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28" r:id="rId1"/>
  </p:sldMasterIdLst>
  <p:notesMasterIdLst>
    <p:notesMasterId r:id="rId75"/>
  </p:notesMasterIdLst>
  <p:handoutMasterIdLst>
    <p:handoutMasterId r:id="rId76"/>
  </p:handoutMasterIdLst>
  <p:sldIdLst>
    <p:sldId id="290" r:id="rId2"/>
    <p:sldId id="308" r:id="rId3"/>
    <p:sldId id="309" r:id="rId4"/>
    <p:sldId id="319" r:id="rId5"/>
    <p:sldId id="324" r:id="rId6"/>
    <p:sldId id="320" r:id="rId7"/>
    <p:sldId id="322" r:id="rId8"/>
    <p:sldId id="317" r:id="rId9"/>
    <p:sldId id="311" r:id="rId10"/>
    <p:sldId id="312" r:id="rId11"/>
    <p:sldId id="313" r:id="rId12"/>
    <p:sldId id="314" r:id="rId13"/>
    <p:sldId id="333" r:id="rId14"/>
    <p:sldId id="318" r:id="rId15"/>
    <p:sldId id="423" r:id="rId16"/>
    <p:sldId id="412" r:id="rId17"/>
    <p:sldId id="414" r:id="rId18"/>
    <p:sldId id="335" r:id="rId19"/>
    <p:sldId id="336" r:id="rId20"/>
    <p:sldId id="373" r:id="rId21"/>
    <p:sldId id="376" r:id="rId22"/>
    <p:sldId id="338" r:id="rId23"/>
    <p:sldId id="341" r:id="rId24"/>
    <p:sldId id="378" r:id="rId25"/>
    <p:sldId id="342" r:id="rId26"/>
    <p:sldId id="343" r:id="rId27"/>
    <p:sldId id="344" r:id="rId28"/>
    <p:sldId id="415" r:id="rId29"/>
    <p:sldId id="346" r:id="rId30"/>
    <p:sldId id="347" r:id="rId31"/>
    <p:sldId id="348" r:id="rId32"/>
    <p:sldId id="379" r:id="rId33"/>
    <p:sldId id="350" r:id="rId34"/>
    <p:sldId id="351" r:id="rId35"/>
    <p:sldId id="352" r:id="rId36"/>
    <p:sldId id="353" r:id="rId37"/>
    <p:sldId id="354" r:id="rId38"/>
    <p:sldId id="356" r:id="rId39"/>
    <p:sldId id="357" r:id="rId40"/>
    <p:sldId id="359" r:id="rId41"/>
    <p:sldId id="360" r:id="rId42"/>
    <p:sldId id="380" r:id="rId43"/>
    <p:sldId id="362" r:id="rId44"/>
    <p:sldId id="381" r:id="rId45"/>
    <p:sldId id="364" r:id="rId46"/>
    <p:sldId id="366" r:id="rId47"/>
    <p:sldId id="365" r:id="rId48"/>
    <p:sldId id="367" r:id="rId49"/>
    <p:sldId id="385" r:id="rId50"/>
    <p:sldId id="386" r:id="rId51"/>
    <p:sldId id="397" r:id="rId52"/>
    <p:sldId id="398" r:id="rId53"/>
    <p:sldId id="388" r:id="rId54"/>
    <p:sldId id="389" r:id="rId55"/>
    <p:sldId id="390" r:id="rId56"/>
    <p:sldId id="391" r:id="rId57"/>
    <p:sldId id="392" r:id="rId58"/>
    <p:sldId id="393" r:id="rId59"/>
    <p:sldId id="394" r:id="rId60"/>
    <p:sldId id="416" r:id="rId61"/>
    <p:sldId id="396" r:id="rId62"/>
    <p:sldId id="403" r:id="rId63"/>
    <p:sldId id="404" r:id="rId64"/>
    <p:sldId id="401" r:id="rId65"/>
    <p:sldId id="417" r:id="rId66"/>
    <p:sldId id="418" r:id="rId67"/>
    <p:sldId id="419" r:id="rId68"/>
    <p:sldId id="420" r:id="rId69"/>
    <p:sldId id="406" r:id="rId70"/>
    <p:sldId id="405" r:id="rId71"/>
    <p:sldId id="421" r:id="rId72"/>
    <p:sldId id="410" r:id="rId73"/>
    <p:sldId id="42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DA37FA1-2837-5043-8FF2-0CD6F18133D8}">
          <p14:sldIdLst>
            <p14:sldId id="290"/>
            <p14:sldId id="308"/>
            <p14:sldId id="309"/>
            <p14:sldId id="319"/>
            <p14:sldId id="324"/>
            <p14:sldId id="320"/>
            <p14:sldId id="322"/>
            <p14:sldId id="317"/>
            <p14:sldId id="311"/>
            <p14:sldId id="312"/>
            <p14:sldId id="313"/>
            <p14:sldId id="314"/>
            <p14:sldId id="333"/>
            <p14:sldId id="318"/>
          </p14:sldIdLst>
        </p14:section>
        <p14:section name="Problem Statement" id="{A1E6ECBA-E205-E740-B346-0F646C01617C}">
          <p14:sldIdLst>
            <p14:sldId id="423"/>
            <p14:sldId id="412"/>
            <p14:sldId id="414"/>
          </p14:sldIdLst>
        </p14:section>
        <p14:section name="MittOS" id="{E7D6586E-0407-0548-9184-F4C6291F1946}">
          <p14:sldIdLst>
            <p14:sldId id="335"/>
            <p14:sldId id="336"/>
            <p14:sldId id="373"/>
            <p14:sldId id="376"/>
            <p14:sldId id="338"/>
            <p14:sldId id="341"/>
            <p14:sldId id="378"/>
            <p14:sldId id="342"/>
            <p14:sldId id="343"/>
            <p14:sldId id="344"/>
            <p14:sldId id="415"/>
            <p14:sldId id="346"/>
            <p14:sldId id="347"/>
            <p14:sldId id="348"/>
            <p14:sldId id="379"/>
            <p14:sldId id="350"/>
            <p14:sldId id="351"/>
            <p14:sldId id="352"/>
            <p14:sldId id="353"/>
            <p14:sldId id="354"/>
            <p14:sldId id="356"/>
            <p14:sldId id="357"/>
            <p14:sldId id="359"/>
            <p14:sldId id="360"/>
          </p14:sldIdLst>
        </p14:section>
        <p14:section name="MLOS" id="{7118A7CC-944A-5846-A150-F200F080A99D}">
          <p14:sldIdLst>
            <p14:sldId id="380"/>
            <p14:sldId id="362"/>
            <p14:sldId id="381"/>
            <p14:sldId id="364"/>
            <p14:sldId id="366"/>
            <p14:sldId id="365"/>
            <p14:sldId id="367"/>
            <p14:sldId id="385"/>
            <p14:sldId id="386"/>
            <p14:sldId id="397"/>
            <p14:sldId id="398"/>
            <p14:sldId id="388"/>
            <p14:sldId id="389"/>
            <p14:sldId id="390"/>
            <p14:sldId id="391"/>
            <p14:sldId id="392"/>
            <p14:sldId id="393"/>
            <p14:sldId id="394"/>
            <p14:sldId id="416"/>
            <p14:sldId id="396"/>
            <p14:sldId id="403"/>
            <p14:sldId id="404"/>
            <p14:sldId id="401"/>
          </p14:sldIdLst>
        </p14:section>
        <p14:section name="Some other projects" id="{47B5B8EE-F6C4-8B4B-9B52-6A3AF667C07C}">
          <p14:sldIdLst>
            <p14:sldId id="417"/>
            <p14:sldId id="418"/>
            <p14:sldId id="419"/>
          </p14:sldIdLst>
        </p14:section>
        <p14:section name="Future work" id="{D50BC6CB-484D-3B40-97FA-06D44296755A}">
          <p14:sldIdLst>
            <p14:sldId id="420"/>
            <p14:sldId id="406"/>
            <p14:sldId id="405"/>
          </p14:sldIdLst>
        </p14:section>
        <p14:section name="Conclusion" id="{46A46073-76FA-0C47-ADDC-287BCDB88941}">
          <p14:sldIdLst>
            <p14:sldId id="421"/>
          </p14:sldIdLst>
        </p14:section>
        <p14:section name="Acknowledgement" id="{EA244EBD-968F-A342-88EF-8C62B9CE722D}">
          <p14:sldIdLst>
            <p14:sldId id="410"/>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CCFF"/>
    <a:srgbClr val="00FF00"/>
    <a:srgbClr val="4FA0FF"/>
    <a:srgbClr val="FF00FF"/>
    <a:srgbClr val="1763A1"/>
    <a:srgbClr val="600A18"/>
    <a:srgbClr val="00FFFF"/>
    <a:srgbClr val="000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60" autoAdjust="0"/>
    <p:restoredTop sz="68901" autoAdjust="0"/>
  </p:normalViewPr>
  <p:slideViewPr>
    <p:cSldViewPr snapToGrid="0" snapToObjects="1">
      <p:cViewPr>
        <p:scale>
          <a:sx n="111" d="100"/>
          <a:sy n="111" d="100"/>
        </p:scale>
        <p:origin x="-304" y="-1248"/>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D056C4-132D-C044-83DA-36C771DBAF7F}" type="datetimeFigureOut">
              <a:rPr lang="en-US" smtClean="0"/>
              <a:t>3/14/20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E73C46-BCD4-C841-8A7D-7E7696BA485E}" type="slidenum">
              <a:rPr lang="en-US" smtClean="0"/>
              <a:t>‹#›</a:t>
            </a:fld>
            <a:endParaRPr lang="en-US" dirty="0"/>
          </a:p>
        </p:txBody>
      </p:sp>
    </p:spTree>
    <p:extLst>
      <p:ext uri="{BB962C8B-B14F-4D97-AF65-F5344CB8AC3E}">
        <p14:creationId xmlns:p14="http://schemas.microsoft.com/office/powerpoint/2010/main" val="25485979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C84F0-E1B3-A84D-B080-A5EC3A2F89D8}" type="datetimeFigureOut">
              <a:rPr lang="en-US" smtClean="0"/>
              <a:t>3/14/20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885528-96B8-1144-A84C-245ACA11C1E0}" type="slidenum">
              <a:rPr lang="en-US" smtClean="0"/>
              <a:t>‹#›</a:t>
            </a:fld>
            <a:endParaRPr lang="en-US" dirty="0"/>
          </a:p>
        </p:txBody>
      </p:sp>
    </p:spTree>
    <p:extLst>
      <p:ext uri="{BB962C8B-B14F-4D97-AF65-F5344CB8AC3E}">
        <p14:creationId xmlns:p14="http://schemas.microsoft.com/office/powerpoint/2010/main" val="10193094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Hello everyone,</a:t>
            </a:r>
            <a:r>
              <a:rPr lang="en-US" sz="1200" b="0" i="0" u="none" strike="noStrike" kern="1200" baseline="0" dirty="0" smtClean="0">
                <a:solidFill>
                  <a:schemeClr val="tx1"/>
                </a:solidFill>
                <a:effectLst/>
                <a:latin typeface="+mn-lt"/>
                <a:ea typeface="+mn-ea"/>
                <a:cs typeface="+mn-cs"/>
              </a:rPr>
              <a:t> thank you for having me</a:t>
            </a:r>
            <a:r>
              <a:rPr lang="en-US" sz="1200" b="0" i="0" u="none" strike="noStrike" kern="1200" dirty="0" smtClean="0">
                <a:solidFill>
                  <a:schemeClr val="tx1"/>
                </a:solidFill>
                <a:effectLst/>
                <a:latin typeface="+mn-lt"/>
                <a:ea typeface="+mn-ea"/>
                <a:cs typeface="+mn-cs"/>
              </a:rPr>
              <a:t>. I am </a:t>
            </a:r>
            <a:r>
              <a:rPr lang="en-US" sz="1200" b="0" i="0" u="none" strike="noStrike" kern="1200" dirty="0" err="1" smtClean="0">
                <a:solidFill>
                  <a:schemeClr val="tx1"/>
                </a:solidFill>
                <a:effectLst/>
                <a:latin typeface="+mn-lt"/>
                <a:ea typeface="+mn-ea"/>
                <a:cs typeface="+mn-cs"/>
              </a:rPr>
              <a:t>Mingzhe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Hao</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from the University of Chicago. </a:t>
            </a:r>
            <a:r>
              <a:rPr lang="en-US" sz="1200" b="0" i="0" u="none" strike="noStrike" kern="1200" dirty="0" smtClean="0">
                <a:solidFill>
                  <a:schemeClr val="tx1"/>
                </a:solidFill>
                <a:effectLst/>
                <a:latin typeface="+mn-lt"/>
                <a:ea typeface="+mn-ea"/>
                <a:cs typeface="+mn-cs"/>
              </a:rPr>
              <a:t>Here, I will introduce my thoughts on building FAST and STABLE data and storage systems in the </a:t>
            </a:r>
            <a:r>
              <a:rPr lang="en-US" sz="1200" b="0" i="0" u="none" strike="noStrike" kern="1200" dirty="0" err="1" smtClean="0">
                <a:solidFill>
                  <a:schemeClr val="tx1"/>
                </a:solidFill>
                <a:effectLst/>
                <a:latin typeface="+mn-lt"/>
                <a:ea typeface="+mn-ea"/>
                <a:cs typeface="+mn-cs"/>
              </a:rPr>
              <a:t>Milli</a:t>
            </a:r>
            <a:r>
              <a:rPr lang="en-US" sz="1200" b="0" i="0" u="none" strike="noStrike" kern="120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or </a:t>
            </a:r>
            <a:r>
              <a:rPr lang="en-US" sz="1200" b="0" i="0" u="none" strike="noStrike" kern="1200" dirty="0" smtClean="0">
                <a:solidFill>
                  <a:schemeClr val="tx1"/>
                </a:solidFill>
                <a:effectLst/>
                <a:latin typeface="+mn-lt"/>
                <a:ea typeface="+mn-ea"/>
                <a:cs typeface="+mn-cs"/>
              </a:rPr>
              <a:t>Micro- second era.</a:t>
            </a:r>
            <a:r>
              <a:rPr lang="en-US" sz="1200" b="0" i="0" u="none" strike="noStrike" kern="1200" baseline="0" dirty="0" smtClean="0">
                <a:solidFill>
                  <a:schemeClr val="tx1"/>
                </a:solidFill>
                <a:effectLst/>
                <a:latin typeface="+mn-lt"/>
                <a:ea typeface="+mn-ea"/>
                <a:cs typeface="+mn-cs"/>
              </a:rPr>
              <a:t>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15 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 15</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a:t>
            </a:fld>
            <a:endParaRPr lang="en-US" dirty="0"/>
          </a:p>
        </p:txBody>
      </p:sp>
    </p:spTree>
    <p:extLst>
      <p:ext uri="{BB962C8B-B14F-4D97-AF65-F5344CB8AC3E}">
        <p14:creationId xmlns:p14="http://schemas.microsoft.com/office/powerpoint/2010/main" val="941563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So, there are heavy tails in </a:t>
            </a:r>
            <a:r>
              <a:rPr lang="en-US" baseline="0" dirty="0" smtClean="0"/>
              <a:t>hardware. Then can we just solve the issue in hardware layer and make it “tail-free”?</a:t>
            </a:r>
          </a:p>
          <a:p>
            <a:pPr rtl="0"/>
            <a:endParaRPr lang="en-US" baseline="0" dirty="0" smtClean="0"/>
          </a:p>
          <a:p>
            <a:pPr rtl="0"/>
            <a:r>
              <a:rPr lang="en-US" baseline="0" dirty="0" smtClean="0"/>
              <a:t>And indeed solutions at hardware-level can be very effective. Since the hardware devices know about the internal disruptions, they can take actions beforehand to help evade performance disturbance. </a:t>
            </a:r>
          </a:p>
          <a:p>
            <a:pPr rtl="0"/>
            <a:endParaRPr lang="en-US" baseline="0" dirty="0" smtClean="0"/>
          </a:p>
          <a:p>
            <a:pPr rtl="0"/>
            <a:r>
              <a:rPr lang="en-US" baseline="0" dirty="0" smtClean="0"/>
              <a:t>Here, we </a:t>
            </a:r>
            <a:r>
              <a:rPr lang="en-US" baseline="0" dirty="0" smtClean="0"/>
              <a:t>(try </a:t>
            </a:r>
            <a:r>
              <a:rPr lang="en-US" baseline="0" dirty="0" smtClean="0"/>
              <a:t>on SSDs and </a:t>
            </a:r>
            <a:r>
              <a:rPr lang="en-US" baseline="0" dirty="0" smtClean="0"/>
              <a:t>)successfully </a:t>
            </a:r>
            <a:r>
              <a:rPr lang="en-US" baseline="0" dirty="0" smtClean="0"/>
              <a:t>re-architect SSDs and flash arrays that promptly utilize internal data redundancy to reconstruct the slow IOs.  So these devices have no slow IOs and show stable and “TINY-TAIL” latencies. </a:t>
            </a:r>
          </a:p>
          <a:p>
            <a:pPr rtl="0"/>
            <a:endParaRPr lang="en-US" baseline="0" dirty="0" smtClean="0"/>
          </a:p>
          <a:p>
            <a:pPr rtl="0"/>
            <a:r>
              <a:rPr lang="en-US" baseline="0" dirty="0" smtClean="0"/>
              <a:t>44sec</a:t>
            </a:r>
          </a:p>
          <a:p>
            <a:pPr rtl="0"/>
            <a:endParaRPr lang="en-US" baseline="0" dirty="0" smtClean="0"/>
          </a:p>
          <a:p>
            <a:pPr rtl="0"/>
            <a:r>
              <a:rPr lang="en-US" baseline="0" dirty="0" smtClean="0"/>
              <a:t>Total:368s</a:t>
            </a:r>
          </a:p>
        </p:txBody>
      </p:sp>
      <p:sp>
        <p:nvSpPr>
          <p:cNvPr id="4" name="Slide Number Placeholder 3"/>
          <p:cNvSpPr>
            <a:spLocks noGrp="1"/>
          </p:cNvSpPr>
          <p:nvPr>
            <p:ph type="sldNum" sz="quarter" idx="10"/>
          </p:nvPr>
        </p:nvSpPr>
        <p:spPr/>
        <p:txBody>
          <a:bodyPr/>
          <a:lstStyle/>
          <a:p>
            <a:fld id="{C0885528-96B8-1144-A84C-245ACA11C1E0}" type="slidenum">
              <a:rPr lang="en-US" smtClean="0"/>
              <a:t>10</a:t>
            </a:fld>
            <a:endParaRPr lang="en-US" dirty="0"/>
          </a:p>
        </p:txBody>
      </p:sp>
    </p:spTree>
    <p:extLst>
      <p:ext uri="{BB962C8B-B14F-4D97-AF65-F5344CB8AC3E}">
        <p14:creationId xmlns:p14="http://schemas.microsoft.com/office/powerpoint/2010/main" val="88503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aseline="0" dirty="0" smtClean="0"/>
              <a:t>Our hardware-level approach can dramatically improve tail performance, but it requires specialized hardware and is ignorant about the global setup. So can it cover MORE hardware and application settings?</a:t>
            </a:r>
          </a:p>
          <a:p>
            <a:pPr rtl="0"/>
            <a:endParaRPr lang="en-US" baseline="0" dirty="0" smtClean="0"/>
          </a:p>
          <a:p>
            <a:pPr rtl="0"/>
            <a:r>
              <a:rPr lang="en-US" baseline="0" dirty="0" smtClean="0"/>
              <a:t>To achieve that, I take OS-level Approach and develop </a:t>
            </a:r>
            <a:r>
              <a:rPr lang="en-US" baseline="0" dirty="0" err="1" smtClean="0"/>
              <a:t>MittOS</a:t>
            </a:r>
            <a:r>
              <a:rPr lang="en-US" baseline="0" dirty="0" smtClean="0"/>
              <a:t>, a datacenter-aware operating system that advocates PERFORMANCE TRANSPARENCY. </a:t>
            </a:r>
          </a:p>
          <a:p>
            <a:pPr rtl="0"/>
            <a:endParaRPr lang="en-US" baseline="0" dirty="0" smtClean="0"/>
          </a:p>
          <a:p>
            <a:pPr rtl="0"/>
            <a:r>
              <a:rPr lang="en-US" baseline="0" dirty="0" smtClean="0"/>
              <a:t>With </a:t>
            </a:r>
            <a:r>
              <a:rPr lang="en-US" baseline="0" dirty="0" err="1" smtClean="0"/>
              <a:t>MittOS</a:t>
            </a:r>
            <a:r>
              <a:rPr lang="en-US" baseline="0" dirty="0" smtClean="0"/>
              <a:t>, applications can know the EXPECTED LATENCY of EVERY SINGLE IO,</a:t>
            </a:r>
          </a:p>
          <a:p>
            <a:pPr rtl="0"/>
            <a:endParaRPr lang="en-US" baseline="0" dirty="0" smtClean="0"/>
          </a:p>
          <a:p>
            <a:pPr rtl="0"/>
            <a:r>
              <a:rPr lang="en-US" baseline="0" dirty="0" smtClean="0"/>
              <a:t>and take instant failovers to less-busy replicas with minor cost, OUTPERFORMING the latest industry solutions.</a:t>
            </a:r>
          </a:p>
          <a:p>
            <a:pPr rtl="0"/>
            <a:endParaRPr lang="en-US" baseline="0" dirty="0" smtClean="0"/>
          </a:p>
          <a:p>
            <a:pPr rtl="0"/>
            <a:r>
              <a:rPr lang="en-US" baseline="0" dirty="0" smtClean="0"/>
              <a:t>45secs</a:t>
            </a:r>
          </a:p>
          <a:p>
            <a:pPr rtl="0"/>
            <a:endParaRPr lang="en-US" baseline="0" dirty="0" smtClean="0"/>
          </a:p>
          <a:p>
            <a:pPr rtl="0"/>
            <a:r>
              <a:rPr lang="en-US" baseline="0" dirty="0" smtClean="0"/>
              <a:t>Total: 413s</a:t>
            </a:r>
          </a:p>
          <a:p>
            <a:pPr rtl="0"/>
            <a:endParaRPr lang="en-US" baseline="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11</a:t>
            </a:fld>
            <a:endParaRPr lang="en-US" dirty="0"/>
          </a:p>
        </p:txBody>
      </p:sp>
    </p:spTree>
    <p:extLst>
      <p:ext uri="{BB962C8B-B14F-4D97-AF65-F5344CB8AC3E}">
        <p14:creationId xmlns:p14="http://schemas.microsoft.com/office/powerpoint/2010/main" val="1077886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MittOS</a:t>
            </a:r>
            <a:r>
              <a:rPr lang="en-US" dirty="0" smtClean="0"/>
              <a:t> promotes transparency but it does not support</a:t>
            </a:r>
            <a:r>
              <a:rPr lang="en-US" baseline="0" dirty="0" smtClean="0"/>
              <a:t> all SSDs</a:t>
            </a:r>
            <a:r>
              <a:rPr lang="en-US" dirty="0" smtClean="0"/>
              <a:t>, can</a:t>
            </a:r>
            <a:r>
              <a:rPr lang="en-US" baseline="0" dirty="0" smtClean="0"/>
              <a:t> it be extended to GENERICALLY cover major commercial SSDs?</a:t>
            </a:r>
          </a:p>
          <a:p>
            <a:endParaRPr lang="en-US" baseline="0" dirty="0" smtClean="0"/>
          </a:p>
          <a:p>
            <a:r>
              <a:rPr lang="en-US" baseline="0" dirty="0" smtClean="0"/>
              <a:t>Yes it can. As nowadays systems receive MILLIONS and BILLIONS of I/</a:t>
            </a:r>
            <a:r>
              <a:rPr lang="en-US" baseline="0" dirty="0" err="1" smtClean="0"/>
              <a:t>Os</a:t>
            </a:r>
            <a:r>
              <a:rPr lang="en-US" baseline="0" dirty="0" smtClean="0"/>
              <a:t> per second, the I/</a:t>
            </a:r>
            <a:r>
              <a:rPr lang="en-US" baseline="0" dirty="0" err="1" smtClean="0"/>
              <a:t>Os</a:t>
            </a:r>
            <a:r>
              <a:rPr lang="en-US" baseline="0" dirty="0" smtClean="0"/>
              <a:t> THEMSELVES assemble a VALUABLE dataset, </a:t>
            </a:r>
          </a:p>
          <a:p>
            <a:r>
              <a:rPr lang="en-US" baseline="0" dirty="0" smtClean="0"/>
              <a:t>Which gives machine learning a GREAT ASSET to learn.</a:t>
            </a:r>
          </a:p>
          <a:p>
            <a:endParaRPr lang="en-US" baseline="0" dirty="0" smtClean="0"/>
          </a:p>
          <a:p>
            <a:r>
              <a:rPr lang="en-US" baseline="0" dirty="0" smtClean="0"/>
              <a:t>So here, I take ML-for-system approach, and develop MLOS. By learning the </a:t>
            </a:r>
            <a:r>
              <a:rPr lang="en-US" baseline="0" dirty="0" smtClean="0"/>
              <a:t>(history) </a:t>
            </a:r>
            <a:r>
              <a:rPr lang="en-US" baseline="0" dirty="0" smtClean="0"/>
              <a:t>I/</a:t>
            </a:r>
            <a:r>
              <a:rPr lang="en-US" baseline="0" dirty="0" err="1" smtClean="0"/>
              <a:t>Os</a:t>
            </a:r>
            <a:r>
              <a:rPr lang="en-US" baseline="0" dirty="0" smtClean="0"/>
              <a:t> with LIGHTWEIGHT neural network, MLOS can </a:t>
            </a:r>
          </a:p>
          <a:p>
            <a:endParaRPr lang="en-US" baseline="0" dirty="0" smtClean="0"/>
          </a:p>
          <a:p>
            <a:r>
              <a:rPr lang="en-US" baseline="0" dirty="0" smtClean="0"/>
              <a:t>predict tail latency occurrences for every single IO, on most SSDs, </a:t>
            </a:r>
          </a:p>
          <a:p>
            <a:endParaRPr lang="en-US" baseline="0" dirty="0" smtClean="0"/>
          </a:p>
          <a:p>
            <a:r>
              <a:rPr lang="en-US" baseline="0" dirty="0" smtClean="0"/>
              <a:t>achieve GREAT accuracies on industrial workloads, and brings low overhead on CPUs. </a:t>
            </a:r>
          </a:p>
          <a:p>
            <a:endParaRPr lang="en-US" baseline="0" dirty="0" smtClean="0"/>
          </a:p>
          <a:p>
            <a:r>
              <a:rPr lang="en-US" baseline="0" dirty="0" smtClean="0"/>
              <a:t>53 sec</a:t>
            </a:r>
          </a:p>
          <a:p>
            <a:endParaRPr lang="en-US" baseline="0" dirty="0" smtClean="0"/>
          </a:p>
          <a:p>
            <a:r>
              <a:rPr lang="en-US" baseline="0" dirty="0" smtClean="0"/>
              <a:t>Total: 456s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12</a:t>
            </a:fld>
            <a:endParaRPr lang="en-US" dirty="0"/>
          </a:p>
        </p:txBody>
      </p:sp>
    </p:spTree>
    <p:extLst>
      <p:ext uri="{BB962C8B-B14F-4D97-AF65-F5344CB8AC3E}">
        <p14:creationId xmlns:p14="http://schemas.microsoft.com/office/powerpoint/2010/main" val="462206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I build “TAIL-FREE” data and storage systems at MILLI-/MICRO-second scale.</a:t>
            </a:r>
          </a:p>
          <a:p>
            <a:endParaRPr lang="en-US" baseline="0" dirty="0" smtClean="0"/>
          </a:p>
          <a:p>
            <a:r>
              <a:rPr lang="en-US" baseline="0" dirty="0" smtClean="0"/>
              <a:t> As I try to make my works more EFFECTIVE and GENERIC, I take multiple approaches at different levels.</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And through these approaches, I make storage</a:t>
            </a:r>
            <a:r>
              <a:rPr lang="en-US" sz="1200" b="0" i="0" u="none" strike="noStrike" kern="1200" baseline="0" dirty="0" smtClean="0">
                <a:solidFill>
                  <a:schemeClr val="tx1"/>
                </a:solidFill>
                <a:effectLst/>
                <a:latin typeface="+mn-lt"/>
                <a:ea typeface="+mn-ea"/>
                <a:cs typeface="+mn-cs"/>
              </a:rPr>
              <a:t> systems “tail-free”.</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21sec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 477s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13</a:t>
            </a:fld>
            <a:endParaRPr lang="en-US" dirty="0"/>
          </a:p>
        </p:txBody>
      </p:sp>
    </p:spTree>
    <p:extLst>
      <p:ext uri="{BB962C8B-B14F-4D97-AF65-F5344CB8AC3E}">
        <p14:creationId xmlns:p14="http://schemas.microsoft.com/office/powerpoint/2010/main" val="153721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list my</a:t>
            </a:r>
            <a:r>
              <a:rPr lang="en-US" baseline="0" dirty="0" smtClean="0"/>
              <a:t> correlated works.</a:t>
            </a:r>
          </a:p>
          <a:p>
            <a:endParaRPr lang="en-US" baseline="0" dirty="0" smtClean="0"/>
          </a:p>
          <a:p>
            <a:r>
              <a:rPr lang="en-US" baseline="0" dirty="0" smtClean="0"/>
              <a:t>Meanwhile, I have also worked on system availability and reliability, and helped publish some interesting papers. </a:t>
            </a:r>
          </a:p>
          <a:p>
            <a:endParaRPr lang="en-US" baseline="0" dirty="0" smtClean="0"/>
          </a:p>
          <a:p>
            <a:r>
              <a:rPr lang="en-US" baseline="0" dirty="0" smtClean="0"/>
              <a:t>Due to limitation of time, I will not go through all of my works.</a:t>
            </a:r>
          </a:p>
          <a:p>
            <a:endParaRPr lang="en-US" baseline="0" dirty="0" smtClean="0"/>
          </a:p>
          <a:p>
            <a:r>
              <a:rPr lang="en-US" baseline="0" dirty="0" smtClean="0"/>
              <a:t>Next I will slightly touch </a:t>
            </a:r>
            <a:r>
              <a:rPr lang="en-US" baseline="0" dirty="0" err="1" smtClean="0"/>
              <a:t>TailAtStore</a:t>
            </a:r>
            <a:r>
              <a:rPr lang="en-US" baseline="0" dirty="0" smtClean="0"/>
              <a:t> and Queenie, while focusing on </a:t>
            </a:r>
            <a:r>
              <a:rPr lang="en-US" baseline="0" dirty="0" err="1" smtClean="0"/>
              <a:t>MittOS</a:t>
            </a:r>
            <a:r>
              <a:rPr lang="en-US" baseline="0" dirty="0" smtClean="0"/>
              <a:t> and MLOS, as they are the best to represent my principles in building “tail-free” systems, and then I will talk about my future plan.</a:t>
            </a:r>
          </a:p>
          <a:p>
            <a:endParaRPr lang="en-US" baseline="0" dirty="0" smtClean="0"/>
          </a:p>
          <a:p>
            <a:r>
              <a:rPr lang="en-US" baseline="0" dirty="0" smtClean="0"/>
              <a:t>36 sec</a:t>
            </a:r>
          </a:p>
          <a:p>
            <a:endParaRPr lang="en-US" baseline="0" dirty="0" smtClean="0"/>
          </a:p>
          <a:p>
            <a:r>
              <a:rPr lang="en-US" baseline="0" dirty="0" smtClean="0"/>
              <a:t>Total: 513s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14</a:t>
            </a:fld>
            <a:endParaRPr lang="en-US" dirty="0"/>
          </a:p>
        </p:txBody>
      </p:sp>
    </p:spTree>
    <p:extLst>
      <p:ext uri="{BB962C8B-B14F-4D97-AF65-F5344CB8AC3E}">
        <p14:creationId xmlns:p14="http://schemas.microsoft.com/office/powerpoint/2010/main" val="124712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introduce</a:t>
            </a:r>
            <a:r>
              <a:rPr lang="en-US" baseline="0" dirty="0" smtClean="0"/>
              <a:t> how </a:t>
            </a:r>
            <a:r>
              <a:rPr lang="en-US" baseline="0" dirty="0" err="1" smtClean="0"/>
              <a:t>MittOS</a:t>
            </a:r>
            <a:r>
              <a:rPr lang="en-US" baseline="0" dirty="0" smtClean="0"/>
              <a:t> supports millisecond tail tolerance with deadline-aware interface.</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15</a:t>
            </a:fld>
            <a:endParaRPr lang="en-US" dirty="0"/>
          </a:p>
        </p:txBody>
      </p:sp>
    </p:spTree>
    <p:extLst>
      <p:ext uri="{BB962C8B-B14F-4D97-AF65-F5344CB8AC3E}">
        <p14:creationId xmlns:p14="http://schemas.microsoft.com/office/powerpoint/2010/main" val="1822778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we want to deploy a data service.</a:t>
            </a:r>
            <a:r>
              <a:rPr lang="en-US" baseline="0" dirty="0" smtClean="0"/>
              <a:t> We start with public cloud service as it is simple.</a:t>
            </a:r>
          </a:p>
          <a:p>
            <a:endParaRPr lang="en-US" baseline="0" dirty="0" smtClean="0"/>
          </a:p>
          <a:p>
            <a:r>
              <a:rPr lang="en-US" baseline="0" dirty="0" smtClean="0"/>
              <a:t>We run a node for 5 workdays, 8 hours a day. The workload intensity is low, </a:t>
            </a:r>
            <a:r>
              <a:rPr lang="en-US" baseline="0" dirty="0" smtClean="0"/>
              <a:t>say </a:t>
            </a:r>
            <a:r>
              <a:rPr lang="en-US" baseline="0" dirty="0" smtClean="0"/>
              <a:t>roughly about 10 requests per sec</a:t>
            </a:r>
            <a:r>
              <a:rPr lang="en-US" baseline="0" dirty="0" smtClean="0"/>
              <a:t>, </a:t>
            </a:r>
            <a:r>
              <a:rPr lang="en-US" baseline="0" dirty="0" smtClean="0"/>
              <a:t>so one medium instance should be good (able to provide decent performance).</a:t>
            </a:r>
          </a:p>
          <a:p>
            <a:endParaRPr lang="en-US" baseline="0" dirty="0" smtClean="0"/>
          </a:p>
          <a:p>
            <a:r>
              <a:rPr lang="en-US" baseline="0" dirty="0" smtClean="0"/>
              <a:t>However, it turns out that (there are ) customers complain about slow responses. So we look into the request latencies, and this is what we have.</a:t>
            </a:r>
          </a:p>
          <a:p>
            <a:endParaRPr lang="en-US" baseline="0" dirty="0" smtClean="0"/>
          </a:p>
          <a:p>
            <a:r>
              <a:rPr lang="en-US" baseline="0" dirty="0" smtClean="0"/>
              <a:t>There is millisecond-level dynamism as most (of the) requests show around 12ms latency, while the top 10% can be </a:t>
            </a:r>
            <a:r>
              <a:rPr lang="en-US" baseline="0" dirty="0" smtClean="0"/>
              <a:t>(as </a:t>
            </a:r>
            <a:r>
              <a:rPr lang="en-US" baseline="0" dirty="0" smtClean="0"/>
              <a:t>slow as 40 to 500ms</a:t>
            </a:r>
            <a:r>
              <a:rPr lang="en-US" baseline="0" dirty="0" smtClean="0"/>
              <a:t>,) </a:t>
            </a:r>
            <a:r>
              <a:rPr lang="en-US" baseline="0" dirty="0" smtClean="0"/>
              <a:t>up to 40x slower.</a:t>
            </a:r>
          </a:p>
          <a:p>
            <a:endParaRPr lang="en-US" baseline="0" dirty="0" smtClean="0"/>
          </a:p>
          <a:p>
            <a:r>
              <a:rPr lang="en-US" baseline="0" dirty="0" smtClean="0"/>
              <a:t>Maybe we are just unlucky and get a slow node, so let’s try another node</a:t>
            </a:r>
            <a:r>
              <a:rPr lang="is-IS" baseline="0" dirty="0" smtClean="0"/>
              <a:t>…</a:t>
            </a:r>
          </a:p>
          <a:p>
            <a:endParaRPr lang="is-IS" baseline="0" dirty="0" smtClean="0"/>
          </a:p>
          <a:p>
            <a:r>
              <a:rPr lang="en-US" baseline="0" dirty="0" smtClean="0"/>
              <a:t>Okay there is still tail, let’s try a</a:t>
            </a:r>
            <a:r>
              <a:rPr lang="is-IS" baseline="0" dirty="0" smtClean="0"/>
              <a:t>gain... </a:t>
            </a:r>
            <a:r>
              <a:rPr lang="en-US" baseline="0" dirty="0" smtClean="0"/>
              <a:t>a</a:t>
            </a:r>
            <a:r>
              <a:rPr lang="is-IS" baseline="0" dirty="0" smtClean="0"/>
              <a:t>gain... </a:t>
            </a:r>
            <a:r>
              <a:rPr lang="en-US" baseline="0" dirty="0" smtClean="0"/>
              <a:t>I</a:t>
            </a:r>
            <a:r>
              <a:rPr lang="is-IS" baseline="0" dirty="0" smtClean="0"/>
              <a:t>t </a:t>
            </a:r>
            <a:r>
              <a:rPr lang="en-US" baseline="0" dirty="0" smtClean="0"/>
              <a:t>just </a:t>
            </a:r>
            <a:r>
              <a:rPr lang="is-IS" baseline="0" dirty="0" smtClean="0"/>
              <a:t>doesn’t work</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16</a:t>
            </a:fld>
            <a:endParaRPr lang="en-US" dirty="0"/>
          </a:p>
        </p:txBody>
      </p:sp>
    </p:spTree>
    <p:extLst>
      <p:ext uri="{BB962C8B-B14F-4D97-AF65-F5344CB8AC3E}">
        <p14:creationId xmlns:p14="http://schemas.microsoft.com/office/powerpoint/2010/main" val="976415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maybe it is because we were</a:t>
            </a:r>
            <a:r>
              <a:rPr lang="en-US" baseline="0" dirty="0" smtClean="0"/>
              <a:t> using disk-based nodes. Let’s upgrade to the ones with SSDs and see.</a:t>
            </a:r>
          </a:p>
          <a:p>
            <a:endParaRPr lang="en-US" baseline="0" dirty="0" smtClean="0"/>
          </a:p>
          <a:p>
            <a:r>
              <a:rPr lang="en-US" baseline="0" dirty="0" smtClean="0"/>
              <a:t>Still not good as we see microsecond-level dynamism. The service does go faster as most latencies drop to 0.3 millisecond, but tail can reach up to </a:t>
            </a:r>
            <a:r>
              <a:rPr lang="en-US" baseline="0" dirty="0" smtClean="0"/>
              <a:t>(125ms</a:t>
            </a:r>
            <a:r>
              <a:rPr lang="en-US" baseline="0" dirty="0" smtClean="0"/>
              <a:t>, which </a:t>
            </a:r>
            <a:r>
              <a:rPr lang="en-US" baseline="0" dirty="0" smtClean="0"/>
              <a:t>is) </a:t>
            </a:r>
            <a:r>
              <a:rPr lang="en-US" baseline="0" dirty="0" smtClean="0"/>
              <a:t>400x slower.</a:t>
            </a:r>
          </a:p>
          <a:p>
            <a:endParaRPr lang="en-US" baseline="0" dirty="0" smtClean="0"/>
          </a:p>
          <a:p>
            <a:r>
              <a:rPr lang="en-US" baseline="0" dirty="0" smtClean="0"/>
              <a:t>Okay, it seems that cloud service cannot fulfill our requirement. How about enterprise-level storage?</a:t>
            </a:r>
          </a:p>
          <a:p>
            <a:endParaRPr lang="en-US" baseline="0" dirty="0" smtClean="0"/>
          </a:p>
          <a:p>
            <a:r>
              <a:rPr lang="en-US" baseline="0" dirty="0" smtClean="0"/>
              <a:t>With the hope that these storage will be fast and stable, I conduct a study of over 450k disks and 4k SSDs in enterprise-level storage, covering more than 800 million drive hours, and here is what I have found. </a:t>
            </a:r>
          </a:p>
          <a:p>
            <a:endParaRPr lang="en-US" baseline="0" dirty="0" smtClean="0"/>
          </a:p>
          <a:p>
            <a:r>
              <a:rPr lang="en-US" baseline="0" dirty="0" smtClean="0"/>
              <a:t>Tail, tail never changes. It is everywhere.</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17</a:t>
            </a:fld>
            <a:endParaRPr lang="en-US" dirty="0"/>
          </a:p>
        </p:txBody>
      </p:sp>
    </p:spTree>
    <p:extLst>
      <p:ext uri="{BB962C8B-B14F-4D97-AF65-F5344CB8AC3E}">
        <p14:creationId xmlns:p14="http://schemas.microsoft.com/office/powerpoint/2010/main" val="1314171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baseline="0" dirty="0" smtClean="0">
                <a:solidFill>
                  <a:schemeClr val="tx1"/>
                </a:solidFill>
                <a:effectLst/>
                <a:latin typeface="+mn-lt"/>
                <a:ea typeface="+mn-ea"/>
                <a:cs typeface="+mn-cs"/>
              </a:rPr>
              <a:t>Let me summarize, with the tail we have just seen, if a job sends two parallel tasks to two servers. Regularly servers can respond fast, say within 10ms. </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However, due to </a:t>
            </a:r>
            <a:r>
              <a:rPr lang="en-US" sz="1200" b="0" i="0" u="none" strike="noStrike" kern="1200" dirty="0" smtClean="0">
                <a:solidFill>
                  <a:schemeClr val="tx1"/>
                </a:solidFill>
                <a:effectLst/>
                <a:latin typeface="+mn-lt"/>
                <a:ea typeface="+mn-ea"/>
                <a:cs typeface="+mn-cs"/>
              </a:rPr>
              <a:t>IO resource contention (between different tenants,</a:t>
            </a:r>
            <a:r>
              <a:rPr lang="en-US" sz="1200" b="0" i="0" u="none" strike="noStrike" kern="1200" baseline="0" dirty="0" smtClean="0">
                <a:solidFill>
                  <a:schemeClr val="tx1"/>
                </a:solidFill>
                <a:effectLst/>
                <a:latin typeface="+mn-lt"/>
                <a:ea typeface="+mn-ea"/>
                <a:cs typeface="+mn-cs"/>
              </a:rPr>
              <a:t> which </a:t>
            </a:r>
            <a:r>
              <a:rPr lang="en-US" sz="1200" b="0" i="0" u="none" strike="noStrike" kern="1200" dirty="0" smtClean="0">
                <a:solidFill>
                  <a:schemeClr val="tx1"/>
                </a:solidFill>
                <a:effectLst/>
                <a:latin typeface="+mn-lt"/>
                <a:ea typeface="+mn-ea"/>
                <a:cs typeface="+mn-cs"/>
              </a:rPr>
              <a:t>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common in cloud environment,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sometimes a</a:t>
            </a:r>
            <a:r>
              <a:rPr lang="en-US" sz="1200" b="0" i="0" u="none" strike="noStrike" kern="1200" baseline="0" dirty="0" smtClean="0">
                <a:solidFill>
                  <a:schemeClr val="tx1"/>
                </a:solidFill>
                <a:effectLst/>
                <a:latin typeface="+mn-lt"/>
                <a:ea typeface="+mn-ea"/>
                <a:cs typeface="+mn-cs"/>
              </a:rPr>
              <a:t> server can show slow response, and spend 30ms.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In this case, the job will be hindered by the slow server and get tail latency as </a:t>
            </a:r>
            <a:r>
              <a:rPr lang="en-US" sz="1200" b="0" i="0" u="none" strike="noStrike" kern="1200" baseline="0" dirty="0" smtClean="0">
                <a:solidFill>
                  <a:schemeClr val="tx1"/>
                </a:solidFill>
                <a:effectLst/>
                <a:latin typeface="+mn-lt"/>
                <a:ea typeface="+mn-ea"/>
                <a:cs typeface="+mn-cs"/>
              </a:rPr>
              <a:t>well(, </a:t>
            </a:r>
            <a:r>
              <a:rPr lang="en-US" sz="1200" b="0" i="0" u="none" strike="noStrike" kern="1200" baseline="0" dirty="0" smtClean="0">
                <a:solidFill>
                  <a:schemeClr val="tx1"/>
                </a:solidFill>
                <a:effectLst/>
                <a:latin typeface="+mn-lt"/>
                <a:ea typeface="+mn-ea"/>
                <a:cs typeface="+mn-cs"/>
              </a:rPr>
              <a:t>which is 30ms</a:t>
            </a:r>
            <a:r>
              <a:rPr lang="en-US"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32sec</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Total: 772s</a:t>
            </a:r>
          </a:p>
          <a:p>
            <a:pPr rtl="0"/>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18</a:t>
            </a:fld>
            <a:endParaRPr lang="en-US" dirty="0"/>
          </a:p>
        </p:txBody>
      </p:sp>
    </p:spTree>
    <p:extLst>
      <p:ext uri="{BB962C8B-B14F-4D97-AF65-F5344CB8AC3E}">
        <p14:creationId xmlns:p14="http://schemas.microsoft.com/office/powerpoint/2010/main" val="1113679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b="0" dirty="0" smtClean="0">
                <a:effectLst/>
              </a:rPr>
              <a:t>So</a:t>
            </a:r>
            <a:r>
              <a:rPr lang="en-US" b="0" baseline="0" dirty="0" smtClean="0">
                <a:effectLst/>
              </a:rPr>
              <a:t> how do current tail-tolerant mechanisms work? One popular solution is speculation, where applications wait first, then identify the straggler, and eventually launch the backup task. Though able to be faster, speculation has a major drawback – it has to wait, which is very expensive at millisecond-level.</a:t>
            </a:r>
          </a:p>
          <a:p>
            <a:pPr rtl="0"/>
            <a:endParaRPr lang="en-US" b="0" baseline="0" dirty="0" smtClean="0">
              <a:effectLst/>
            </a:endParaRPr>
          </a:p>
          <a:p>
            <a:pPr rtl="0"/>
            <a:r>
              <a:rPr lang="en-US" b="0" baseline="0" dirty="0" smtClean="0">
                <a:effectLst/>
              </a:rPr>
              <a:t>Cloning can be another choice, but it has to introduce 2x workload.</a:t>
            </a:r>
          </a:p>
          <a:p>
            <a:pPr rtl="0"/>
            <a:endParaRPr lang="en-US" b="0" baseline="0" dirty="0" smtClean="0">
              <a:effectLst/>
            </a:endParaRPr>
          </a:p>
          <a:p>
            <a:pPr rtl="0"/>
            <a:r>
              <a:rPr lang="en-US" b="0" baseline="0" dirty="0" smtClean="0">
                <a:effectLst/>
              </a:rPr>
              <a:t>Snitching, which monitors latencies of servers and picks the fastest replica, does not work when noise has millisecond dynamism.</a:t>
            </a:r>
          </a:p>
          <a:p>
            <a:pPr rtl="0"/>
            <a:endParaRPr lang="en-US" b="0" baseline="0" dirty="0" smtClean="0">
              <a:effectLst/>
            </a:endParaRPr>
          </a:p>
          <a:p>
            <a:pPr rtl="0"/>
            <a:r>
              <a:rPr lang="en-US" b="0" baseline="0" dirty="0" smtClean="0">
                <a:effectLst/>
              </a:rPr>
              <a:t>Overall, speculation is so far the most popular tail-tolerant mechanism.</a:t>
            </a:r>
          </a:p>
          <a:p>
            <a:pPr rtl="0"/>
            <a:endParaRPr lang="en-US" b="0" baseline="0" dirty="0" smtClean="0">
              <a:effectLst/>
            </a:endParaRPr>
          </a:p>
          <a:p>
            <a:pPr rtl="0"/>
            <a:r>
              <a:rPr lang="en-US" b="0" baseline="0" dirty="0" smtClean="0">
                <a:effectLst/>
              </a:rPr>
              <a:t>45 sec</a:t>
            </a:r>
          </a:p>
          <a:p>
            <a:pPr rtl="0"/>
            <a:endParaRPr lang="en-US" b="0" baseline="0" dirty="0" smtClean="0">
              <a:effectLst/>
            </a:endParaRPr>
          </a:p>
          <a:p>
            <a:pPr rtl="0"/>
            <a:r>
              <a:rPr lang="en-US" b="0" baseline="0" dirty="0" smtClean="0">
                <a:effectLst/>
              </a:rPr>
              <a:t>Total: 817s</a:t>
            </a:r>
          </a:p>
        </p:txBody>
      </p:sp>
      <p:sp>
        <p:nvSpPr>
          <p:cNvPr id="4" name="Slide Number Placeholder 3"/>
          <p:cNvSpPr>
            <a:spLocks noGrp="1"/>
          </p:cNvSpPr>
          <p:nvPr>
            <p:ph type="sldNum" sz="quarter" idx="10"/>
          </p:nvPr>
        </p:nvSpPr>
        <p:spPr/>
        <p:txBody>
          <a:bodyPr/>
          <a:lstStyle/>
          <a:p>
            <a:fld id="{C0885528-96B8-1144-A84C-245ACA11C1E0}" type="slidenum">
              <a:rPr lang="en-US" smtClean="0"/>
              <a:t>19</a:t>
            </a:fld>
            <a:endParaRPr lang="en-US" dirty="0"/>
          </a:p>
        </p:txBody>
      </p:sp>
    </p:spTree>
    <p:extLst>
      <p:ext uri="{BB962C8B-B14F-4D97-AF65-F5344CB8AC3E}">
        <p14:creationId xmlns:p14="http://schemas.microsoft.com/office/powerpoint/2010/main" val="103405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Storage is important</a:t>
            </a:r>
            <a:r>
              <a:rPr lang="en-US" sz="1200" b="0" i="0" u="none" strike="noStrike" kern="1200" baseline="0" dirty="0" smtClean="0">
                <a:solidFill>
                  <a:schemeClr val="tx1"/>
                </a:solidFill>
                <a:effectLst/>
                <a:latin typeface="+mn-lt"/>
                <a:ea typeface="+mn-ea"/>
                <a:cs typeface="+mn-cs"/>
              </a:rPr>
              <a:t> as we have big data</a:t>
            </a:r>
            <a:r>
              <a:rPr lang="en-US" sz="1200" b="0" i="0" u="none" strike="noStrike" kern="1200" dirty="0" smtClean="0">
                <a:solidFill>
                  <a:schemeClr val="tx1"/>
                </a:solidFill>
                <a:effectLst/>
                <a:latin typeface="+mn-lt"/>
                <a:ea typeface="+mn-ea"/>
                <a:cs typeface="+mn-cs"/>
              </a:rPr>
              <a:t>. Our data is doubling every 2 years, with</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approximately 175 zettabytes in 2025.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Furthermore, consumers are not only addicted to data, but also more of it in REAL-TIME. By 2025, each connected person is expected to have ONE real-time digital interaction EVERY 18 seconds.</a:t>
            </a:r>
          </a:p>
          <a:p>
            <a:pPr rtl="0"/>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Quantitatively speaking,</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nearly 30% of our data access will be real-time by 2025. Given that, our storage is facing the surging challenge of serving data in real-time.</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41 sec</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Total: 56s</a:t>
            </a: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2</a:t>
            </a:fld>
            <a:endParaRPr lang="en-US" dirty="0"/>
          </a:p>
        </p:txBody>
      </p:sp>
    </p:spTree>
    <p:extLst>
      <p:ext uri="{BB962C8B-B14F-4D97-AF65-F5344CB8AC3E}">
        <p14:creationId xmlns:p14="http://schemas.microsoft.com/office/powerpoint/2010/main" val="116194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b="0" u="none" strike="noStrike" baseline="0" dirty="0" smtClean="0">
                <a:effectLst/>
              </a:rPr>
              <a:t>So essentially, the most popular approach is to wait-and-see.</a:t>
            </a:r>
          </a:p>
          <a:p>
            <a:pPr rtl="0"/>
            <a:endParaRPr lang="en-US" b="0" strike="sngStrike" baseline="0" dirty="0" smtClean="0">
              <a:effectLst/>
            </a:endParaRPr>
          </a:p>
          <a:p>
            <a:pPr rtl="0"/>
            <a:r>
              <a:rPr lang="en-US" b="0" baseline="0" dirty="0" smtClean="0">
                <a:effectLst/>
              </a:rPr>
              <a:t>Well, can we do better, say without waiting? Yes we can, when IO is sent to OS, and arrives at the IO queue, ACTUALLY the OS can look into the queue and realize device is busy, then fast rejects this IO.</a:t>
            </a:r>
          </a:p>
          <a:p>
            <a:pPr rtl="0"/>
            <a:endParaRPr lang="en-US" b="0" baseline="0" dirty="0" smtClean="0">
              <a:effectLst/>
            </a:endParaRPr>
          </a:p>
          <a:p>
            <a:pPr rtl="0"/>
            <a:r>
              <a:rPr lang="en-US" b="0" baseline="0" dirty="0" smtClean="0">
                <a:effectLst/>
              </a:rPr>
              <a:t>Hearing that, the application can INSTANTLY failover to less-busy replica without waiting, enhancing job latency to 10ms plus a small network hop.</a:t>
            </a:r>
          </a:p>
          <a:p>
            <a:pPr rtl="0"/>
            <a:endParaRPr lang="en-US" b="0"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effectLst/>
              </a:rPr>
              <a:t>As you can see, this no-wait approach brings much better performance than speculation, and </a:t>
            </a:r>
            <a:r>
              <a:rPr lang="en-US" baseline="0" dirty="0" smtClean="0"/>
              <a:t>that is how my work </a:t>
            </a:r>
            <a:r>
              <a:rPr lang="en-US" baseline="0" dirty="0" err="1" smtClean="0"/>
              <a:t>MittOS</a:t>
            </a:r>
            <a:r>
              <a:rPr lang="en-US" baseline="0" dirty="0" smtClean="0"/>
              <a:t> is different.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u="none" baseline="0" dirty="0" smtClean="0">
              <a:effectLst/>
            </a:endParaRPr>
          </a:p>
          <a:p>
            <a:pPr rtl="0"/>
            <a:r>
              <a:rPr lang="en-US" b="0" u="none" baseline="0" dirty="0" smtClean="0">
                <a:effectLst/>
              </a:rPr>
              <a:t>48sec</a:t>
            </a:r>
          </a:p>
          <a:p>
            <a:pPr rtl="0"/>
            <a:endParaRPr lang="en-US" b="0" u="none" baseline="0" dirty="0" smtClean="0">
              <a:effectLst/>
            </a:endParaRPr>
          </a:p>
          <a:p>
            <a:pPr rtl="0"/>
            <a:r>
              <a:rPr lang="en-US" b="0" u="none" baseline="0" dirty="0" smtClean="0">
                <a:effectLst/>
              </a:rPr>
              <a:t>Total: 865s</a:t>
            </a:r>
            <a:endParaRPr lang="en-US" b="1" u="none" baseline="0" dirty="0" smtClean="0">
              <a:effectLst/>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20</a:t>
            </a:fld>
            <a:endParaRPr lang="en-US" dirty="0"/>
          </a:p>
        </p:txBody>
      </p:sp>
    </p:spTree>
    <p:extLst>
      <p:ext uri="{BB962C8B-B14F-4D97-AF65-F5344CB8AC3E}">
        <p14:creationId xmlns:p14="http://schemas.microsoft.com/office/powerpoint/2010/main" val="1508442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a:t>
            </a:r>
            <a:r>
              <a:rPr lang="en-US" baseline="0" dirty="0" smtClean="0"/>
              <a:t>p</a:t>
            </a:r>
            <a:r>
              <a:rPr lang="en-US" dirty="0" smtClean="0"/>
              <a:t>hilosophically speaking, what does </a:t>
            </a:r>
            <a:r>
              <a:rPr lang="en-US" dirty="0" err="1" smtClean="0"/>
              <a:t>MittOS</a:t>
            </a:r>
            <a:r>
              <a:rPr lang="en-US" baseline="0" dirty="0" smtClean="0"/>
              <a:t> propose</a:t>
            </a:r>
            <a:r>
              <a:rPr lang="en-US" dirty="0" smtClean="0"/>
              <a:t>? Well</a:t>
            </a:r>
            <a:r>
              <a:rPr lang="en-US" baseline="0" dirty="0" smtClean="0"/>
              <a:t>, in PC era, when an application sends a request, it does not tell OS about existence of other alternatives. As a result, the OS can only do its best, and applications can only sit there and wait. </a:t>
            </a:r>
          </a:p>
          <a:p>
            <a:endParaRPr lang="en-US" baseline="0" dirty="0" smtClean="0"/>
          </a:p>
          <a:p>
            <a:r>
              <a:rPr lang="en-US" baseline="0" dirty="0" smtClean="0"/>
              <a:t>But now as we are in the DC era, where data has replicas, OS should become datacenter-aware and support performance transparency.</a:t>
            </a:r>
          </a:p>
          <a:p>
            <a:endParaRPr lang="en-US" baseline="0" dirty="0" smtClean="0"/>
          </a:p>
          <a:p>
            <a:r>
              <a:rPr lang="en-US" baseline="0" dirty="0" smtClean="0"/>
              <a:t>That means, applications should let OS know their latencies expectations, so OS </a:t>
            </a:r>
            <a:r>
              <a:rPr lang="en-US" strike="noStrike" baseline="0" dirty="0" smtClean="0"/>
              <a:t>can </a:t>
            </a:r>
            <a:r>
              <a:rPr lang="en-US" baseline="0" dirty="0" smtClean="0"/>
              <a:t>instantly reject if the expectations cannot be fulfilled. With that, applications can failover </a:t>
            </a:r>
            <a:r>
              <a:rPr lang="en-US" baseline="0" dirty="0" smtClean="0"/>
              <a:t>(to </a:t>
            </a:r>
            <a:r>
              <a:rPr lang="en-US" baseline="0" dirty="0" smtClean="0"/>
              <a:t>other less-busy replicas</a:t>
            </a:r>
            <a:r>
              <a:rPr lang="en-US" baseline="0" dirty="0" smtClean="0"/>
              <a:t>,) </a:t>
            </a:r>
            <a:r>
              <a:rPr lang="en-US" baseline="0" dirty="0" smtClean="0"/>
              <a:t>and get fast responses.</a:t>
            </a:r>
          </a:p>
          <a:p>
            <a:endParaRPr lang="en-US" baseline="0" dirty="0" smtClean="0"/>
          </a:p>
          <a:p>
            <a:r>
              <a:rPr lang="en-US" dirty="0" smtClean="0"/>
              <a:t>49sec</a:t>
            </a:r>
          </a:p>
          <a:p>
            <a:endParaRPr lang="en-US" dirty="0" smtClean="0"/>
          </a:p>
          <a:p>
            <a:r>
              <a:rPr lang="en-US" dirty="0" smtClean="0"/>
              <a:t>Total: 914s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21</a:t>
            </a:fld>
            <a:endParaRPr lang="en-US" dirty="0"/>
          </a:p>
        </p:txBody>
      </p:sp>
    </p:spTree>
    <p:extLst>
      <p:ext uri="{BB962C8B-B14F-4D97-AF65-F5344CB8AC3E}">
        <p14:creationId xmlns:p14="http://schemas.microsoft.com/office/powerpoint/2010/main" val="1329837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b="0" baseline="0" dirty="0" smtClean="0">
                <a:effectLst/>
              </a:rPr>
              <a:t>And for applications, l</a:t>
            </a:r>
            <a:r>
              <a:rPr lang="en-US" b="0" dirty="0" smtClean="0">
                <a:effectLst/>
              </a:rPr>
              <a:t>everaging rejection</a:t>
            </a:r>
            <a:r>
              <a:rPr lang="en-US" b="0" baseline="0" dirty="0" smtClean="0">
                <a:effectLst/>
              </a:rPr>
              <a:t> </a:t>
            </a:r>
            <a:r>
              <a:rPr lang="en-US" b="0" dirty="0" smtClean="0">
                <a:effectLst/>
              </a:rPr>
              <a:t>from </a:t>
            </a:r>
            <a:r>
              <a:rPr lang="en-US" b="0" dirty="0" err="1" smtClean="0">
                <a:effectLst/>
              </a:rPr>
              <a:t>MittOS</a:t>
            </a:r>
            <a:r>
              <a:rPr lang="en-US" b="0" dirty="0" smtClean="0">
                <a:effectLst/>
              </a:rPr>
              <a:t> is</a:t>
            </a:r>
            <a:r>
              <a:rPr lang="en-US" b="0" baseline="0" dirty="0" smtClean="0">
                <a:effectLst/>
              </a:rPr>
              <a:t> easy. </a:t>
            </a:r>
          </a:p>
          <a:p>
            <a:pPr rtl="0"/>
            <a:r>
              <a:rPr lang="en-US" b="0" baseline="0" dirty="0" smtClean="0">
                <a:effectLst/>
              </a:rPr>
              <a:t>Let’s say an application wants less than 20ms latency, then it just needs to set a latency deadline, tag it into a read request, and pass it to OS. </a:t>
            </a:r>
          </a:p>
          <a:p>
            <a:pPr rtl="0"/>
            <a:endParaRPr lang="en-US" b="0" baseline="0" dirty="0" smtClean="0">
              <a:effectLst/>
            </a:endParaRPr>
          </a:p>
          <a:p>
            <a:pPr rtl="0"/>
            <a:r>
              <a:rPr lang="en-US" b="0" baseline="0" dirty="0" smtClean="0">
                <a:effectLst/>
              </a:rPr>
              <a:t>Once target IO arrives at the queue. The OS can tell app if it’s busy since it </a:t>
            </a:r>
            <a:r>
              <a:rPr lang="en-US" b="0" u="none" baseline="0" dirty="0" smtClean="0">
                <a:effectLst/>
              </a:rPr>
              <a:t>can see everything </a:t>
            </a:r>
            <a:r>
              <a:rPr lang="en-US" b="0" baseline="0" dirty="0" smtClean="0">
                <a:effectLst/>
              </a:rPr>
              <a:t>about resource management. If target resource is busy and deadline cannot be met, OS will return fast rejection back to </a:t>
            </a:r>
            <a:r>
              <a:rPr lang="en-US" b="0" baseline="0" dirty="0" smtClean="0">
                <a:effectLst/>
              </a:rPr>
              <a:t>application and trigger </a:t>
            </a:r>
            <a:r>
              <a:rPr lang="en-US" b="0" baseline="0" dirty="0" smtClean="0">
                <a:effectLst/>
              </a:rPr>
              <a:t>the failover (to less-busy replica).</a:t>
            </a:r>
          </a:p>
          <a:p>
            <a:pPr rtl="0"/>
            <a:endParaRPr lang="en-US" b="0" baseline="0" dirty="0" smtClean="0">
              <a:effectLst/>
            </a:endParaRPr>
          </a:p>
          <a:p>
            <a:pPr rtl="0"/>
            <a:r>
              <a:rPr lang="en-US" b="0" baseline="0" dirty="0" smtClean="0">
                <a:effectLst/>
              </a:rPr>
              <a:t>41sec</a:t>
            </a:r>
          </a:p>
          <a:p>
            <a:pPr rtl="0"/>
            <a:endParaRPr lang="en-US" b="0" baseline="0" dirty="0" smtClean="0">
              <a:effectLst/>
            </a:endParaRPr>
          </a:p>
          <a:p>
            <a:pPr rtl="0"/>
            <a:r>
              <a:rPr lang="en-US" b="0" baseline="0" dirty="0" smtClean="0">
                <a:effectLst/>
              </a:rPr>
              <a:t>Total: 955s</a:t>
            </a:r>
          </a:p>
        </p:txBody>
      </p:sp>
      <p:sp>
        <p:nvSpPr>
          <p:cNvPr id="4" name="Slide Number Placeholder 3"/>
          <p:cNvSpPr>
            <a:spLocks noGrp="1"/>
          </p:cNvSpPr>
          <p:nvPr>
            <p:ph type="sldNum" sz="quarter" idx="10"/>
          </p:nvPr>
        </p:nvSpPr>
        <p:spPr/>
        <p:txBody>
          <a:bodyPr/>
          <a:lstStyle/>
          <a:p>
            <a:fld id="{C0885528-96B8-1144-A84C-245ACA11C1E0}" type="slidenum">
              <a:rPr lang="en-US" smtClean="0"/>
              <a:t>22</a:t>
            </a:fld>
            <a:endParaRPr lang="en-US" dirty="0"/>
          </a:p>
        </p:txBody>
      </p:sp>
    </p:spTree>
    <p:extLst>
      <p:ext uri="{BB962C8B-B14F-4D97-AF65-F5344CB8AC3E}">
        <p14:creationId xmlns:p14="http://schemas.microsoft.com/office/powerpoint/2010/main" val="115876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process here sounds easy, but actually it is not. As</a:t>
            </a:r>
            <a:r>
              <a:rPr lang="en-US" baseline="0" dirty="0" smtClean="0"/>
              <a:t> </a:t>
            </a:r>
            <a:r>
              <a:rPr lang="en-US" baseline="0" dirty="0" err="1" smtClean="0"/>
              <a:t>MittOS</a:t>
            </a:r>
            <a:r>
              <a:rPr lang="en-US" baseline="0" dirty="0" smtClean="0"/>
              <a:t> needs to “predict latency before submitting to the device?”, which can be very challenging. For example, based on queue policy, the IO can be put at the end of queue and get rejected, or near the head of the queue and get accepted. </a:t>
            </a:r>
          </a:p>
          <a:p>
            <a:endParaRPr lang="en-US" baseline="0" dirty="0" smtClean="0"/>
          </a:p>
          <a:p>
            <a:r>
              <a:rPr lang="en-US" baseline="0" dirty="0" smtClean="0"/>
              <a:t>Or more often, the IO can be put in the middle.</a:t>
            </a:r>
          </a:p>
          <a:p>
            <a:endParaRPr lang="en-US" baseline="0" dirty="0" smtClean="0"/>
          </a:p>
          <a:p>
            <a:r>
              <a:rPr lang="en-US" baseline="0" dirty="0" smtClean="0"/>
              <a:t>In this case, latency prediction for IO is split into two parts:</a:t>
            </a:r>
          </a:p>
          <a:p>
            <a:endParaRPr lang="en-US" baseline="0" dirty="0" smtClean="0"/>
          </a:p>
          <a:p>
            <a:r>
              <a:rPr lang="en-US" baseline="0" dirty="0" smtClean="0"/>
              <a:t>First, how many IOs are in front? </a:t>
            </a:r>
          </a:p>
          <a:p>
            <a:endParaRPr lang="en-US" baseline="0" dirty="0" smtClean="0"/>
          </a:p>
          <a:p>
            <a:r>
              <a:rPr lang="en-US" baseline="0" dirty="0" smtClean="0"/>
              <a:t>And second, how long will they take?</a:t>
            </a:r>
          </a:p>
          <a:p>
            <a:endParaRPr lang="en-US" u="none" baseline="0" dirty="0" smtClean="0"/>
          </a:p>
          <a:p>
            <a:r>
              <a:rPr lang="en-US" b="0" u="none" baseline="0" dirty="0" smtClean="0"/>
              <a:t>35sec</a:t>
            </a:r>
          </a:p>
          <a:p>
            <a:endParaRPr lang="en-US" b="0" u="none" baseline="0" dirty="0" smtClean="0"/>
          </a:p>
          <a:p>
            <a:r>
              <a:rPr lang="en-US" b="0" u="none" baseline="0" dirty="0" smtClean="0"/>
              <a:t>Total: 987s</a:t>
            </a:r>
            <a:endParaRPr lang="en-US" b="0" u="none" dirty="0"/>
          </a:p>
        </p:txBody>
      </p:sp>
      <p:sp>
        <p:nvSpPr>
          <p:cNvPr id="4" name="Slide Number Placeholder 3"/>
          <p:cNvSpPr>
            <a:spLocks noGrp="1"/>
          </p:cNvSpPr>
          <p:nvPr>
            <p:ph type="sldNum" sz="quarter" idx="10"/>
          </p:nvPr>
        </p:nvSpPr>
        <p:spPr/>
        <p:txBody>
          <a:bodyPr/>
          <a:lstStyle/>
          <a:p>
            <a:fld id="{C0885528-96B8-1144-A84C-245ACA11C1E0}" type="slidenum">
              <a:rPr lang="en-US" smtClean="0"/>
              <a:t>23</a:t>
            </a:fld>
            <a:endParaRPr lang="en-US" dirty="0"/>
          </a:p>
        </p:txBody>
      </p:sp>
    </p:spTree>
    <p:extLst>
      <p:ext uri="{BB962C8B-B14F-4D97-AF65-F5344CB8AC3E}">
        <p14:creationId xmlns:p14="http://schemas.microsoft.com/office/powerpoint/2010/main" val="1195412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b="0" dirty="0" smtClean="0">
                <a:effectLst/>
              </a:rPr>
              <a:t>To answer</a:t>
            </a:r>
            <a:r>
              <a:rPr lang="en-US" b="0" baseline="0" dirty="0" smtClean="0">
                <a:effectLst/>
              </a:rPr>
              <a:t> “how many IOs in front?”, we need to know what is the OS queue policy. For example, we can have (simple) FIFO, elevator, and (complicated) CFQ. </a:t>
            </a:r>
          </a:p>
          <a:p>
            <a:pPr rtl="0"/>
            <a:endParaRPr lang="en-US" b="0" baseline="0" dirty="0" smtClean="0">
              <a:effectLst/>
            </a:endParaRPr>
          </a:p>
          <a:p>
            <a:pPr rtl="0"/>
            <a:r>
              <a:rPr lang="en-US" b="0" baseline="0" dirty="0" smtClean="0">
                <a:effectLst/>
              </a:rPr>
              <a:t>And “how long would they take?”  depends on underlying device type. There can be (single-spindle) disk, (parallel-chip) SSD, and (fast) memory.</a:t>
            </a:r>
          </a:p>
          <a:p>
            <a:pPr rtl="0"/>
            <a:endParaRPr lang="en-US" b="0" baseline="0" dirty="0" smtClean="0">
              <a:effectLst/>
            </a:endParaRPr>
          </a:p>
          <a:p>
            <a:pPr rtl="0"/>
            <a:r>
              <a:rPr lang="en-US" b="0" baseline="0" dirty="0" smtClean="0">
                <a:effectLst/>
              </a:rPr>
              <a:t>As a result, the prediction must model underlying queue policy and device type.</a:t>
            </a:r>
          </a:p>
          <a:p>
            <a:pPr rtl="0"/>
            <a:endParaRPr lang="en-US" b="0" baseline="0" dirty="0" smtClean="0">
              <a:effectLst/>
            </a:endParaRPr>
          </a:p>
          <a:p>
            <a:pPr rtl="0"/>
            <a:r>
              <a:rPr lang="en-US" b="0" baseline="0" dirty="0" smtClean="0">
                <a:effectLst/>
              </a:rPr>
              <a:t>31sec</a:t>
            </a:r>
          </a:p>
          <a:p>
            <a:pPr rtl="0"/>
            <a:endParaRPr lang="en-US" b="0" baseline="0" dirty="0" smtClean="0">
              <a:effectLst/>
            </a:endParaRPr>
          </a:p>
          <a:p>
            <a:pPr rtl="0"/>
            <a:r>
              <a:rPr lang="en-US" b="0" baseline="0" dirty="0" smtClean="0">
                <a:effectLst/>
              </a:rPr>
              <a:t>Total: 1018s</a:t>
            </a:r>
          </a:p>
        </p:txBody>
      </p:sp>
      <p:sp>
        <p:nvSpPr>
          <p:cNvPr id="4" name="Slide Number Placeholder 3"/>
          <p:cNvSpPr>
            <a:spLocks noGrp="1"/>
          </p:cNvSpPr>
          <p:nvPr>
            <p:ph type="sldNum" sz="quarter" idx="10"/>
          </p:nvPr>
        </p:nvSpPr>
        <p:spPr/>
        <p:txBody>
          <a:bodyPr/>
          <a:lstStyle/>
          <a:p>
            <a:fld id="{C0885528-96B8-1144-A84C-245ACA11C1E0}" type="slidenum">
              <a:rPr lang="en-US" smtClean="0"/>
              <a:t>24</a:t>
            </a:fld>
            <a:endParaRPr lang="en-US" dirty="0"/>
          </a:p>
        </p:txBody>
      </p:sp>
    </p:spTree>
    <p:extLst>
      <p:ext uri="{BB962C8B-B14F-4D97-AF65-F5344CB8AC3E}">
        <p14:creationId xmlns:p14="http://schemas.microsoft.com/office/powerpoint/2010/main" val="14324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first challenge is modeling Queue Policy</a:t>
            </a:r>
            <a:r>
              <a:rPr lang="en-US" baseline="0" dirty="0" smtClean="0"/>
              <a:t>. </a:t>
            </a:r>
          </a:p>
          <a:p>
            <a:endParaRPr lang="en-US" baseline="0" dirty="0" smtClean="0"/>
          </a:p>
          <a:p>
            <a:r>
              <a:rPr lang="en-US" u="none" baseline="0" dirty="0" smtClean="0"/>
              <a:t>let’s say each request takes 10ms to process, and target deadline is 20ms. </a:t>
            </a:r>
          </a:p>
          <a:p>
            <a:endParaRPr lang="en-US" baseline="0" dirty="0" smtClean="0"/>
          </a:p>
          <a:p>
            <a:r>
              <a:rPr lang="en-US" baseline="0" dirty="0" smtClean="0"/>
              <a:t>With FIFO </a:t>
            </a:r>
            <a:r>
              <a:rPr lang="en-US" baseline="0" dirty="0" smtClean="0"/>
              <a:t>(queue), </a:t>
            </a:r>
            <a:r>
              <a:rPr lang="en-US" baseline="0" dirty="0" smtClean="0"/>
              <a:t>the IO will need to wait for all IOs ahead to finish, easily taking longer and thus should be rejected.</a:t>
            </a:r>
          </a:p>
          <a:p>
            <a:endParaRPr lang="en-US" baseline="0" dirty="0" smtClean="0"/>
          </a:p>
          <a:p>
            <a:r>
              <a:rPr lang="en-US" baseline="0" dirty="0" smtClean="0"/>
              <a:t>Elevator queue allows IO to be inserted. In this case, our IO can be inserted near the head of the queue (, thus able to meet the deadline )and should be accepted.</a:t>
            </a:r>
          </a:p>
          <a:p>
            <a:endParaRPr lang="en-US" baseline="0" dirty="0" smtClean="0"/>
          </a:p>
          <a:p>
            <a:r>
              <a:rPr lang="en-US" baseline="0" dirty="0" smtClean="0"/>
              <a:t>In deployment, the scheduler policy can be more complicated, like Elevator + CFQ. By incorporating priorities, our IO can be preempted( by higher priority ones,) and eventually be rejected.</a:t>
            </a:r>
          </a:p>
          <a:p>
            <a:endParaRPr lang="en-US" baseline="0" dirty="0" smtClean="0"/>
          </a:p>
          <a:p>
            <a:r>
              <a:rPr lang="en-US" baseline="0" dirty="0" smtClean="0"/>
              <a:t>As we can see, reject or accept depends on queue policy.</a:t>
            </a:r>
          </a:p>
          <a:p>
            <a:endParaRPr lang="en-US" u="sng" baseline="0" dirty="0" smtClean="0"/>
          </a:p>
          <a:p>
            <a:r>
              <a:rPr lang="en-US" u="none" baseline="0" dirty="0" smtClean="0"/>
              <a:t>56sec</a:t>
            </a:r>
          </a:p>
          <a:p>
            <a:endParaRPr lang="en-US" u="none" baseline="0" dirty="0" smtClean="0"/>
          </a:p>
          <a:p>
            <a:r>
              <a:rPr lang="en-US" u="none" baseline="0" dirty="0" smtClean="0"/>
              <a:t>Total: 1074s</a:t>
            </a:r>
          </a:p>
        </p:txBody>
      </p:sp>
      <p:sp>
        <p:nvSpPr>
          <p:cNvPr id="4" name="Slide Number Placeholder 3"/>
          <p:cNvSpPr>
            <a:spLocks noGrp="1"/>
          </p:cNvSpPr>
          <p:nvPr>
            <p:ph type="sldNum" sz="quarter" idx="10"/>
          </p:nvPr>
        </p:nvSpPr>
        <p:spPr/>
        <p:txBody>
          <a:bodyPr/>
          <a:lstStyle/>
          <a:p>
            <a:fld id="{C0885528-96B8-1144-A84C-245ACA11C1E0}" type="slidenum">
              <a:rPr lang="en-US" smtClean="0"/>
              <a:t>25</a:t>
            </a:fld>
            <a:endParaRPr lang="en-US" dirty="0"/>
          </a:p>
        </p:txBody>
      </p:sp>
    </p:spTree>
    <p:extLst>
      <p:ext uri="{BB962C8B-B14F-4D97-AF65-F5344CB8AC3E}">
        <p14:creationId xmlns:p14="http://schemas.microsoft.com/office/powerpoint/2010/main" val="209957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next challenge comes from device</a:t>
            </a:r>
            <a:r>
              <a:rPr lang="en-US" baseline="0" dirty="0" smtClean="0"/>
              <a:t> type</a:t>
            </a:r>
            <a:r>
              <a:rPr lang="en-US" u="none" baseline="0" dirty="0" smtClean="0"/>
              <a:t>. </a:t>
            </a:r>
          </a:p>
          <a:p>
            <a:endParaRPr lang="en-US" baseline="0" dirty="0" smtClean="0"/>
          </a:p>
          <a:p>
            <a:r>
              <a:rPr lang="en-US" baseline="0" dirty="0" smtClean="0"/>
              <a:t>For example, disk has single spindle and can only serve requests one by one, resulting in slow response for IO at the tail.</a:t>
            </a:r>
          </a:p>
          <a:p>
            <a:endParaRPr lang="en-US" baseline="0" dirty="0" smtClean="0"/>
          </a:p>
          <a:p>
            <a:r>
              <a:rPr lang="en-US" baseline="0" dirty="0" smtClean="0"/>
              <a:t>While in SSD, there are multiple parallel channels and chips. In this case, the IO can get fast response even it sits at the end of the queue.</a:t>
            </a:r>
          </a:p>
          <a:p>
            <a:endParaRPr lang="en-US" baseline="0" dirty="0" smtClean="0"/>
          </a:p>
          <a:p>
            <a:r>
              <a:rPr lang="en-US" baseline="0" dirty="0" smtClean="0"/>
              <a:t>Therefore,</a:t>
            </a:r>
            <a:r>
              <a:rPr lang="zh-CN" altLang="en-US" baseline="0" dirty="0" smtClean="0"/>
              <a:t> </a:t>
            </a:r>
            <a:r>
              <a:rPr lang="en-US" altLang="zh-CN" baseline="0" dirty="0" smtClean="0"/>
              <a:t>reject or accept also depends on device type.</a:t>
            </a:r>
          </a:p>
          <a:p>
            <a:endParaRPr lang="en-US" altLang="zh-CN" baseline="0" dirty="0" smtClean="0"/>
          </a:p>
          <a:p>
            <a:r>
              <a:rPr lang="en-US" altLang="zh-CN" baseline="0" dirty="0" smtClean="0"/>
              <a:t>30sec</a:t>
            </a:r>
          </a:p>
          <a:p>
            <a:endParaRPr lang="en-US" altLang="zh-CN" baseline="0" dirty="0" smtClean="0"/>
          </a:p>
          <a:p>
            <a:r>
              <a:rPr lang="en-US" altLang="zh-CN" baseline="0" dirty="0" smtClean="0"/>
              <a:t>Total: 1104s</a:t>
            </a:r>
          </a:p>
        </p:txBody>
      </p:sp>
      <p:sp>
        <p:nvSpPr>
          <p:cNvPr id="4" name="Slide Number Placeholder 3"/>
          <p:cNvSpPr>
            <a:spLocks noGrp="1"/>
          </p:cNvSpPr>
          <p:nvPr>
            <p:ph type="sldNum" sz="quarter" idx="10"/>
          </p:nvPr>
        </p:nvSpPr>
        <p:spPr/>
        <p:txBody>
          <a:bodyPr/>
          <a:lstStyle/>
          <a:p>
            <a:fld id="{C0885528-96B8-1144-A84C-245ACA11C1E0}" type="slidenum">
              <a:rPr lang="en-US" smtClean="0"/>
              <a:t>26</a:t>
            </a:fld>
            <a:endParaRPr lang="en-US" dirty="0"/>
          </a:p>
        </p:txBody>
      </p:sp>
    </p:spTree>
    <p:extLst>
      <p:ext uri="{BB962C8B-B14F-4D97-AF65-F5344CB8AC3E}">
        <p14:creationId xmlns:p14="http://schemas.microsoft.com/office/powerpoint/2010/main" val="1525048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Devices</a:t>
            </a:r>
            <a:r>
              <a:rPr lang="en-US" baseline="0" dirty="0" smtClean="0"/>
              <a:t> can </a:t>
            </a:r>
            <a:r>
              <a:rPr lang="en-US" dirty="0" smtClean="0"/>
              <a:t>bring another</a:t>
            </a:r>
            <a:r>
              <a:rPr lang="en-US" baseline="0" dirty="0" smtClean="0"/>
              <a:t> challenge. </a:t>
            </a:r>
            <a:r>
              <a:rPr lang="en-US" baseline="0" dirty="0" smtClean="0"/>
              <a:t>That </a:t>
            </a:r>
            <a:r>
              <a:rPr lang="en-US" baseline="0" dirty="0" smtClean="0"/>
              <a:t>is, </a:t>
            </a:r>
            <a:r>
              <a:rPr lang="en-US" baseline="0" dirty="0" smtClean="0"/>
              <a:t>idiosyncrasies </a:t>
            </a:r>
            <a:r>
              <a:rPr lang="en-US" baseline="0" dirty="0" smtClean="0"/>
              <a:t>of </a:t>
            </a:r>
            <a:r>
              <a:rPr lang="en-US" baseline="0" dirty="0" smtClean="0"/>
              <a:t>devices may </a:t>
            </a:r>
            <a:r>
              <a:rPr lang="en-US" baseline="0" dirty="0" smtClean="0"/>
              <a:t>cause different views of latencies between OS and devices.</a:t>
            </a:r>
          </a:p>
          <a:p>
            <a:endParaRPr lang="en-US" baseline="0" dirty="0" smtClean="0"/>
          </a:p>
          <a:p>
            <a:r>
              <a:rPr lang="en-US" baseline="0" dirty="0" smtClean="0"/>
              <a:t>For example, the OS </a:t>
            </a:r>
            <a:r>
              <a:rPr lang="en-US" u="none" baseline="0" dirty="0" smtClean="0"/>
              <a:t>can </a:t>
            </a:r>
            <a:r>
              <a:rPr lang="en-US" baseline="0" dirty="0" smtClean="0"/>
              <a:t>reject target IO because there are too many IOs in front, while disk may (apply another scheduling and )re-sort target IO, giving it a fast response. In this case, prediction from OS will be incorrect.</a:t>
            </a:r>
          </a:p>
          <a:p>
            <a:endParaRPr lang="en-US" baseline="0" dirty="0" smtClean="0"/>
          </a:p>
          <a:p>
            <a:r>
              <a:rPr lang="en-US" dirty="0" smtClean="0"/>
              <a:t>The same stands for SSDs.</a:t>
            </a:r>
            <a:r>
              <a:rPr lang="en-US" baseline="0" dirty="0" smtClean="0"/>
              <a:t> For example, OS may see target IO at the end of the queue and reject it. However, the SSD may disagree, as target IO can be remapped to fast chip where there are few IOs.</a:t>
            </a:r>
          </a:p>
          <a:p>
            <a:endParaRPr lang="en-US" baseline="0" dirty="0" smtClean="0"/>
          </a:p>
          <a:p>
            <a:r>
              <a:rPr lang="en-US" baseline="0" dirty="0" smtClean="0"/>
              <a:t>As a result, the OS prediction will again be incorrect.</a:t>
            </a:r>
          </a:p>
          <a:p>
            <a:endParaRPr lang="en-US" baseline="0" dirty="0" smtClean="0"/>
          </a:p>
          <a:p>
            <a:r>
              <a:rPr lang="en-US" baseline="0" dirty="0" smtClean="0"/>
              <a:t>52sec</a:t>
            </a:r>
          </a:p>
          <a:p>
            <a:endParaRPr lang="en-US" baseline="0" dirty="0" smtClean="0"/>
          </a:p>
          <a:p>
            <a:r>
              <a:rPr lang="en-US" baseline="0" dirty="0" smtClean="0"/>
              <a:t>Total: 1156s</a:t>
            </a:r>
          </a:p>
        </p:txBody>
      </p:sp>
      <p:sp>
        <p:nvSpPr>
          <p:cNvPr id="4" name="Slide Number Placeholder 3"/>
          <p:cNvSpPr>
            <a:spLocks noGrp="1"/>
          </p:cNvSpPr>
          <p:nvPr>
            <p:ph type="sldNum" sz="quarter" idx="10"/>
          </p:nvPr>
        </p:nvSpPr>
        <p:spPr/>
        <p:txBody>
          <a:bodyPr/>
          <a:lstStyle/>
          <a:p>
            <a:fld id="{C0885528-96B8-1144-A84C-245ACA11C1E0}" type="slidenum">
              <a:rPr lang="en-US" smtClean="0"/>
              <a:t>27</a:t>
            </a:fld>
            <a:endParaRPr lang="en-US" dirty="0"/>
          </a:p>
        </p:txBody>
      </p:sp>
    </p:spTree>
    <p:extLst>
      <p:ext uri="{BB962C8B-B14F-4D97-AF65-F5344CB8AC3E}">
        <p14:creationId xmlns:p14="http://schemas.microsoft.com/office/powerpoint/2010/main" val="838784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Overall</a:t>
            </a:r>
            <a:r>
              <a:rPr lang="en-US" dirty="0" smtClean="0"/>
              <a:t>,</a:t>
            </a:r>
            <a:r>
              <a:rPr lang="en-US" baseline="0" dirty="0" smtClean="0"/>
              <a:t> at high level, latency prediction for an IO and whether to reject it is a function of 3 parameters: Deadline, queue policy, device type.</a:t>
            </a:r>
          </a:p>
          <a:p>
            <a:endParaRPr lang="en-US" baseline="0" dirty="0" smtClean="0"/>
          </a:p>
          <a:p>
            <a:r>
              <a:rPr lang="en-US" baseline="0" dirty="0" smtClean="0"/>
              <a:t>Queue policies (such as CFQ and </a:t>
            </a:r>
            <a:r>
              <a:rPr lang="en-US" baseline="0" dirty="0" err="1" smtClean="0"/>
              <a:t>noop</a:t>
            </a:r>
            <a:r>
              <a:rPr lang="en-US" baseline="0" dirty="0" smtClean="0"/>
              <a:t> ) are mostly open-sourced with OS. Therefore it is doable to </a:t>
            </a:r>
            <a:r>
              <a:rPr lang="en-US" u="none" baseline="0" dirty="0" smtClean="0"/>
              <a:t>understand their logics and implement predictions</a:t>
            </a:r>
            <a:r>
              <a:rPr lang="en-US" baseline="0" dirty="0" smtClean="0"/>
              <a:t>.</a:t>
            </a:r>
          </a:p>
          <a:p>
            <a:endParaRPr lang="en-US" baseline="0" dirty="0" smtClean="0"/>
          </a:p>
          <a:p>
            <a:r>
              <a:rPr lang="en-US" baseline="0" dirty="0" smtClean="0"/>
              <a:t>However, we just saw that devices can have a different view, so we need to bundle them together in the prediction.</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In the next few slides, I will introduce </a:t>
            </a:r>
            <a:r>
              <a:rPr lang="en-US" sz="1200" b="0" i="0" u="none" strike="noStrike" kern="1200" baseline="0" dirty="0" err="1" smtClean="0">
                <a:solidFill>
                  <a:schemeClr val="tx1"/>
                </a:solidFill>
                <a:effectLst/>
                <a:latin typeface="+mn-lt"/>
                <a:ea typeface="+mn-ea"/>
                <a:cs typeface="+mn-cs"/>
              </a:rPr>
              <a:t>MittCFQ</a:t>
            </a:r>
            <a:r>
              <a:rPr lang="en-US" sz="1200" b="0" i="0" u="none" strike="noStrike" kern="1200" baseline="0" dirty="0" smtClean="0">
                <a:solidFill>
                  <a:schemeClr val="tx1"/>
                </a:solidFill>
                <a:effectLst/>
                <a:latin typeface="+mn-lt"/>
                <a:ea typeface="+mn-ea"/>
                <a:cs typeface="+mn-cs"/>
              </a:rPr>
              <a:t> as solution example for CFQ scheduling with disks and </a:t>
            </a:r>
            <a:r>
              <a:rPr lang="en-US" sz="1200" b="0" i="0" u="none" strike="noStrike" kern="1200" baseline="0" dirty="0" err="1" smtClean="0">
                <a:solidFill>
                  <a:schemeClr val="tx1"/>
                </a:solidFill>
                <a:effectLst/>
                <a:latin typeface="+mn-lt"/>
                <a:ea typeface="+mn-ea"/>
                <a:cs typeface="+mn-cs"/>
              </a:rPr>
              <a:t>MittSSD</a:t>
            </a:r>
            <a:r>
              <a:rPr lang="en-US" sz="1200" b="0" i="0" u="none" strike="noStrike" kern="1200" baseline="0" dirty="0" smtClean="0">
                <a:solidFill>
                  <a:schemeClr val="tx1"/>
                </a:solidFill>
                <a:effectLst/>
                <a:latin typeface="+mn-lt"/>
                <a:ea typeface="+mn-ea"/>
                <a:cs typeface="+mn-cs"/>
              </a:rPr>
              <a:t> for FIFO with Open-Channel SSDs.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45sec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 1201s</a:t>
            </a:r>
          </a:p>
        </p:txBody>
      </p:sp>
      <p:sp>
        <p:nvSpPr>
          <p:cNvPr id="4" name="Slide Number Placeholder 3"/>
          <p:cNvSpPr>
            <a:spLocks noGrp="1"/>
          </p:cNvSpPr>
          <p:nvPr>
            <p:ph type="sldNum" sz="quarter" idx="10"/>
          </p:nvPr>
        </p:nvSpPr>
        <p:spPr/>
        <p:txBody>
          <a:bodyPr/>
          <a:lstStyle/>
          <a:p>
            <a:fld id="{C0885528-96B8-1144-A84C-245ACA11C1E0}" type="slidenum">
              <a:rPr lang="en-US" smtClean="0"/>
              <a:t>28</a:t>
            </a:fld>
            <a:endParaRPr lang="en-US" dirty="0"/>
          </a:p>
        </p:txBody>
      </p:sp>
    </p:spTree>
    <p:extLst>
      <p:ext uri="{BB962C8B-B14F-4D97-AF65-F5344CB8AC3E}">
        <p14:creationId xmlns:p14="http://schemas.microsoft.com/office/powerpoint/2010/main" val="305647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a:t>
            </a:r>
            <a:r>
              <a:rPr lang="en-US" baseline="0" dirty="0" err="1" smtClean="0"/>
              <a:t>MittCFQ</a:t>
            </a:r>
            <a:r>
              <a:rPr lang="en-US" baseline="0" dirty="0" smtClean="0"/>
              <a:t>, OS applies Completely Fair Queueing. It contains user group management. it contains service </a:t>
            </a:r>
            <a:r>
              <a:rPr lang="en-US" u="none" baseline="0" dirty="0" smtClean="0"/>
              <a:t>trees</a:t>
            </a:r>
            <a:r>
              <a:rPr lang="en-US" baseline="0" dirty="0" smtClean="0"/>
              <a:t>. It contains different IO priorities. And it contains about 4500 LOC in total due to its sophisticated logics.</a:t>
            </a:r>
          </a:p>
          <a:p>
            <a:endParaRPr lang="en-US" baseline="0" dirty="0" smtClean="0"/>
          </a:p>
          <a:p>
            <a:r>
              <a:rPr lang="en-US" baseline="0" dirty="0" smtClean="0"/>
              <a:t>But, it is open-sourced. So everything can be reverse engineered to </a:t>
            </a:r>
            <a:r>
              <a:rPr lang="en-US" u="none" baseline="0" dirty="0" smtClean="0"/>
              <a:t>know </a:t>
            </a:r>
            <a:r>
              <a:rPr lang="en-US" baseline="0" dirty="0" smtClean="0"/>
              <a:t>where each IO belongs to and how many IOs are in front.</a:t>
            </a:r>
          </a:p>
          <a:p>
            <a:endParaRPr lang="en-US" baseline="0" dirty="0" smtClean="0"/>
          </a:p>
          <a:p>
            <a:r>
              <a:rPr lang="en-US" baseline="0" dirty="0" smtClean="0"/>
              <a:t>The real challenge comes from underlying disk, which again is a black-box. </a:t>
            </a:r>
          </a:p>
          <a:p>
            <a:endParaRPr lang="en-US" baseline="0" dirty="0" smtClean="0"/>
          </a:p>
          <a:p>
            <a:r>
              <a:rPr lang="en-US" baseline="0" dirty="0" smtClean="0"/>
              <a:t>We need to know first, what is the scheduling algorithm. </a:t>
            </a:r>
          </a:p>
          <a:p>
            <a:endParaRPr lang="en-US" baseline="0" dirty="0" smtClean="0"/>
          </a:p>
          <a:p>
            <a:r>
              <a:rPr lang="en-US" baseline="0" dirty="0" smtClean="0"/>
              <a:t>Second, how seek distance affects seek latency. </a:t>
            </a:r>
          </a:p>
          <a:p>
            <a:endParaRPr lang="en-US" baseline="0" dirty="0" smtClean="0"/>
          </a:p>
          <a:p>
            <a:r>
              <a:rPr lang="en-US" baseline="0" dirty="0" smtClean="0"/>
              <a:t>Third, how IO size affects transfer time.</a:t>
            </a:r>
          </a:p>
          <a:p>
            <a:endParaRPr lang="en-US" baseline="0" dirty="0" smtClean="0"/>
          </a:p>
          <a:p>
            <a:r>
              <a:rPr lang="en-US" baseline="0" dirty="0" smtClean="0"/>
              <a:t>45sec</a:t>
            </a:r>
          </a:p>
          <a:p>
            <a:endParaRPr lang="en-US" baseline="0" dirty="0" smtClean="0"/>
          </a:p>
          <a:p>
            <a:r>
              <a:rPr lang="en-US" baseline="0" dirty="0" smtClean="0"/>
              <a:t>Total: 1246s</a:t>
            </a:r>
          </a:p>
        </p:txBody>
      </p:sp>
      <p:sp>
        <p:nvSpPr>
          <p:cNvPr id="4" name="Slide Number Placeholder 3"/>
          <p:cNvSpPr>
            <a:spLocks noGrp="1"/>
          </p:cNvSpPr>
          <p:nvPr>
            <p:ph type="sldNum" sz="quarter" idx="10"/>
          </p:nvPr>
        </p:nvSpPr>
        <p:spPr/>
        <p:txBody>
          <a:bodyPr/>
          <a:lstStyle/>
          <a:p>
            <a:fld id="{C0885528-96B8-1144-A84C-245ACA11C1E0}" type="slidenum">
              <a:rPr lang="en-US" smtClean="0"/>
              <a:t>29</a:t>
            </a:fld>
            <a:endParaRPr lang="en-US" dirty="0"/>
          </a:p>
        </p:txBody>
      </p:sp>
    </p:spTree>
    <p:extLst>
      <p:ext uri="{BB962C8B-B14F-4D97-AF65-F5344CB8AC3E}">
        <p14:creationId xmlns:p14="http://schemas.microsoft.com/office/powerpoint/2010/main" val="196955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these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real-time data accesses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highlight the need for low and stable latencies.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However, unfortunately, our</a:t>
            </a:r>
            <a:r>
              <a:rPr lang="en-US" sz="1200" b="0" i="0" u="none" strike="noStrike" kern="1200" baseline="0" dirty="0" smtClean="0">
                <a:solidFill>
                  <a:schemeClr val="tx1"/>
                </a:solidFill>
                <a:effectLst/>
                <a:latin typeface="+mn-lt"/>
                <a:ea typeface="+mn-ea"/>
                <a:cs typeface="+mn-cs"/>
              </a:rPr>
              <a:t> systems do not always fulfill this requirement.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For example, there are 500ms glitches, making google angry as its traffic drops by 20%.</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There are 100ms delays, making Amazon unhappy as it loses sales by 1%.</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There are 5ms slowdowns,</a:t>
            </a:r>
            <a:r>
              <a:rPr lang="en-US" sz="1200" b="0" i="0" u="none" strike="noStrike" kern="1200" baseline="0" dirty="0" smtClean="0">
                <a:solidFill>
                  <a:schemeClr val="tx1"/>
                </a:solidFill>
                <a:effectLst/>
                <a:latin typeface="+mn-lt"/>
                <a:ea typeface="+mn-ea"/>
                <a:cs typeface="+mn-cs"/>
              </a:rPr>
              <a:t> making brokers heart-broken as they lose 4 million dollars.</a:t>
            </a:r>
            <a:endParaRPr lang="en-US" sz="1200" b="0"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now there are microsecond-scale interruptions, making researchers call for new technologies.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So these days, even MICROSECONDS of DELAY is critical.</a:t>
            </a:r>
          </a:p>
          <a:p>
            <a:pPr rtl="0"/>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Overall, offering Low and Stable latencies is becoming a more </a:t>
            </a:r>
            <a:r>
              <a:rPr lang="en-US" sz="1200" dirty="0" smtClean="0">
                <a:solidFill>
                  <a:schemeClr val="tx1"/>
                </a:solidFill>
                <a:latin typeface="Gill Sans"/>
                <a:cs typeface="Gill Sans"/>
              </a:rPr>
              <a:t>significant challenge.</a:t>
            </a:r>
          </a:p>
          <a:p>
            <a:pPr rtl="0"/>
            <a:endParaRPr lang="en-US" sz="1200" dirty="0" smtClean="0">
              <a:solidFill>
                <a:schemeClr val="tx1"/>
              </a:solidFill>
              <a:latin typeface="Gill Sans"/>
              <a:cs typeface="Gill Sans"/>
            </a:endParaRPr>
          </a:p>
          <a:p>
            <a:pPr rtl="0"/>
            <a:r>
              <a:rPr lang="en-US" sz="1200" dirty="0" smtClean="0">
                <a:solidFill>
                  <a:schemeClr val="tx1"/>
                </a:solidFill>
                <a:latin typeface="Gill Sans"/>
                <a:cs typeface="Gill Sans"/>
              </a:rPr>
              <a:t>50 sec</a:t>
            </a:r>
            <a:r>
              <a:rPr lang="en-US" dirty="0" smtClean="0"/>
              <a:t/>
            </a:r>
            <a:br>
              <a:rPr lang="en-US" dirty="0" smtClean="0"/>
            </a:br>
            <a:endParaRPr lang="en-US" dirty="0" smtClean="0"/>
          </a:p>
          <a:p>
            <a:pPr rtl="0"/>
            <a:r>
              <a:rPr lang="en-US" dirty="0" smtClean="0"/>
              <a:t>Total:106s</a:t>
            </a:r>
            <a:br>
              <a:rPr lang="en-US" dirty="0" smtClean="0"/>
            </a:b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3</a:t>
            </a:fld>
            <a:endParaRPr lang="en-US" dirty="0"/>
          </a:p>
        </p:txBody>
      </p:sp>
    </p:spTree>
    <p:extLst>
      <p:ext uri="{BB962C8B-B14F-4D97-AF65-F5344CB8AC3E}">
        <p14:creationId xmlns:p14="http://schemas.microsoft.com/office/powerpoint/2010/main" val="830845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Based on that, we do a simple profiling, which does a random seek, then reads at another random offset, and collects latency. This process is repeated until all offsets and sizes are covered. </a:t>
            </a:r>
            <a:r>
              <a:rPr lang="en-US" baseline="0" dirty="0" smtClean="0"/>
              <a:t>(We </a:t>
            </a:r>
            <a:r>
              <a:rPr lang="en-US" baseline="0" dirty="0" smtClean="0"/>
              <a:t>did the profiling for 2 disk models, and for each model it took 11-hour</a:t>
            </a:r>
            <a:r>
              <a:rPr lang="en-US" baseline="0" dirty="0" smtClean="0"/>
              <a:t>.)</a:t>
            </a:r>
            <a:endParaRPr lang="en-US" baseline="0" dirty="0" smtClean="0"/>
          </a:p>
          <a:p>
            <a:endParaRPr lang="en-US" baseline="0" dirty="0" smtClean="0"/>
          </a:p>
          <a:p>
            <a:r>
              <a:rPr lang="en-US" baseline="0" dirty="0" smtClean="0"/>
              <a:t>By training these data with linear regression, we can get a 3D profile map where x is seek distance, y is IO size, and z is expected latency. Also by concurrent IO profiling, we can learn the disk scheduling.</a:t>
            </a:r>
          </a:p>
          <a:p>
            <a:endParaRPr lang="en-US" baseline="0" dirty="0" smtClean="0"/>
          </a:p>
          <a:p>
            <a:r>
              <a:rPr lang="en-US" baseline="0" dirty="0" smtClean="0"/>
              <a:t>Combing the map and disk scheduling, the OS would be able to predict IO latency accurately.</a:t>
            </a:r>
          </a:p>
          <a:p>
            <a:endParaRPr lang="en-US" baseline="0" dirty="0" smtClean="0"/>
          </a:p>
          <a:p>
            <a:r>
              <a:rPr lang="en-US" baseline="0" dirty="0" smtClean="0"/>
              <a:t>46sec</a:t>
            </a:r>
          </a:p>
          <a:p>
            <a:endParaRPr lang="en-US" baseline="0" dirty="0" smtClean="0"/>
          </a:p>
          <a:p>
            <a:r>
              <a:rPr lang="en-US" baseline="0" dirty="0" smtClean="0"/>
              <a:t>Total: 1292s</a:t>
            </a:r>
          </a:p>
        </p:txBody>
      </p:sp>
      <p:sp>
        <p:nvSpPr>
          <p:cNvPr id="4" name="Slide Number Placeholder 3"/>
          <p:cNvSpPr>
            <a:spLocks noGrp="1"/>
          </p:cNvSpPr>
          <p:nvPr>
            <p:ph type="sldNum" sz="quarter" idx="10"/>
          </p:nvPr>
        </p:nvSpPr>
        <p:spPr/>
        <p:txBody>
          <a:bodyPr/>
          <a:lstStyle/>
          <a:p>
            <a:fld id="{C0885528-96B8-1144-A84C-245ACA11C1E0}" type="slidenum">
              <a:rPr lang="en-US" smtClean="0"/>
              <a:t>30</a:t>
            </a:fld>
            <a:endParaRPr lang="en-US" dirty="0"/>
          </a:p>
        </p:txBody>
      </p:sp>
    </p:spTree>
    <p:extLst>
      <p:ext uri="{BB962C8B-B14F-4D97-AF65-F5344CB8AC3E}">
        <p14:creationId xmlns:p14="http://schemas.microsoft.com/office/powerpoint/2010/main" val="25026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let’s take a look at SSD,</a:t>
            </a:r>
            <a:r>
              <a:rPr lang="en-US" baseline="0" dirty="0" smtClean="0"/>
              <a:t> which has more complicated structure. </a:t>
            </a:r>
          </a:p>
          <a:p>
            <a:endParaRPr lang="en-US" b="0" u="sng" baseline="0" dirty="0" smtClean="0"/>
          </a:p>
          <a:p>
            <a:r>
              <a:rPr lang="en-US" b="0" u="none" baseline="0" dirty="0" smtClean="0"/>
              <a:t>So given an IO, can OS know whether it would be fast or busy? The answer is unfortunately no, since SSD uses internal features such as FTL and Garbage Collections, which are invisible to OS.</a:t>
            </a:r>
          </a:p>
          <a:p>
            <a:endParaRPr lang="en-US" baseline="0" dirty="0" smtClean="0"/>
          </a:p>
          <a:p>
            <a:r>
              <a:rPr lang="en-US" dirty="0" smtClean="0"/>
              <a:t>Not to mention other sophisticated </a:t>
            </a:r>
            <a:r>
              <a:rPr lang="en-US" baseline="0" dirty="0" smtClean="0"/>
              <a:t>idiosyncrasies. For example, pages at different bits of a cell can show different write latencies.</a:t>
            </a:r>
          </a:p>
          <a:p>
            <a:endParaRPr lang="en-US" baseline="0" dirty="0" smtClean="0"/>
          </a:p>
          <a:p>
            <a:r>
              <a:rPr lang="en-US" baseline="0" dirty="0" smtClean="0"/>
              <a:t>Therefore, for now we set black-box SSD aside as it is too complex to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u="sng"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smtClean="0"/>
              <a:t>37sec</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smtClean="0"/>
              <a:t>Total: 1329s</a:t>
            </a:r>
          </a:p>
          <a:p>
            <a:endParaRPr lang="en-US" baseline="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31</a:t>
            </a:fld>
            <a:endParaRPr lang="en-US" dirty="0"/>
          </a:p>
        </p:txBody>
      </p:sp>
    </p:spTree>
    <p:extLst>
      <p:ext uri="{BB962C8B-B14F-4D97-AF65-F5344CB8AC3E}">
        <p14:creationId xmlns:p14="http://schemas.microsoft.com/office/powerpoint/2010/main" val="59903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what can we do?</a:t>
            </a:r>
            <a:r>
              <a:rPr lang="en-US" baseline="0" dirty="0" smtClean="0"/>
              <a:t> Well if things don’t work with Black-box, then let’s try the White-box approach. </a:t>
            </a:r>
            <a:r>
              <a:rPr lang="en-US" baseline="0" dirty="0" smtClean="0"/>
              <a:t>(Good </a:t>
            </a:r>
            <a:r>
              <a:rPr lang="en-US" baseline="0" dirty="0" smtClean="0"/>
              <a:t>news is, for SSDs, software-defined flash is gaining more popularity. </a:t>
            </a:r>
            <a:r>
              <a:rPr lang="en-US" baseline="0" dirty="0" smtClean="0"/>
              <a:t>)</a:t>
            </a:r>
            <a:endParaRPr lang="en-US" baseline="0" dirty="0" smtClean="0"/>
          </a:p>
          <a:p>
            <a:endParaRPr lang="en-US" baseline="0" dirty="0" smtClean="0"/>
          </a:p>
          <a:p>
            <a:r>
              <a:rPr lang="en-US" dirty="0" smtClean="0"/>
              <a:t>For example,</a:t>
            </a:r>
            <a:r>
              <a:rPr lang="en-US" baseline="0" dirty="0" smtClean="0"/>
              <a:t> Open-Channel SSD exposes the whole FTL management to host. As a result, OS can</a:t>
            </a:r>
            <a:r>
              <a:rPr lang="en-US" b="1" baseline="0" dirty="0" smtClean="0"/>
              <a:t> </a:t>
            </a:r>
            <a:r>
              <a:rPr lang="en-US" b="1" baseline="0" dirty="0" smtClean="0"/>
              <a:t>(</a:t>
            </a:r>
            <a:r>
              <a:rPr lang="en-US" b="0" u="none" baseline="0" dirty="0" smtClean="0"/>
              <a:t>know </a:t>
            </a:r>
            <a:r>
              <a:rPr lang="en-US" b="0" u="none" baseline="0" dirty="0" smtClean="0"/>
              <a:t>where IOs are </a:t>
            </a:r>
            <a:r>
              <a:rPr lang="en-US" b="0" u="none" baseline="0" dirty="0" smtClean="0"/>
              <a:t>mapped and )</a:t>
            </a:r>
            <a:r>
              <a:rPr lang="en-US" baseline="0" dirty="0" smtClean="0"/>
              <a:t>track </a:t>
            </a:r>
            <a:r>
              <a:rPr lang="en-US" baseline="0" dirty="0" smtClean="0"/>
              <a:t>every single IO on </a:t>
            </a:r>
            <a:r>
              <a:rPr lang="en-US" baseline="0" dirty="0" smtClean="0"/>
              <a:t>SSD. </a:t>
            </a:r>
            <a:r>
              <a:rPr lang="en-US" baseline="0" dirty="0" smtClean="0"/>
              <a:t>Furthermore, OS can also capture all GCs, and knows about page-level latencies.</a:t>
            </a:r>
          </a:p>
          <a:p>
            <a:endParaRPr lang="en-US" baseline="0" dirty="0" smtClean="0"/>
          </a:p>
          <a:p>
            <a:r>
              <a:rPr lang="en-US" baseline="0" dirty="0" smtClean="0"/>
              <a:t>Overall in this case, OS can make accurate predictions. </a:t>
            </a:r>
          </a:p>
          <a:p>
            <a:endParaRPr lang="en-US" baseline="0" dirty="0" smtClean="0"/>
          </a:p>
          <a:p>
            <a:r>
              <a:rPr lang="en-US" baseline="0" dirty="0" smtClean="0"/>
              <a:t>(see the IOs to every chip/channel, and)</a:t>
            </a:r>
          </a:p>
          <a:p>
            <a:endParaRPr lang="en-US" u="none" baseline="0" dirty="0" smtClean="0"/>
          </a:p>
          <a:p>
            <a:r>
              <a:rPr lang="en-US" b="0" u="none" baseline="0" dirty="0" smtClean="0"/>
              <a:t>44sec</a:t>
            </a:r>
          </a:p>
          <a:p>
            <a:endParaRPr lang="en-US" b="0" u="none" baseline="0" dirty="0" smtClean="0"/>
          </a:p>
          <a:p>
            <a:r>
              <a:rPr lang="en-US" b="0" u="none" baseline="0" dirty="0" smtClean="0"/>
              <a:t>Total: 1373s</a:t>
            </a:r>
          </a:p>
        </p:txBody>
      </p:sp>
      <p:sp>
        <p:nvSpPr>
          <p:cNvPr id="4" name="Slide Number Placeholder 3"/>
          <p:cNvSpPr>
            <a:spLocks noGrp="1"/>
          </p:cNvSpPr>
          <p:nvPr>
            <p:ph type="sldNum" sz="quarter" idx="10"/>
          </p:nvPr>
        </p:nvSpPr>
        <p:spPr/>
        <p:txBody>
          <a:bodyPr/>
          <a:lstStyle/>
          <a:p>
            <a:fld id="{C0885528-96B8-1144-A84C-245ACA11C1E0}" type="slidenum">
              <a:rPr lang="en-US" smtClean="0"/>
              <a:t>32</a:t>
            </a:fld>
            <a:endParaRPr lang="en-US" dirty="0"/>
          </a:p>
        </p:txBody>
      </p:sp>
    </p:spTree>
    <p:extLst>
      <p:ext uri="{BB962C8B-B14F-4D97-AF65-F5344CB8AC3E}">
        <p14:creationId xmlns:p14="http://schemas.microsoft.com/office/powerpoint/2010/main" val="675782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go through)</a:t>
            </a:r>
          </a:p>
          <a:p>
            <a:endParaRPr lang="en-US" dirty="0" smtClean="0"/>
          </a:p>
          <a:p>
            <a:r>
              <a:rPr lang="en-US" dirty="0" smtClean="0"/>
              <a:t>Before moving on, please allow</a:t>
            </a:r>
            <a:r>
              <a:rPr lang="en-US" baseline="0" dirty="0" smtClean="0"/>
              <a:t> me to quickly go through </a:t>
            </a:r>
            <a:r>
              <a:rPr lang="en-US" dirty="0" smtClean="0"/>
              <a:t>other solved challenges.</a:t>
            </a:r>
            <a:r>
              <a:rPr lang="en-US" baseline="0" dirty="0" smtClean="0"/>
              <a:t> </a:t>
            </a:r>
          </a:p>
          <a:p>
            <a:endParaRPr lang="en-US" baseline="0" dirty="0" smtClean="0"/>
          </a:p>
          <a:p>
            <a:r>
              <a:rPr lang="en-US" baseline="0" dirty="0" smtClean="0"/>
              <a:t>For prediction, we avoid high overhead from going through every IO, reducing overhead from O(n) to roughly O(1). With that, we achieve &lt; 5 microseconds overhead for </a:t>
            </a:r>
            <a:r>
              <a:rPr lang="en-US" baseline="0" dirty="0" err="1" smtClean="0"/>
              <a:t>MittCFQ</a:t>
            </a:r>
            <a:r>
              <a:rPr lang="en-US" baseline="0" dirty="0" smtClean="0"/>
              <a:t> prediction, and &lt; 300 nanoseconds for </a:t>
            </a:r>
            <a:r>
              <a:rPr lang="en-US" baseline="0" dirty="0" err="1" smtClean="0"/>
              <a:t>MittSSD</a:t>
            </a:r>
            <a:r>
              <a:rPr lang="en-US" baseline="0" dirty="0" smtClean="0"/>
              <a:t>.</a:t>
            </a:r>
          </a:p>
          <a:p>
            <a:endParaRPr lang="en-US" baseline="0" dirty="0" smtClean="0"/>
          </a:p>
          <a:p>
            <a:r>
              <a:rPr lang="en-US" baseline="0" dirty="0" smtClean="0"/>
              <a:t>Also, we implement prediction for OS Cache, called </a:t>
            </a:r>
            <a:r>
              <a:rPr lang="en-US" baseline="0" dirty="0" err="1" smtClean="0"/>
              <a:t>MittCache</a:t>
            </a:r>
            <a:r>
              <a:rPr lang="en-US" baseline="0" dirty="0" smtClean="0"/>
              <a:t>. </a:t>
            </a:r>
          </a:p>
          <a:p>
            <a:endParaRPr lang="en-US" baseline="0" dirty="0" smtClean="0"/>
          </a:p>
          <a:p>
            <a:r>
              <a:rPr lang="en-US" baseline="0" dirty="0" smtClean="0"/>
              <a:t>You can read </a:t>
            </a:r>
            <a:r>
              <a:rPr lang="en-US" baseline="0" dirty="0" err="1" smtClean="0"/>
              <a:t>MittOS</a:t>
            </a:r>
            <a:r>
              <a:rPr lang="en-US" baseline="0" dirty="0" smtClean="0"/>
              <a:t> paper for more detail if interested.</a:t>
            </a:r>
          </a:p>
          <a:p>
            <a:endParaRPr lang="en-US" u="sng" dirty="0" smtClean="0"/>
          </a:p>
          <a:p>
            <a:r>
              <a:rPr lang="en-US" u="none" dirty="0" smtClean="0"/>
              <a:t>31sec</a:t>
            </a:r>
          </a:p>
          <a:p>
            <a:endParaRPr lang="en-US" u="none" dirty="0" smtClean="0"/>
          </a:p>
          <a:p>
            <a:r>
              <a:rPr lang="en-US" u="none" dirty="0" smtClean="0"/>
              <a:t>Total: 1404s</a:t>
            </a:r>
          </a:p>
        </p:txBody>
      </p:sp>
      <p:sp>
        <p:nvSpPr>
          <p:cNvPr id="4" name="Slide Number Placeholder 3"/>
          <p:cNvSpPr>
            <a:spLocks noGrp="1"/>
          </p:cNvSpPr>
          <p:nvPr>
            <p:ph type="sldNum" sz="quarter" idx="10"/>
          </p:nvPr>
        </p:nvSpPr>
        <p:spPr/>
        <p:txBody>
          <a:bodyPr/>
          <a:lstStyle/>
          <a:p>
            <a:fld id="{C0885528-96B8-1144-A84C-245ACA11C1E0}" type="slidenum">
              <a:rPr lang="en-US" smtClean="0"/>
              <a:t>33</a:t>
            </a:fld>
            <a:endParaRPr lang="en-US" dirty="0"/>
          </a:p>
        </p:txBody>
      </p:sp>
    </p:spTree>
    <p:extLst>
      <p:ext uri="{BB962C8B-B14F-4D97-AF65-F5344CB8AC3E}">
        <p14:creationId xmlns:p14="http://schemas.microsoft.com/office/powerpoint/2010/main" val="1873415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effectLst/>
              </a:rPr>
              <a:t>To</a:t>
            </a:r>
            <a:r>
              <a:rPr lang="en-US" b="0" baseline="0" dirty="0" smtClean="0">
                <a:effectLst/>
              </a:rPr>
              <a:t> evaluate how </a:t>
            </a:r>
            <a:r>
              <a:rPr lang="en-US" b="0" dirty="0" smtClean="0">
                <a:effectLst/>
              </a:rPr>
              <a:t>various</a:t>
            </a:r>
            <a:r>
              <a:rPr lang="en-US" b="0" baseline="0" dirty="0" smtClean="0">
                <a:effectLst/>
              </a:rPr>
              <a:t> </a:t>
            </a:r>
            <a:r>
              <a:rPr lang="en-US" b="0" dirty="0" smtClean="0">
                <a:effectLst/>
              </a:rPr>
              <a:t>resource managements can adopt </a:t>
            </a:r>
            <a:r>
              <a:rPr lang="en-US" b="0" dirty="0" err="1" smtClean="0">
                <a:effectLst/>
              </a:rPr>
              <a:t>MittOS</a:t>
            </a:r>
            <a:r>
              <a:rPr lang="en-US" b="0" dirty="0" smtClean="0">
                <a:effectLst/>
              </a:rPr>
              <a:t> principle. </a:t>
            </a:r>
            <a:r>
              <a:rPr lang="en-US" b="0" baseline="0" dirty="0" smtClean="0">
                <a:effectLst/>
              </a:rPr>
              <a:t>We implement latency prediction for disks, open-channel SSDs and OS Cache, and expose a fast rejection interface for applications to leverage.</a:t>
            </a:r>
            <a:endParaRPr lang="en-US" b="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effectLst/>
            </a:endParaRPr>
          </a:p>
          <a:p>
            <a:pPr rtl="0"/>
            <a:r>
              <a:rPr lang="en-US" b="0" baseline="0" dirty="0" smtClean="0">
                <a:effectLst/>
              </a:rPr>
              <a:t>This interface can be easily exploited by applications such as MongoDB and </a:t>
            </a:r>
            <a:r>
              <a:rPr lang="en-US" b="0" baseline="0" dirty="0" err="1" smtClean="0">
                <a:effectLst/>
              </a:rPr>
              <a:t>Riak</a:t>
            </a:r>
            <a:r>
              <a:rPr lang="en-US" b="0" baseline="0" dirty="0" smtClean="0">
                <a:effectLst/>
              </a:rPr>
              <a:t>, with only 50 additional LOC for each.</a:t>
            </a:r>
          </a:p>
          <a:p>
            <a:pPr rtl="0"/>
            <a:endParaRPr lang="en-US" b="0" baseline="0" dirty="0" smtClean="0">
              <a:effectLst/>
            </a:endParaRPr>
          </a:p>
          <a:p>
            <a:pPr rtl="0"/>
            <a:r>
              <a:rPr lang="en-US" b="0" baseline="0" dirty="0" smtClean="0">
                <a:effectLst/>
              </a:rPr>
              <a:t>For evaluation we compare </a:t>
            </a:r>
            <a:r>
              <a:rPr lang="en-US" b="0" baseline="0" dirty="0" err="1" smtClean="0">
                <a:effectLst/>
              </a:rPr>
              <a:t>MittOS</a:t>
            </a:r>
            <a:r>
              <a:rPr lang="en-US" b="0" baseline="0" dirty="0" smtClean="0">
                <a:effectLst/>
              </a:rPr>
              <a:t> with current state of the art, including hedged requests, cloning and application timeout.</a:t>
            </a:r>
          </a:p>
          <a:p>
            <a:pPr rtl="0"/>
            <a:endParaRPr lang="en-US" b="0" baseline="0" dirty="0" smtClean="0">
              <a:effectLst/>
            </a:endParaRPr>
          </a:p>
          <a:p>
            <a:pPr rtl="0"/>
            <a:r>
              <a:rPr lang="en-US" b="0" baseline="0" dirty="0" smtClean="0">
                <a:effectLst/>
              </a:rPr>
              <a:t>34sec</a:t>
            </a:r>
          </a:p>
          <a:p>
            <a:pPr rtl="0"/>
            <a:endParaRPr lang="en-US" b="0" baseline="0" dirty="0" smtClean="0">
              <a:effectLst/>
            </a:endParaRPr>
          </a:p>
          <a:p>
            <a:pPr rtl="0"/>
            <a:r>
              <a:rPr lang="en-US" b="0" baseline="0" dirty="0" smtClean="0">
                <a:effectLst/>
              </a:rPr>
              <a:t>Total: 1438s</a:t>
            </a:r>
          </a:p>
        </p:txBody>
      </p:sp>
      <p:sp>
        <p:nvSpPr>
          <p:cNvPr id="4" name="Slide Number Placeholder 3"/>
          <p:cNvSpPr>
            <a:spLocks noGrp="1"/>
          </p:cNvSpPr>
          <p:nvPr>
            <p:ph type="sldNum" sz="quarter" idx="10"/>
          </p:nvPr>
        </p:nvSpPr>
        <p:spPr/>
        <p:txBody>
          <a:bodyPr/>
          <a:lstStyle/>
          <a:p>
            <a:fld id="{C0885528-96B8-1144-A84C-245ACA11C1E0}" type="slidenum">
              <a:rPr lang="en-US" smtClean="0"/>
              <a:t>34</a:t>
            </a:fld>
            <a:endParaRPr lang="en-US" dirty="0"/>
          </a:p>
        </p:txBody>
      </p:sp>
    </p:spTree>
    <p:extLst>
      <p:ext uri="{BB962C8B-B14F-4D97-AF65-F5344CB8AC3E}">
        <p14:creationId xmlns:p14="http://schemas.microsoft.com/office/powerpoint/2010/main" val="1039173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let’s see how </a:t>
            </a:r>
            <a:r>
              <a:rPr lang="en-US" dirty="0" err="1" smtClean="0"/>
              <a:t>MittOS</a:t>
            </a:r>
            <a:r>
              <a:rPr lang="en-US" dirty="0" smtClean="0"/>
              <a:t> help applications cut millisecond</a:t>
            </a:r>
            <a:r>
              <a:rPr lang="en-US" baseline="0" dirty="0" smtClean="0"/>
              <a:t> tail. Due to time limitation I will focus on </a:t>
            </a:r>
            <a:r>
              <a:rPr lang="en-US" baseline="0" dirty="0" err="1" smtClean="0"/>
              <a:t>MittCFQ</a:t>
            </a:r>
            <a:r>
              <a:rPr lang="en-US" baseline="0" dirty="0" smtClean="0"/>
              <a:t>-powered MongoDB. </a:t>
            </a:r>
          </a:p>
          <a:p>
            <a:endParaRPr lang="en-US" baseline="0" dirty="0" smtClean="0"/>
          </a:p>
          <a:p>
            <a:r>
              <a:rPr lang="en-US" baseline="0" dirty="0" smtClean="0"/>
              <a:t>For evaluation, </a:t>
            </a:r>
            <a:r>
              <a:rPr lang="en-US" sz="1200" b="0" i="0" u="none" strike="noStrike" kern="1200" dirty="0" smtClean="0">
                <a:solidFill>
                  <a:schemeClr val="tx1"/>
                </a:solidFill>
                <a:effectLst/>
                <a:latin typeface="+mn-lt"/>
                <a:ea typeface="+mn-ea"/>
                <a:cs typeface="+mn-cs"/>
              </a:rPr>
              <a:t>we set up a 20</a:t>
            </a:r>
            <a:r>
              <a:rPr lang="en-US" sz="1200" b="0" i="0" u="none" strike="noStrike" kern="1200" baseline="0" dirty="0" smtClean="0">
                <a:solidFill>
                  <a:schemeClr val="tx1"/>
                </a:solidFill>
                <a:effectLst/>
                <a:latin typeface="+mn-lt"/>
                <a:ea typeface="+mn-ea"/>
                <a:cs typeface="+mn-cs"/>
              </a:rPr>
              <a:t> physical-</a:t>
            </a:r>
            <a:r>
              <a:rPr lang="en-US" sz="1200" b="0" i="0" u="none" strike="noStrike" kern="1200" dirty="0" smtClean="0">
                <a:solidFill>
                  <a:schemeClr val="tx1"/>
                </a:solidFill>
                <a:effectLst/>
                <a:latin typeface="+mn-lt"/>
                <a:ea typeface="+mn-ea"/>
                <a:cs typeface="+mn-cs"/>
              </a:rPr>
              <a:t>node MongoDB cluster.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Each node </a:t>
            </a:r>
            <a:r>
              <a:rPr lang="en-US" sz="1200" b="0" i="0" u="none" strike="noStrike" kern="1200" baseline="0" dirty="0" smtClean="0">
                <a:solidFill>
                  <a:schemeClr val="tx1"/>
                </a:solidFill>
                <a:effectLst/>
                <a:latin typeface="+mn-lt"/>
                <a:ea typeface="+mn-ea"/>
                <a:cs typeface="+mn-cs"/>
              </a:rPr>
              <a:t>has a remote YCSB client sending get() requests to it, and </a:t>
            </a:r>
            <a:r>
              <a:rPr lang="en-US" sz="1200" b="0" i="0" u="none" strike="noStrike" kern="1200" dirty="0" smtClean="0">
                <a:solidFill>
                  <a:schemeClr val="tx1"/>
                </a:solidFill>
                <a:effectLst/>
                <a:latin typeface="+mn-lt"/>
                <a:ea typeface="+mn-ea"/>
                <a:cs typeface="+mn-cs"/>
              </a:rPr>
              <a:t>runs a noise generator to emulate noisy neighbors on EC2</a:t>
            </a:r>
            <a:r>
              <a:rPr lang="en-US" sz="1200" b="0" i="0" u="none" strike="noStrike" kern="1200" baseline="0" dirty="0" smtClean="0">
                <a:solidFill>
                  <a:schemeClr val="tx1"/>
                </a:solidFill>
                <a:effectLst/>
                <a:latin typeface="+mn-lt"/>
                <a:ea typeface="+mn-ea"/>
                <a:cs typeface="+mn-cs"/>
              </a:rPr>
              <a:t>.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The data is replicated 3 times so clients can failover( to other replicas). From each client, we collect latencies of every single get request as input(, totally 6 million, )and use their CDF as major metric.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40sec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 1478s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35</a:t>
            </a:fld>
            <a:endParaRPr lang="en-US" dirty="0"/>
          </a:p>
        </p:txBody>
      </p:sp>
    </p:spTree>
    <p:extLst>
      <p:ext uri="{BB962C8B-B14F-4D97-AF65-F5344CB8AC3E}">
        <p14:creationId xmlns:p14="http://schemas.microsoft.com/office/powerpoint/2010/main" val="679174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a:t>
            </a:r>
            <a:r>
              <a:rPr lang="en-US" baseline="0" dirty="0" smtClean="0"/>
              <a:t> first line is base case, where</a:t>
            </a:r>
            <a:r>
              <a:rPr lang="zh-CN" altLang="en-US" baseline="0" dirty="0" smtClean="0"/>
              <a:t> </a:t>
            </a:r>
            <a:r>
              <a:rPr lang="en-US" altLang="zh-CN" baseline="0" dirty="0" smtClean="0"/>
              <a:t>no action is taken against tail. Again this is a CDF figure. </a:t>
            </a:r>
            <a:r>
              <a:rPr lang="en-US" altLang="zh-CN" u="none" baseline="0" dirty="0" smtClean="0"/>
              <a:t>The x axis is latency in millisecond, and y axis is CDF percentile</a:t>
            </a:r>
            <a:r>
              <a:rPr lang="en-US" altLang="zh-CN" baseline="0" dirty="0" smtClean="0"/>
              <a:t>. Please note that it starts from p90 since we focus on the tail. Lines close to the upper left indicate better performance.</a:t>
            </a:r>
          </a:p>
          <a:p>
            <a:endParaRPr lang="en-US" altLang="zh-CN" baseline="0" dirty="0" smtClean="0"/>
          </a:p>
          <a:p>
            <a:r>
              <a:rPr lang="en-US" altLang="zh-CN" baseline="0" dirty="0" smtClean="0"/>
              <a:t>As we can see, the tail is quite severe. We have more than 40ms at p98, and 13 millisecond at p95. Based on this observation, we set deadline = 13ms for other policies, including hedged requests, and </a:t>
            </a:r>
            <a:r>
              <a:rPr lang="en-US" altLang="zh-CN" baseline="0" dirty="0" err="1" smtClean="0"/>
              <a:t>MittCFQ</a:t>
            </a:r>
            <a:r>
              <a:rPr lang="en-US" altLang="zh-CN" baseline="0" dirty="0" smtClean="0"/>
              <a:t>.</a:t>
            </a:r>
          </a:p>
          <a:p>
            <a:endParaRPr lang="en-US" baseline="0" dirty="0" smtClean="0"/>
          </a:p>
          <a:p>
            <a:r>
              <a:rPr lang="en-US" baseline="0" dirty="0" smtClean="0"/>
              <a:t>34sec</a:t>
            </a:r>
          </a:p>
          <a:p>
            <a:endParaRPr lang="en-US" baseline="0" dirty="0" smtClean="0"/>
          </a:p>
          <a:p>
            <a:r>
              <a:rPr lang="en-US" baseline="0" dirty="0" smtClean="0"/>
              <a:t>Total: 1512s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36</a:t>
            </a:fld>
            <a:endParaRPr lang="en-US" dirty="0"/>
          </a:p>
        </p:txBody>
      </p:sp>
    </p:spTree>
    <p:extLst>
      <p:ext uri="{BB962C8B-B14F-4D97-AF65-F5344CB8AC3E}">
        <p14:creationId xmlns:p14="http://schemas.microsoft.com/office/powerpoint/2010/main" val="1584565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Next let’s look at Cloning, the</a:t>
            </a:r>
            <a:r>
              <a:rPr lang="en-US" baseline="0" dirty="0" smtClean="0"/>
              <a:t> orange dash line. By picking the faster response, cloning can effectively reduce the tail. However, it also increases workload on the cluster to 2x, resulting in </a:t>
            </a:r>
            <a:r>
              <a:rPr lang="en-US" sz="1200" b="0" i="0" u="none" strike="noStrike" kern="1200" dirty="0" smtClean="0">
                <a:solidFill>
                  <a:schemeClr val="tx1"/>
                </a:solidFill>
                <a:effectLst/>
                <a:latin typeface="+mn-lt"/>
                <a:ea typeface="+mn-ea"/>
                <a:cs typeface="+mn-cs"/>
              </a:rPr>
              <a:t>worse performance below p95.</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18sec</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Total: 1530s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37</a:t>
            </a:fld>
            <a:endParaRPr lang="en-US" dirty="0"/>
          </a:p>
        </p:txBody>
      </p:sp>
    </p:spTree>
    <p:extLst>
      <p:ext uri="{BB962C8B-B14F-4D97-AF65-F5344CB8AC3E}">
        <p14:creationId xmlns:p14="http://schemas.microsoft.com/office/powerpoint/2010/main" val="1191288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Next is the hedging. Hedged requests is an</a:t>
            </a:r>
            <a:r>
              <a:rPr lang="en-US" sz="1200" b="0" i="0" u="none" strike="noStrike" kern="1200" baseline="0" dirty="0" smtClean="0">
                <a:solidFill>
                  <a:schemeClr val="tx1"/>
                </a:solidFill>
                <a:effectLst/>
                <a:latin typeface="+mn-lt"/>
                <a:ea typeface="+mn-ea"/>
                <a:cs typeface="+mn-cs"/>
              </a:rPr>
              <a:t> industrial approach mentioned in “tail at scale” article from Google</a:t>
            </a:r>
            <a:r>
              <a:rPr lang="en-US" sz="1200" b="0" i="0" u="none" strike="noStrike" kern="1200" dirty="0" smtClean="0">
                <a:solidFill>
                  <a:schemeClr val="tx1"/>
                </a:solidFill>
                <a:effectLst/>
                <a:latin typeface="+mn-lt"/>
                <a:ea typeface="+mn-ea"/>
                <a:cs typeface="+mn-cs"/>
              </a:rPr>
              <a:t>. What it does is, sends</a:t>
            </a:r>
            <a:r>
              <a:rPr lang="en-US" sz="1200" b="0" i="0" u="none" strike="noStrike" kern="1200" baseline="0" dirty="0" smtClean="0">
                <a:solidFill>
                  <a:schemeClr val="tx1"/>
                </a:solidFill>
                <a:effectLst/>
                <a:latin typeface="+mn-lt"/>
                <a:ea typeface="+mn-ea"/>
                <a:cs typeface="+mn-cs"/>
              </a:rPr>
              <a:t> the first request, waits for 13ms timeout, then sends secondary request, and picks the faster response.</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Compared with Cloning, hedging does not significantly increases the load, but efficiently cuts the tail. However, as a reactive method, hedged still needs to wait for</a:t>
            </a:r>
            <a:r>
              <a:rPr lang="en-US" sz="1200" b="0" i="0" u="none" strike="noStrike" kern="1200" baseline="0" dirty="0" smtClean="0">
                <a:solidFill>
                  <a:schemeClr val="tx1"/>
                </a:solidFill>
                <a:effectLst/>
                <a:latin typeface="+mn-lt"/>
                <a:ea typeface="+mn-ea"/>
                <a:cs typeface="+mn-cs"/>
              </a:rPr>
              <a:t> timeout first</a:t>
            </a:r>
            <a:r>
              <a:rPr lang="en-US" sz="1200" b="0" i="0" u="none" strike="noStrike" kern="1200" dirty="0" smtClean="0">
                <a:solidFill>
                  <a:schemeClr val="tx1"/>
                </a:solidFill>
                <a:effectLst/>
                <a:latin typeface="+mn-lt"/>
                <a:ea typeface="+mn-ea"/>
                <a:cs typeface="+mn-cs"/>
              </a:rPr>
              <a:t> before sending secondary request.</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19sec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Total: 1566s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38</a:t>
            </a:fld>
            <a:endParaRPr lang="en-US" dirty="0"/>
          </a:p>
        </p:txBody>
      </p:sp>
    </p:spTree>
    <p:extLst>
      <p:ext uri="{BB962C8B-B14F-4D97-AF65-F5344CB8AC3E}">
        <p14:creationId xmlns:p14="http://schemas.microsoft.com/office/powerpoint/2010/main" val="777592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Eventually our</a:t>
            </a:r>
            <a:r>
              <a:rPr lang="en-US" baseline="0" dirty="0" smtClean="0"/>
              <a:t> no-wait approach, </a:t>
            </a:r>
            <a:r>
              <a:rPr lang="en-US" baseline="0" dirty="0" err="1" smtClean="0"/>
              <a:t>MittCFQ</a:t>
            </a:r>
            <a:r>
              <a:rPr lang="en-US" baseline="0" dirty="0" smtClean="0"/>
              <a:t>, the blue line, is able to outperform and cut millisecond</a:t>
            </a:r>
            <a:r>
              <a:rPr lang="en-US" strike="noStrike" baseline="0" dirty="0" smtClean="0"/>
              <a:t>-tail.</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Why? The reason</a:t>
            </a:r>
            <a:r>
              <a:rPr lang="en-US" sz="1200" b="0" i="0" u="none" strike="noStrike" kern="1200" baseline="0" dirty="0" smtClean="0">
                <a:solidFill>
                  <a:schemeClr val="tx1"/>
                </a:solidFill>
                <a:effectLst/>
                <a:latin typeface="+mn-lt"/>
                <a:ea typeface="+mn-ea"/>
                <a:cs typeface="+mn-cs"/>
              </a:rPr>
              <a:t> is that instead of taking expensive waiting, our approach can do fast rejection and failover without waiting</a:t>
            </a:r>
            <a:r>
              <a:rPr lang="en-US" sz="1200" b="1" i="0" u="none" strike="noStrike" kern="1200" baseline="0" dirty="0" smtClean="0">
                <a:solidFill>
                  <a:schemeClr val="tx1"/>
                </a:solidFill>
                <a:effectLst/>
                <a:latin typeface="+mn-lt"/>
                <a:ea typeface="+mn-ea"/>
                <a:cs typeface="+mn-cs"/>
              </a:rPr>
              <a:t>.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So again no-wait wins and achieves more cut on the tail than industrial approaches.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25sec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 1591s</a:t>
            </a:r>
            <a:endParaRPr lang="en-US" sz="1200" b="1"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39</a:t>
            </a:fld>
            <a:endParaRPr lang="en-US" dirty="0"/>
          </a:p>
        </p:txBody>
      </p:sp>
    </p:spTree>
    <p:extLst>
      <p:ext uri="{BB962C8B-B14F-4D97-AF65-F5344CB8AC3E}">
        <p14:creationId xmlns:p14="http://schemas.microsoft.com/office/powerpoint/2010/main" val="186454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smtClean="0">
                <a:solidFill>
                  <a:schemeClr val="tx1"/>
                </a:solidFill>
                <a:effectLst/>
                <a:latin typeface="+mn-lt"/>
                <a:ea typeface="+mn-ea"/>
                <a:cs typeface="+mn-cs"/>
              </a:rPr>
              <a:t>Let’s put this problem on graphs. Nowadays, to depict performance instability in systems, we usually use CDF figures.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(fast) Here is an example. The x axis is the latency in millisecond, and y axis is the percentile. I use “p” here for abbreviation.</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As shown here, typically we are good, as 95% of the latencies are under .3 millisecond. </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But things can become </a:t>
            </a:r>
            <a:r>
              <a:rPr lang="en-US" sz="1200" b="0" i="0" u="none" strike="noStrike" kern="1200" baseline="0" dirty="0" err="1" smtClean="0">
                <a:solidFill>
                  <a:schemeClr val="tx1"/>
                </a:solidFill>
                <a:effectLst/>
                <a:latin typeface="+mn-lt"/>
                <a:ea typeface="+mn-ea"/>
                <a:cs typeface="+mn-cs"/>
              </a:rPr>
              <a:t>muuuuuuch</a:t>
            </a:r>
            <a:r>
              <a:rPr lang="en-US" sz="1200" b="0" i="0" u="none" strike="noStrike" kern="1200" baseline="0" dirty="0" smtClean="0">
                <a:solidFill>
                  <a:schemeClr val="tx1"/>
                </a:solidFill>
                <a:effectLst/>
                <a:latin typeface="+mn-lt"/>
                <a:ea typeface="+mn-ea"/>
                <a:cs typeface="+mn-cs"/>
              </a:rPr>
              <a:t> worse after that. If we zoom into the top, we can see that the slowest 5% are much worse. As the shape looks like a tail, we also call these worst latencies the “TAIL LATENCIES”.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And Ideally, we want to be here, where every response is rapid and the system is STABLE and TAIL-FREE.</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49 sec</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Total: 155s</a:t>
            </a:r>
          </a:p>
          <a:p>
            <a:pPr rtl="0"/>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4</a:t>
            </a:fld>
            <a:endParaRPr lang="en-US" dirty="0"/>
          </a:p>
        </p:txBody>
      </p:sp>
    </p:spTree>
    <p:extLst>
      <p:ext uri="{BB962C8B-B14F-4D97-AF65-F5344CB8AC3E}">
        <p14:creationId xmlns:p14="http://schemas.microsoft.com/office/powerpoint/2010/main" val="1179221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For the reason of time, I will do a quick pass here.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As</a:t>
            </a:r>
            <a:r>
              <a:rPr lang="en-US" sz="1200" b="0" i="0" u="none" strike="noStrike" kern="1200" baseline="0" dirty="0" smtClean="0">
                <a:solidFill>
                  <a:schemeClr val="tx1"/>
                </a:solidFill>
                <a:effectLst/>
                <a:latin typeface="+mn-lt"/>
                <a:ea typeface="+mn-ea"/>
                <a:cs typeface="+mn-cs"/>
              </a:rPr>
              <a:t> nowadays tasks are usually composed of multiple sub-requests. </a:t>
            </a:r>
            <a:r>
              <a:rPr lang="en-US" sz="1200" b="0" i="0" u="none" strike="noStrike" kern="1200" baseline="0" dirty="0" err="1" smtClean="0">
                <a:solidFill>
                  <a:schemeClr val="tx1"/>
                </a:solidFill>
                <a:effectLst/>
                <a:latin typeface="+mn-lt"/>
                <a:ea typeface="+mn-ea"/>
                <a:cs typeface="+mn-cs"/>
              </a:rPr>
              <a:t>MittOS</a:t>
            </a:r>
            <a:r>
              <a:rPr lang="en-US" sz="1200" b="0" i="0" u="none" strike="noStrike" kern="1200" baseline="0" dirty="0" smtClean="0">
                <a:solidFill>
                  <a:schemeClr val="tx1"/>
                </a:solidFill>
                <a:effectLst/>
                <a:latin typeface="+mn-lt"/>
                <a:ea typeface="+mn-ea"/>
                <a:cs typeface="+mn-cs"/>
              </a:rPr>
              <a:t> can save more tail for these tasks(, with up to 2x speedup above p75).</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rPr>
              <a:t>MittOS</a:t>
            </a:r>
            <a:r>
              <a:rPr lang="en-US" sz="1200" b="0" i="0" u="none" strike="noStrike" kern="1200" baseline="0" dirty="0" smtClean="0">
                <a:solidFill>
                  <a:schemeClr val="tx1"/>
                </a:solidFill>
                <a:effectLst/>
                <a:latin typeface="+mn-lt"/>
                <a:ea typeface="+mn-ea"/>
                <a:cs typeface="+mn-cs"/>
              </a:rPr>
              <a:t> achieves great accuracy, with (&lt;1% inaccuracies and) minor deviations.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We conduct evaluations for </a:t>
            </a:r>
            <a:r>
              <a:rPr lang="en-US" sz="1200" b="0" i="0" u="none" strike="noStrike" kern="1200" dirty="0" err="1" smtClean="0">
                <a:solidFill>
                  <a:schemeClr val="tx1"/>
                </a:solidFill>
                <a:effectLst/>
                <a:latin typeface="+mn-lt"/>
                <a:ea typeface="+mn-ea"/>
                <a:cs typeface="+mn-cs"/>
              </a:rPr>
              <a:t>MittSSD</a:t>
            </a:r>
            <a:r>
              <a:rPr lang="en-US" sz="1200" b="0" i="0" u="none" strike="noStrike"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rPr>
              <a:t>MittCache</a:t>
            </a:r>
            <a:r>
              <a:rPr lang="en-US" sz="1200" b="0" i="0" u="none" strike="noStrike" kern="1200" dirty="0" smtClean="0">
                <a:solidFill>
                  <a:schemeClr val="tx1"/>
                </a:solidFill>
                <a:effectLst/>
                <a:latin typeface="+mn-lt"/>
                <a:ea typeface="+mn-ea"/>
                <a:cs typeface="+mn-cs"/>
              </a:rPr>
              <a:t>, and basically got same observations.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other applications like </a:t>
            </a:r>
            <a:r>
              <a:rPr lang="en-US" sz="1200" b="0" i="0" u="none" strike="noStrike" kern="1200" baseline="0" dirty="0" err="1" smtClean="0">
                <a:solidFill>
                  <a:schemeClr val="tx1"/>
                </a:solidFill>
                <a:effectLst/>
                <a:latin typeface="+mn-lt"/>
                <a:ea typeface="+mn-ea"/>
                <a:cs typeface="+mn-cs"/>
              </a:rPr>
              <a:t>Riak</a:t>
            </a:r>
            <a:r>
              <a:rPr lang="en-US" sz="1200" b="0" i="0" u="none" strike="noStrike" kern="1200" baseline="0" dirty="0" smtClean="0">
                <a:solidFill>
                  <a:schemeClr val="tx1"/>
                </a:solidFill>
                <a:effectLst/>
                <a:latin typeface="+mn-lt"/>
                <a:ea typeface="+mn-ea"/>
                <a:cs typeface="+mn-cs"/>
              </a:rPr>
              <a:t> can easily benefit from </a:t>
            </a:r>
            <a:r>
              <a:rPr lang="en-US" sz="1200" b="0" i="0" u="none" strike="noStrike" kern="1200" baseline="0" dirty="0" err="1" smtClean="0">
                <a:solidFill>
                  <a:schemeClr val="tx1"/>
                </a:solidFill>
                <a:effectLst/>
                <a:latin typeface="+mn-lt"/>
                <a:ea typeface="+mn-ea"/>
                <a:cs typeface="+mn-cs"/>
              </a:rPr>
              <a:t>MittOS</a:t>
            </a:r>
            <a:r>
              <a:rPr lang="en-US" sz="1200" b="0" i="0" u="none" strike="noStrike" kern="1200" baseline="0" dirty="0" smtClean="0">
                <a:solidFill>
                  <a:schemeClr val="tx1"/>
                </a:solidFill>
                <a:effectLst/>
                <a:latin typeface="+mn-lt"/>
                <a:ea typeface="+mn-ea"/>
                <a:cs typeface="+mn-cs"/>
              </a:rPr>
              <a:t> as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49sec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Total: 1640s</a:t>
            </a:r>
            <a:endParaRPr lang="en-US" dirty="0" smtClean="0"/>
          </a:p>
          <a:p>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40</a:t>
            </a:fld>
            <a:endParaRPr lang="en-US" dirty="0"/>
          </a:p>
        </p:txBody>
      </p:sp>
    </p:spTree>
    <p:extLst>
      <p:ext uri="{BB962C8B-B14F-4D97-AF65-F5344CB8AC3E}">
        <p14:creationId xmlns:p14="http://schemas.microsoft.com/office/powerpoint/2010/main" val="532840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a:t>
            </a:r>
            <a:r>
              <a:rPr lang="en-US" baseline="0" dirty="0" smtClean="0"/>
              <a:t> summary, as we have entered datacenter era, our OS should become datacenter aware. </a:t>
            </a:r>
          </a:p>
          <a:p>
            <a:endParaRPr lang="en-US" baseline="0" dirty="0" smtClean="0"/>
          </a:p>
          <a:p>
            <a:r>
              <a:rPr lang="en-US" baseline="0" dirty="0" smtClean="0"/>
              <a:t>To achieve that, </a:t>
            </a:r>
            <a:r>
              <a:rPr lang="en-US" baseline="0" dirty="0" err="1" smtClean="0"/>
              <a:t>MittOS</a:t>
            </a:r>
            <a:r>
              <a:rPr lang="en-US" baseline="0" dirty="0" smtClean="0"/>
              <a:t> advocates performance transparency and offers fast rejecting interface for applications to leverage, backed by latency prediction on different resource schemes.</a:t>
            </a:r>
          </a:p>
          <a:p>
            <a:endParaRPr lang="en-US" baseline="0" dirty="0" smtClean="0"/>
          </a:p>
          <a:p>
            <a:r>
              <a:rPr lang="en-US" baseline="0" dirty="0" smtClean="0"/>
              <a:t>This interface can be easily exploited by applications like MongoDB and </a:t>
            </a:r>
            <a:r>
              <a:rPr lang="en-US" baseline="0" dirty="0" err="1" smtClean="0"/>
              <a:t>Riak</a:t>
            </a:r>
            <a:r>
              <a:rPr lang="en-US" baseline="0" dirty="0" smtClean="0"/>
              <a:t>, and help them cut </a:t>
            </a:r>
            <a:r>
              <a:rPr lang="en-US" baseline="0" dirty="0" err="1" smtClean="0"/>
              <a:t>milli</a:t>
            </a:r>
            <a:r>
              <a:rPr lang="en-US" baseline="0" dirty="0" smtClean="0"/>
              <a:t>- or micro- second tail.</a:t>
            </a:r>
          </a:p>
          <a:p>
            <a:endParaRPr lang="en-US" baseline="0" dirty="0" smtClean="0"/>
          </a:p>
          <a:p>
            <a:r>
              <a:rPr lang="en-US" baseline="0" dirty="0" smtClean="0"/>
              <a:t>20sec</a:t>
            </a:r>
          </a:p>
          <a:p>
            <a:endParaRPr lang="en-US" baseline="0" dirty="0" smtClean="0"/>
          </a:p>
          <a:p>
            <a:r>
              <a:rPr lang="en-US" baseline="0" dirty="0" smtClean="0"/>
              <a:t>Total: 1660s</a:t>
            </a:r>
          </a:p>
        </p:txBody>
      </p:sp>
      <p:sp>
        <p:nvSpPr>
          <p:cNvPr id="4" name="Slide Number Placeholder 3"/>
          <p:cNvSpPr>
            <a:spLocks noGrp="1"/>
          </p:cNvSpPr>
          <p:nvPr>
            <p:ph type="sldNum" sz="quarter" idx="10"/>
          </p:nvPr>
        </p:nvSpPr>
        <p:spPr/>
        <p:txBody>
          <a:bodyPr/>
          <a:lstStyle/>
          <a:p>
            <a:fld id="{C0885528-96B8-1144-A84C-245ACA11C1E0}" type="slidenum">
              <a:rPr lang="en-US" smtClean="0"/>
              <a:t>41</a:t>
            </a:fld>
            <a:endParaRPr lang="en-US" dirty="0"/>
          </a:p>
        </p:txBody>
      </p:sp>
    </p:spTree>
    <p:extLst>
      <p:ext uri="{BB962C8B-B14F-4D97-AF65-F5344CB8AC3E}">
        <p14:creationId xmlns:p14="http://schemas.microsoft.com/office/powerpoint/2010/main" val="1537878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w I will introduce how I use ML to extend </a:t>
            </a:r>
            <a:r>
              <a:rPr lang="en-US" baseline="0" dirty="0" err="1" smtClean="0"/>
              <a:t>MittOS</a:t>
            </a:r>
            <a:r>
              <a:rPr lang="en-US" baseline="0" dirty="0" smtClean="0"/>
              <a:t> to support more types of commodity SSDs. </a:t>
            </a:r>
          </a:p>
          <a:p>
            <a:endParaRPr lang="en-US" baseline="0" dirty="0" smtClean="0"/>
          </a:p>
          <a:p>
            <a:r>
              <a:rPr lang="en-US" baseline="0" dirty="0" smtClean="0"/>
              <a:t>(First</a:t>
            </a:r>
            <a:r>
              <a:rPr lang="en-US" baseline="0" dirty="0" smtClean="0"/>
              <a:t>, please allow me to put a disclaimer: I am not a machine learning expert and this is a to-submit work, so the designs and solutions here might not be the optimal. I just want to make it clear</a:t>
            </a:r>
            <a:r>
              <a:rPr lang="en-US" baseline="0" dirty="0" smtClean="0"/>
              <a:t>.)</a:t>
            </a:r>
            <a:endParaRPr lang="en-US" baseline="0" dirty="0" smtClean="0"/>
          </a:p>
          <a:p>
            <a:endParaRPr lang="en-US" baseline="0" dirty="0" smtClean="0"/>
          </a:p>
          <a:p>
            <a:r>
              <a:rPr lang="en-US" dirty="0" smtClean="0"/>
              <a:t>30s</a:t>
            </a:r>
          </a:p>
          <a:p>
            <a:endParaRPr lang="en-US" dirty="0" smtClean="0"/>
          </a:p>
          <a:p>
            <a:r>
              <a:rPr lang="en-US" dirty="0" smtClean="0"/>
              <a:t>Subsection</a:t>
            </a:r>
            <a:r>
              <a:rPr lang="en-US" baseline="0" dirty="0" smtClean="0"/>
              <a:t> total: 30</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42</a:t>
            </a:fld>
            <a:endParaRPr lang="en-US" dirty="0"/>
          </a:p>
        </p:txBody>
      </p:sp>
    </p:spTree>
    <p:extLst>
      <p:ext uri="{BB962C8B-B14F-4D97-AF65-F5344CB8AC3E}">
        <p14:creationId xmlns:p14="http://schemas.microsoft.com/office/powerpoint/2010/main" val="642794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advertised </a:t>
            </a:r>
            <a:r>
              <a:rPr lang="en-US" dirty="0" err="1" smtClean="0"/>
              <a:t>MittOS</a:t>
            </a:r>
            <a:r>
              <a:rPr lang="en-US" baseline="0" dirty="0" smtClean="0"/>
              <a:t> to datacenter runners, they said: ”Great! We indeed are deploying open SSDs in our setup, and </a:t>
            </a:r>
            <a:r>
              <a:rPr lang="en-US" baseline="0" dirty="0" err="1" smtClean="0"/>
              <a:t>MittOS</a:t>
            </a:r>
            <a:r>
              <a:rPr lang="en-US" baseline="0" dirty="0" smtClean="0"/>
              <a:t> can help.” </a:t>
            </a:r>
          </a:p>
          <a:p>
            <a:endParaRPr lang="en-US" baseline="0" dirty="0" smtClean="0"/>
          </a:p>
          <a:p>
            <a:r>
              <a:rPr lang="en-US" baseline="0" dirty="0" smtClean="0"/>
              <a:t>That makes me really excited, </a:t>
            </a:r>
            <a:r>
              <a:rPr lang="en-US" baseline="0" dirty="0" smtClean="0"/>
              <a:t>(especially </a:t>
            </a:r>
            <a:r>
              <a:rPr lang="en-US" baseline="0" dirty="0" smtClean="0"/>
              <a:t>as I find that these open SSDs are deployed at many companies </a:t>
            </a:r>
            <a:r>
              <a:rPr lang="en-US" baseline="0" dirty="0" smtClean="0"/>
              <a:t>such </a:t>
            </a:r>
            <a:r>
              <a:rPr lang="en-US" baseline="0" dirty="0" smtClean="0"/>
              <a:t>as Alibaba, Baidu, Facebook, Google, Microsoft, </a:t>
            </a:r>
            <a:r>
              <a:rPr lang="en-US" baseline="0" dirty="0" err="1" smtClean="0"/>
              <a:t>Tencent</a:t>
            </a:r>
            <a:r>
              <a:rPr lang="en-US" baseline="0" dirty="0" smtClean="0"/>
              <a:t> etc</a:t>
            </a:r>
            <a:r>
              <a:rPr lang="en-US" baseline="0" dirty="0" smtClean="0"/>
              <a:t>.. </a:t>
            </a:r>
            <a:r>
              <a:rPr lang="en-US" baseline="0" dirty="0" smtClean="0"/>
              <a:t>Perfect! </a:t>
            </a:r>
            <a:r>
              <a:rPr lang="en-US" baseline="0" dirty="0" smtClean="0"/>
              <a:t>)</a:t>
            </a:r>
            <a:endParaRPr lang="en-US" baseline="0" dirty="0" smtClean="0"/>
          </a:p>
          <a:p>
            <a:endParaRPr lang="en-US" baseline="0" dirty="0" smtClean="0"/>
          </a:p>
          <a:p>
            <a:r>
              <a:rPr lang="en-US" baseline="0" dirty="0" smtClean="0"/>
              <a:t>So I reached out to take a closer look into their SSD deployments, and here is what I have found.</a:t>
            </a:r>
          </a:p>
          <a:p>
            <a:endParaRPr lang="en-US" baseline="0" dirty="0" smtClean="0"/>
          </a:p>
          <a:p>
            <a:r>
              <a:rPr lang="en-US" baseline="0" dirty="0" smtClean="0"/>
              <a:t>Yes, there are open SSDs, but there are much, much, much more commodity ones that are black-boxes, which </a:t>
            </a:r>
            <a:r>
              <a:rPr lang="en-US" baseline="0" dirty="0" err="1" smtClean="0"/>
              <a:t>MittOS</a:t>
            </a:r>
            <a:r>
              <a:rPr lang="en-US" baseline="0" dirty="0" smtClean="0"/>
              <a:t> does not support.</a:t>
            </a:r>
          </a:p>
          <a:p>
            <a:endParaRPr lang="en-US" baseline="0" dirty="0" smtClean="0"/>
          </a:p>
          <a:p>
            <a:r>
              <a:rPr lang="en-US" baseline="0" dirty="0" smtClean="0"/>
              <a:t>43s</a:t>
            </a:r>
          </a:p>
          <a:p>
            <a:endParaRPr lang="en-US" baseline="0" dirty="0" smtClean="0"/>
          </a:p>
          <a:p>
            <a:r>
              <a:rPr lang="en-US" baseline="0" dirty="0" smtClean="0"/>
              <a:t>Total: 73s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43</a:t>
            </a:fld>
            <a:endParaRPr lang="en-US" dirty="0"/>
          </a:p>
        </p:txBody>
      </p:sp>
    </p:spTree>
    <p:extLst>
      <p:ext uri="{BB962C8B-B14F-4D97-AF65-F5344CB8AC3E}">
        <p14:creationId xmlns:p14="http://schemas.microsoft.com/office/powerpoint/2010/main" val="1010021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And when I ask about this. They</a:t>
            </a:r>
            <a:r>
              <a:rPr lang="en-US" sz="1200" baseline="0" dirty="0" smtClean="0"/>
              <a:t> said: ” we mostly deploy Open SSDs where extreme performance is needed, while for general cases, we tend to use regular SSDs.”</a:t>
            </a:r>
          </a:p>
          <a:p>
            <a:endParaRPr lang="en-US" sz="1200" baseline="0" dirty="0" smtClean="0"/>
          </a:p>
          <a:p>
            <a:r>
              <a:rPr lang="en-US" sz="1200" baseline="0" dirty="0" smtClean="0"/>
              <a:t>That means, if </a:t>
            </a:r>
            <a:r>
              <a:rPr lang="en-US" sz="1200" baseline="0" dirty="0" err="1" smtClean="0"/>
              <a:t>MittOS</a:t>
            </a:r>
            <a:r>
              <a:rPr lang="en-US" sz="1200" baseline="0" dirty="0" smtClean="0"/>
              <a:t> wants to further spread its advantage </a:t>
            </a:r>
            <a:r>
              <a:rPr lang="en-US" sz="1200" baseline="0" dirty="0" smtClean="0"/>
              <a:t>(and </a:t>
            </a:r>
            <a:r>
              <a:rPr lang="en-US" sz="1200" baseline="0" dirty="0" smtClean="0"/>
              <a:t>help make data centers </a:t>
            </a:r>
            <a:r>
              <a:rPr lang="en-US" sz="1200" baseline="0" dirty="0" smtClean="0"/>
              <a:t>tail-free), </a:t>
            </a:r>
            <a:r>
              <a:rPr lang="en-US" sz="1200" baseline="0" dirty="0" smtClean="0"/>
              <a:t>it needs to be able to predict tail latencies at per-I/O level for commodity SSDs.</a:t>
            </a:r>
          </a:p>
          <a:p>
            <a:endParaRPr lang="en-US" sz="1200" baseline="0" dirty="0" smtClean="0"/>
          </a:p>
          <a:p>
            <a:r>
              <a:rPr lang="en-US" sz="1200" baseline="0" dirty="0" smtClean="0"/>
              <a:t>28s</a:t>
            </a:r>
          </a:p>
          <a:p>
            <a:endParaRPr lang="en-US" sz="1200" baseline="0" dirty="0" smtClean="0"/>
          </a:p>
          <a:p>
            <a:r>
              <a:rPr lang="en-US" sz="1200" baseline="0" dirty="0" smtClean="0"/>
              <a:t>Total: 101s</a:t>
            </a:r>
            <a:endParaRPr lang="en-US" sz="1200" dirty="0"/>
          </a:p>
        </p:txBody>
      </p:sp>
      <p:sp>
        <p:nvSpPr>
          <p:cNvPr id="4" name="Slide Number Placeholder 3"/>
          <p:cNvSpPr>
            <a:spLocks noGrp="1"/>
          </p:cNvSpPr>
          <p:nvPr>
            <p:ph type="sldNum" sz="quarter" idx="10"/>
          </p:nvPr>
        </p:nvSpPr>
        <p:spPr/>
        <p:txBody>
          <a:bodyPr/>
          <a:lstStyle/>
          <a:p>
            <a:fld id="{C0885528-96B8-1144-A84C-245ACA11C1E0}" type="slidenum">
              <a:rPr lang="en-US" smtClean="0"/>
              <a:t>44</a:t>
            </a:fld>
            <a:endParaRPr lang="en-US" dirty="0"/>
          </a:p>
        </p:txBody>
      </p:sp>
    </p:spTree>
    <p:extLst>
      <p:ext uri="{BB962C8B-B14F-4D97-AF65-F5344CB8AC3E}">
        <p14:creationId xmlns:p14="http://schemas.microsoft.com/office/powerpoint/2010/main" val="1390965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a:t>
            </a:r>
            <a:r>
              <a:rPr lang="en-US" baseline="0" dirty="0" smtClean="0"/>
              <a:t> current work do this(predict abnormal latencies in SSDs)? As these SSDs are complex to predict, people have tried different techniques. </a:t>
            </a:r>
          </a:p>
          <a:p>
            <a:endParaRPr lang="en-US" baseline="0" dirty="0" smtClean="0"/>
          </a:p>
          <a:p>
            <a:r>
              <a:rPr lang="en-US" baseline="0" dirty="0" smtClean="0"/>
              <a:t>In general there are two classes. The first one is using ML-based mechanisms, </a:t>
            </a:r>
          </a:p>
          <a:p>
            <a:endParaRPr lang="en-US" baseline="0" dirty="0" smtClean="0"/>
          </a:p>
          <a:p>
            <a:r>
              <a:rPr lang="en-US" baseline="0" dirty="0" smtClean="0"/>
              <a:t>where people input workload characteristics such as average rate, average size and read-write ratios,  to ML models like regression trees, random forests and neural networks, to infer performance metrics like average latencies, throughput, the potential bottlenecks.</a:t>
            </a:r>
          </a:p>
          <a:p>
            <a:endParaRPr lang="en-US" baseline="0" dirty="0" smtClean="0"/>
          </a:p>
          <a:p>
            <a:r>
              <a:rPr lang="en-US" baseline="0" dirty="0" smtClean="0"/>
              <a:t>The accuracies are good, however, as we see, these metrics are aggregate, </a:t>
            </a:r>
            <a:r>
              <a:rPr lang="en-US" baseline="0" dirty="0" smtClean="0"/>
              <a:t>(as </a:t>
            </a:r>
            <a:r>
              <a:rPr lang="en-US" baseline="0" dirty="0" smtClean="0"/>
              <a:t>they are mostly average, </a:t>
            </a:r>
            <a:r>
              <a:rPr lang="en-US" baseline="0" dirty="0" smtClean="0"/>
              <a:t>)and </a:t>
            </a:r>
            <a:r>
              <a:rPr lang="en-US" baseline="0" dirty="0" smtClean="0"/>
              <a:t>thus are too coarse for per-IO cases.</a:t>
            </a:r>
          </a:p>
          <a:p>
            <a:endParaRPr lang="en-US" baseline="0" dirty="0" smtClean="0"/>
          </a:p>
          <a:p>
            <a:r>
              <a:rPr lang="en-US" baseline="0" dirty="0" smtClean="0"/>
              <a:t>49s</a:t>
            </a:r>
          </a:p>
          <a:p>
            <a:endParaRPr lang="en-US" baseline="0" dirty="0" smtClean="0"/>
          </a:p>
          <a:p>
            <a:r>
              <a:rPr lang="en-US" baseline="0" dirty="0" smtClean="0"/>
              <a:t>Total: 150s</a:t>
            </a:r>
          </a:p>
        </p:txBody>
      </p:sp>
      <p:sp>
        <p:nvSpPr>
          <p:cNvPr id="4" name="Slide Number Placeholder 3"/>
          <p:cNvSpPr>
            <a:spLocks noGrp="1"/>
          </p:cNvSpPr>
          <p:nvPr>
            <p:ph type="sldNum" sz="quarter" idx="10"/>
          </p:nvPr>
        </p:nvSpPr>
        <p:spPr/>
        <p:txBody>
          <a:bodyPr/>
          <a:lstStyle/>
          <a:p>
            <a:fld id="{C0885528-96B8-1144-A84C-245ACA11C1E0}" type="slidenum">
              <a:rPr lang="en-US" smtClean="0"/>
              <a:t>45</a:t>
            </a:fld>
            <a:endParaRPr lang="en-US" dirty="0"/>
          </a:p>
        </p:txBody>
      </p:sp>
    </p:spTree>
    <p:extLst>
      <p:ext uri="{BB962C8B-B14F-4D97-AF65-F5344CB8AC3E}">
        <p14:creationId xmlns:p14="http://schemas.microsoft.com/office/powerpoint/2010/main" val="831129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one is to use heuristic to probe observable SSD properties that can cause abnormal behaviors, such as write </a:t>
            </a:r>
            <a:r>
              <a:rPr lang="en-US" baseline="0" dirty="0" smtClean="0"/>
              <a:t>buffer, </a:t>
            </a:r>
            <a:r>
              <a:rPr lang="en-US" baseline="0" dirty="0" smtClean="0"/>
              <a:t>internal parallelism, and read/write unit. </a:t>
            </a:r>
          </a:p>
          <a:p>
            <a:endParaRPr lang="en-US" baseline="0" dirty="0" smtClean="0"/>
          </a:p>
          <a:p>
            <a:r>
              <a:rPr lang="en-US" baseline="0" dirty="0" smtClean="0"/>
              <a:t>For example, by using patterned workloads, we can extract the write buffer size (inside the SSDs). With that, we can infer the timing of flushes and subsequent disturbance, and know which I/</a:t>
            </a:r>
            <a:r>
              <a:rPr lang="en-US" baseline="0" dirty="0" err="1" smtClean="0"/>
              <a:t>Os</a:t>
            </a:r>
            <a:r>
              <a:rPr lang="en-US" baseline="0" dirty="0" smtClean="0"/>
              <a:t> may be affected. </a:t>
            </a:r>
          </a:p>
          <a:p>
            <a:endParaRPr lang="en-US" baseline="0" dirty="0" smtClean="0"/>
          </a:p>
          <a:p>
            <a:r>
              <a:rPr lang="en-US" baseline="0" dirty="0" smtClean="0"/>
              <a:t>Mechanisms like this do support predictions at per-IO granularity. However, as SSDs are complex, we cannot probe every property, and thus can miss many tails.</a:t>
            </a:r>
          </a:p>
          <a:p>
            <a:endParaRPr lang="en-US" baseline="0" dirty="0" smtClean="0"/>
          </a:p>
          <a:p>
            <a:r>
              <a:rPr lang="en-US" baseline="0" dirty="0" smtClean="0"/>
              <a:t>45s</a:t>
            </a:r>
          </a:p>
          <a:p>
            <a:endParaRPr lang="en-US" baseline="0" dirty="0" smtClean="0"/>
          </a:p>
          <a:p>
            <a:r>
              <a:rPr lang="en-US" baseline="0" dirty="0" smtClean="0"/>
              <a:t>Total: 195s</a:t>
            </a:r>
          </a:p>
        </p:txBody>
      </p:sp>
      <p:sp>
        <p:nvSpPr>
          <p:cNvPr id="4" name="Slide Number Placeholder 3"/>
          <p:cNvSpPr>
            <a:spLocks noGrp="1"/>
          </p:cNvSpPr>
          <p:nvPr>
            <p:ph type="sldNum" sz="quarter" idx="10"/>
          </p:nvPr>
        </p:nvSpPr>
        <p:spPr/>
        <p:txBody>
          <a:bodyPr/>
          <a:lstStyle/>
          <a:p>
            <a:fld id="{C0885528-96B8-1144-A84C-245ACA11C1E0}" type="slidenum">
              <a:rPr lang="en-US" smtClean="0"/>
              <a:t>46</a:t>
            </a:fld>
            <a:endParaRPr lang="en-US" dirty="0"/>
          </a:p>
        </p:txBody>
      </p:sp>
    </p:spTree>
    <p:extLst>
      <p:ext uri="{BB962C8B-B14F-4D97-AF65-F5344CB8AC3E}">
        <p14:creationId xmlns:p14="http://schemas.microsoft.com/office/powerpoint/2010/main" val="131798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can we have a solution that can generically</a:t>
            </a:r>
            <a:r>
              <a:rPr lang="en-US" baseline="0" dirty="0" smtClean="0"/>
              <a:t> achieve high accuracies at per I/O basis?</a:t>
            </a:r>
            <a:endParaRPr lang="en-US" dirty="0" smtClean="0"/>
          </a:p>
          <a:p>
            <a:endParaRPr lang="en-US" baseline="0" dirty="0" smtClean="0"/>
          </a:p>
          <a:p>
            <a:r>
              <a:rPr lang="en-US" baseline="0" dirty="0" smtClean="0"/>
              <a:t>Yes we can, </a:t>
            </a:r>
            <a:r>
              <a:rPr lang="en-US" baseline="0" dirty="0" smtClean="0"/>
              <a:t>)</a:t>
            </a:r>
          </a:p>
          <a:p>
            <a:endParaRPr lang="en-US" baseline="0" dirty="0" smtClean="0"/>
          </a:p>
          <a:p>
            <a:r>
              <a:rPr lang="en-US" baseline="0" dirty="0" smtClean="0"/>
              <a:t>Here, we </a:t>
            </a:r>
            <a:r>
              <a:rPr lang="en-US" baseline="0" dirty="0" smtClean="0"/>
              <a:t>suggest that it is possible to have machine learning and heuristic work together, and combine the advantages of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be specific, when an IO arrives at</a:t>
            </a:r>
            <a:r>
              <a:rPr lang="en-US" baseline="0" dirty="0" smtClean="0"/>
              <a:t> the OS, the OS can first quickly judge whether this IO would be facing an immediate disturbance based on known SSD properties. If not, then OS can utilize ML for further diagnoses.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Due to time limitation, next I will focus on the ML part, and then briefly talk about how it can be facilitated by SSD-based heuristics.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47s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Total: 242s</a:t>
            </a:r>
          </a:p>
        </p:txBody>
      </p:sp>
      <p:sp>
        <p:nvSpPr>
          <p:cNvPr id="4" name="Slide Number Placeholder 3"/>
          <p:cNvSpPr>
            <a:spLocks noGrp="1"/>
          </p:cNvSpPr>
          <p:nvPr>
            <p:ph type="sldNum" sz="quarter" idx="10"/>
          </p:nvPr>
        </p:nvSpPr>
        <p:spPr/>
        <p:txBody>
          <a:bodyPr/>
          <a:lstStyle/>
          <a:p>
            <a:fld id="{C0885528-96B8-1144-A84C-245ACA11C1E0}" type="slidenum">
              <a:rPr lang="en-US" smtClean="0"/>
              <a:t>47</a:t>
            </a:fld>
            <a:endParaRPr lang="en-US" dirty="0"/>
          </a:p>
        </p:txBody>
      </p:sp>
    </p:spTree>
    <p:extLst>
      <p:ext uri="{BB962C8B-B14F-4D97-AF65-F5344CB8AC3E}">
        <p14:creationId xmlns:p14="http://schemas.microsoft.com/office/powerpoint/2010/main" val="1330314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to help predict</a:t>
            </a:r>
            <a:r>
              <a:rPr lang="en-US" baseline="0" dirty="0" smtClean="0"/>
              <a:t> tail at per I/O basis for general SSDs. The ML part needs to achieve two objectives. </a:t>
            </a:r>
          </a:p>
          <a:p>
            <a:endParaRPr lang="en-US" baseline="0" dirty="0" smtClean="0"/>
          </a:p>
          <a:p>
            <a:r>
              <a:rPr lang="en-US" baseline="0" dirty="0" smtClean="0"/>
              <a:t>First, essentially, it should be accurate. </a:t>
            </a:r>
          </a:p>
          <a:p>
            <a:endParaRPr lang="en-US" baseline="0" dirty="0" smtClean="0"/>
          </a:p>
          <a:p>
            <a:r>
              <a:rPr lang="en-US" baseline="0" dirty="0" smtClean="0"/>
              <a:t>(Shrink) Second, we need low prediction overhead, since (we are doing predictions for )SSDs offer rapid responses, </a:t>
            </a:r>
            <a:r>
              <a:rPr lang="en-US" baseline="0" dirty="0" smtClean="0"/>
              <a:t>and ideally </a:t>
            </a:r>
            <a:r>
              <a:rPr lang="en-US" baseline="0" dirty="0" smtClean="0"/>
              <a:t>we want it to be with in 10 microseconds. </a:t>
            </a:r>
          </a:p>
          <a:p>
            <a:endParaRPr lang="en-US" baseline="0" dirty="0" smtClean="0"/>
          </a:p>
          <a:p>
            <a:r>
              <a:rPr lang="en-US" baseline="0" dirty="0" smtClean="0"/>
              <a:t>30s</a:t>
            </a:r>
          </a:p>
          <a:p>
            <a:endParaRPr lang="en-US" baseline="0" dirty="0" smtClean="0"/>
          </a:p>
          <a:p>
            <a:r>
              <a:rPr lang="en-US" baseline="0" dirty="0" smtClean="0"/>
              <a:t>Total: 272s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48</a:t>
            </a:fld>
            <a:endParaRPr lang="en-US" dirty="0"/>
          </a:p>
        </p:txBody>
      </p:sp>
    </p:spTree>
    <p:extLst>
      <p:ext uri="{BB962C8B-B14F-4D97-AF65-F5344CB8AC3E}">
        <p14:creationId xmlns:p14="http://schemas.microsoft.com/office/powerpoint/2010/main" val="643643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these two objectives do introduce</a:t>
            </a:r>
            <a:r>
              <a:rPr lang="en-US" baseline="0" dirty="0" smtClean="0"/>
              <a:t> significant challenges. Let’s first take a look from the accuracy perspective.</a:t>
            </a:r>
          </a:p>
          <a:p>
            <a:endParaRPr lang="en-US" baseline="0" dirty="0" smtClean="0"/>
          </a:p>
          <a:p>
            <a:r>
              <a:rPr lang="en-US" baseline="0" dirty="0" smtClean="0"/>
              <a:t>To do per-IO prediction, the model needs input at per-IO level as well. So what do we have? Here inside OS, </a:t>
            </a:r>
            <a:r>
              <a:rPr lang="en-US" baseline="0" dirty="0" smtClean="0"/>
              <a:t>(the </a:t>
            </a:r>
            <a:r>
              <a:rPr lang="en-US" baseline="0" dirty="0" smtClean="0"/>
              <a:t>block device layer can provide </a:t>
            </a:r>
            <a:r>
              <a:rPr lang="en-US" baseline="0" dirty="0" smtClean="0"/>
              <a:t>) we have metadata </a:t>
            </a:r>
            <a:r>
              <a:rPr lang="en-US" baseline="0" dirty="0" smtClean="0"/>
              <a:t>of each IO, including their offsets, and sizes etc.. </a:t>
            </a:r>
          </a:p>
          <a:p>
            <a:endParaRPr lang="en-US" baseline="0" dirty="0" smtClean="0"/>
          </a:p>
          <a:p>
            <a:r>
              <a:rPr lang="en-US" baseline="0" dirty="0" smtClean="0"/>
              <a:t>And here the most important ones are the offsets. Why? Because, as we just saw, the SSD uses FTL to decide (which channel or chip each IO goes to) where each IO goes to, and how much contention it will face, and the input to this FTL are basically the offsets. </a:t>
            </a:r>
          </a:p>
          <a:p>
            <a:endParaRPr lang="en-US" baseline="0" dirty="0" smtClean="0"/>
          </a:p>
          <a:p>
            <a:r>
              <a:rPr lang="en-US" baseline="0" dirty="0" smtClean="0"/>
              <a:t>48s</a:t>
            </a:r>
          </a:p>
          <a:p>
            <a:endParaRPr lang="en-US" baseline="0" dirty="0" smtClean="0"/>
          </a:p>
          <a:p>
            <a:r>
              <a:rPr lang="en-US" baseline="0" dirty="0" smtClean="0"/>
              <a:t>Total: 320s</a:t>
            </a:r>
          </a:p>
          <a:p>
            <a:endParaRPr lang="en-US" baseline="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49</a:t>
            </a:fld>
            <a:endParaRPr lang="en-US" dirty="0"/>
          </a:p>
        </p:txBody>
      </p:sp>
    </p:spTree>
    <p:extLst>
      <p:ext uri="{BB962C8B-B14F-4D97-AF65-F5344CB8AC3E}">
        <p14:creationId xmlns:p14="http://schemas.microsoft.com/office/powerpoint/2010/main" val="5022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the</a:t>
            </a:r>
            <a:r>
              <a:rPr lang="en-US" sz="1200" b="0" i="0" u="none" strike="noStrike" kern="1200" baseline="0" dirty="0" smtClean="0">
                <a:solidFill>
                  <a:schemeClr val="tx1"/>
                </a:solidFill>
                <a:effectLst/>
                <a:latin typeface="+mn-lt"/>
                <a:ea typeface="+mn-ea"/>
                <a:cs typeface="+mn-cs"/>
              </a:rPr>
              <a:t> goal is quite straightforward, then why it is difficult? It is because modern systems are COMPLEX with multiple layers.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For example, there are user applications such as search engines, online shopping etc.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And through user-level software, the requests are routed to underlying resources, managed by operating systems, and supported by hardware devices.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IN THIS COMLPEXITY, resources are usually shared, which can cause INTENSIVE contentions, SLOW responses, and SAD users.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And my Goal is to help these systems achieve RAPID responses, and make users happy.</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45 sec</a:t>
            </a:r>
          </a:p>
          <a:p>
            <a:endParaRPr lang="en-US" dirty="0" smtClean="0"/>
          </a:p>
          <a:p>
            <a:r>
              <a:rPr lang="en-US" dirty="0" smtClean="0"/>
              <a:t>Total: 200s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a:t>
            </a:fld>
            <a:endParaRPr lang="en-US" dirty="0"/>
          </a:p>
        </p:txBody>
      </p:sp>
    </p:spTree>
    <p:extLst>
      <p:ext uri="{BB962C8B-B14F-4D97-AF65-F5344CB8AC3E}">
        <p14:creationId xmlns:p14="http://schemas.microsoft.com/office/powerpoint/2010/main" val="1077989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we use the offsets of target and other pending IOs as input. We put these offsets in </a:t>
            </a:r>
            <a:r>
              <a:rPr lang="en-US" baseline="0" dirty="0" err="1" smtClean="0"/>
              <a:t>heximal</a:t>
            </a:r>
            <a:r>
              <a:rPr lang="en-US" baseline="0" dirty="0" smtClean="0"/>
              <a:t> or binary formats, and split individual digits into different features for easier reference. And this setting totally incorporates up to 2k features.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input these features into a neural network with 8 layers, with roughly 512 neurons per layer, and the output remains the same as </a:t>
            </a:r>
            <a:r>
              <a:rPr lang="en-US" baseline="0" dirty="0" err="1" smtClean="0"/>
              <a:t>MittOS</a:t>
            </a:r>
            <a:r>
              <a:rPr lang="en-US" baseline="0" dirty="0" smtClean="0"/>
              <a:t>: whether the IO should be rejected or not.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the result does show that the neural network can actually learn the mapping, as it shows almost 100% accuracies on multiple </a:t>
            </a:r>
            <a:r>
              <a:rPr lang="en-US" baseline="0" dirty="0" smtClean="0"/>
              <a:t>traces( </a:t>
            </a:r>
            <a:r>
              <a:rPr lang="en-US" baseline="0" dirty="0" smtClean="0"/>
              <a:t>on simulated </a:t>
            </a:r>
            <a:r>
              <a:rPr lang="en-US" baseline="0" dirty="0" smtClean="0"/>
              <a:t>SSDs).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this neural network is very expensive, with hundreds of microseconds per prediction, which makes it impractical for SSD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SSD access latency can be as fast as tens of microseconds, this overhead is too expensive for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62s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Total: 382s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50</a:t>
            </a:fld>
            <a:endParaRPr lang="en-US" dirty="0"/>
          </a:p>
        </p:txBody>
      </p:sp>
    </p:spTree>
    <p:extLst>
      <p:ext uri="{BB962C8B-B14F-4D97-AF65-F5344CB8AC3E}">
        <p14:creationId xmlns:p14="http://schemas.microsoft.com/office/powerpoint/2010/main" val="1095846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look into the inference overhead perspective. </a:t>
            </a:r>
          </a:p>
          <a:p>
            <a:endParaRPr lang="en-US" dirty="0" smtClean="0"/>
          </a:p>
          <a:p>
            <a:r>
              <a:rPr lang="en-US" dirty="0" smtClean="0"/>
              <a:t>To make the</a:t>
            </a:r>
            <a:r>
              <a:rPr lang="en-US" baseline="0" dirty="0" smtClean="0"/>
              <a:t> cost </a:t>
            </a:r>
            <a:r>
              <a:rPr lang="en-US" dirty="0" smtClean="0"/>
              <a:t>practical,</a:t>
            </a:r>
            <a:r>
              <a:rPr lang="en-US" baseline="0" dirty="0" smtClean="0"/>
              <a:t> we need to trim the </a:t>
            </a:r>
            <a:r>
              <a:rPr lang="en-US" baseline="0" dirty="0" smtClean="0"/>
              <a:t>model( </a:t>
            </a:r>
            <a:r>
              <a:rPr lang="en-US" baseline="0" dirty="0" smtClean="0"/>
              <a:t>towards less layers and </a:t>
            </a:r>
            <a:r>
              <a:rPr lang="en-US" baseline="0" dirty="0" smtClean="0"/>
              <a:t>neurons). </a:t>
            </a:r>
            <a:r>
              <a:rPr lang="en-US" baseline="0" dirty="0" smtClean="0"/>
              <a:t>However, as the model goes lightweight, it cannot digest the numerous features derived from the offsets, resulting in low accuracies.</a:t>
            </a:r>
          </a:p>
          <a:p>
            <a:endParaRPr lang="en-US" baseline="0" dirty="0" smtClean="0"/>
          </a:p>
          <a:p>
            <a:r>
              <a:rPr lang="en-US" baseline="0" dirty="0" smtClean="0"/>
              <a:t>So here, we take a step back. Instead of using offsets, we switch to the IO sizes and latencies, which are a bit more aggregate but cheaper for the model to learn. </a:t>
            </a:r>
          </a:p>
          <a:p>
            <a:endParaRPr lang="en-US" baseline="0" dirty="0" smtClean="0"/>
          </a:p>
          <a:p>
            <a:r>
              <a:rPr lang="en-US" baseline="0" dirty="0" smtClean="0"/>
              <a:t>And, in this feature setting, when a target IO comes, we first collect how many pending page reads/writes are in the queue, as generally speaking the queue length is a good indicator for the latency. </a:t>
            </a:r>
          </a:p>
          <a:p>
            <a:endParaRPr lang="en-US" baseline="0" dirty="0" smtClean="0"/>
          </a:p>
          <a:p>
            <a:r>
              <a:rPr lang="en-US" baseline="0" dirty="0" smtClean="0"/>
              <a:t>However, queue lengths do not reflect everything since SSDs can have internal disruptions.</a:t>
            </a:r>
          </a:p>
          <a:p>
            <a:endParaRPr lang="en-US" baseline="0" dirty="0" smtClean="0"/>
          </a:p>
          <a:p>
            <a:r>
              <a:rPr lang="en-US" baseline="0" dirty="0" smtClean="0"/>
              <a:t>Considering that, we also add the information about history IOs. That is, when an IO comes, we record the queue length, and when it completes, we record its latency. The way they help is, if there are internal blocking operations, then we will see inverse values, such as short queues but long latencies, and larger divergence means more severe and recent internal disturbance.</a:t>
            </a:r>
          </a:p>
          <a:p>
            <a:endParaRPr lang="en-US" baseline="0" dirty="0" smtClean="0"/>
          </a:p>
          <a:p>
            <a:r>
              <a:rPr lang="en-US" baseline="0" dirty="0" smtClean="0"/>
              <a:t>87s</a:t>
            </a:r>
          </a:p>
          <a:p>
            <a:endParaRPr lang="en-US" baseline="0" dirty="0" smtClean="0"/>
          </a:p>
          <a:p>
            <a:r>
              <a:rPr lang="en-US" baseline="0" dirty="0" smtClean="0"/>
              <a:t>Total: 469s</a:t>
            </a:r>
          </a:p>
        </p:txBody>
      </p:sp>
      <p:sp>
        <p:nvSpPr>
          <p:cNvPr id="4" name="Slide Number Placeholder 3"/>
          <p:cNvSpPr>
            <a:spLocks noGrp="1"/>
          </p:cNvSpPr>
          <p:nvPr>
            <p:ph type="sldNum" sz="quarter" idx="10"/>
          </p:nvPr>
        </p:nvSpPr>
        <p:spPr/>
        <p:txBody>
          <a:bodyPr/>
          <a:lstStyle/>
          <a:p>
            <a:fld id="{C0885528-96B8-1144-A84C-245ACA11C1E0}" type="slidenum">
              <a:rPr lang="en-US" smtClean="0"/>
              <a:t>51</a:t>
            </a:fld>
            <a:endParaRPr lang="en-US" dirty="0"/>
          </a:p>
        </p:txBody>
      </p:sp>
    </p:spTree>
    <p:extLst>
      <p:ext uri="{BB962C8B-B14F-4D97-AF65-F5344CB8AC3E}">
        <p14:creationId xmlns:p14="http://schemas.microsoft.com/office/powerpoint/2010/main" val="18575991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overall, we use a</a:t>
            </a:r>
            <a:r>
              <a:rPr lang="en-US" baseline="0" dirty="0" smtClean="0"/>
              <a:t> more aggregate feature setting with sizes and latencies. (Before passing input to the model) Similarly, we apply some padding for easier inference. In total, there are 60 features.</a:t>
            </a:r>
          </a:p>
          <a:p>
            <a:endParaRPr lang="en-US" baseline="0" dirty="0" smtClean="0"/>
          </a:p>
          <a:p>
            <a:r>
              <a:rPr lang="en-US" baseline="0" dirty="0" smtClean="0"/>
              <a:t>And the model here is much thinner too, as it only requires one hidden layer with 256 neurons. We have evaluated this setting with multiple industrial workloads on </a:t>
            </a:r>
            <a:r>
              <a:rPr lang="en-US" baseline="0" dirty="0" smtClean="0"/>
              <a:t>various datacenter SSDs</a:t>
            </a:r>
            <a:r>
              <a:rPr lang="en-US" baseline="0" dirty="0" smtClean="0"/>
              <a:t>, and the results show that it can reach 92-98% accuracy on read-only traces, and </a:t>
            </a:r>
            <a:r>
              <a:rPr lang="en-US" baseline="0" dirty="0" smtClean="0"/>
              <a:t>82-89% </a:t>
            </a:r>
            <a:r>
              <a:rPr lang="en-US" baseline="0" dirty="0" smtClean="0"/>
              <a:t>on read-write ones, with a very low overhead of 5-6 microseconds on CPUs.</a:t>
            </a:r>
          </a:p>
          <a:p>
            <a:endParaRPr lang="en-US" baseline="0" dirty="0" smtClean="0"/>
          </a:p>
          <a:p>
            <a:r>
              <a:rPr lang="en-US" baseline="0" dirty="0" smtClean="0"/>
              <a:t>47s</a:t>
            </a:r>
          </a:p>
          <a:p>
            <a:endParaRPr lang="en-US" baseline="0" dirty="0" smtClean="0"/>
          </a:p>
          <a:p>
            <a:r>
              <a:rPr lang="en-US" baseline="0" dirty="0" smtClean="0"/>
              <a:t>Total: 516s</a:t>
            </a:r>
          </a:p>
        </p:txBody>
      </p:sp>
      <p:sp>
        <p:nvSpPr>
          <p:cNvPr id="4" name="Slide Number Placeholder 3"/>
          <p:cNvSpPr>
            <a:spLocks noGrp="1"/>
          </p:cNvSpPr>
          <p:nvPr>
            <p:ph type="sldNum" sz="quarter" idx="10"/>
          </p:nvPr>
        </p:nvSpPr>
        <p:spPr/>
        <p:txBody>
          <a:bodyPr/>
          <a:lstStyle/>
          <a:p>
            <a:fld id="{C0885528-96B8-1144-A84C-245ACA11C1E0}" type="slidenum">
              <a:rPr lang="en-US" smtClean="0"/>
              <a:t>52</a:t>
            </a:fld>
            <a:endParaRPr lang="en-US" dirty="0"/>
          </a:p>
        </p:txBody>
      </p:sp>
    </p:spTree>
    <p:extLst>
      <p:ext uri="{BB962C8B-B14F-4D97-AF65-F5344CB8AC3E}">
        <p14:creationId xmlns:p14="http://schemas.microsoft.com/office/powerpoint/2010/main" val="842449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a:t>
            </a:r>
            <a:r>
              <a:rPr lang="en-US" baseline="0" dirty="0" smtClean="0"/>
              <a:t> go through this one</a:t>
            </a:r>
            <a:r>
              <a:rPr lang="en-US" dirty="0" smtClean="0"/>
              <a:t>)</a:t>
            </a:r>
          </a:p>
          <a:p>
            <a:endParaRPr lang="en-US" dirty="0" smtClean="0"/>
          </a:p>
          <a:p>
            <a:r>
              <a:rPr lang="en-US" dirty="0" smtClean="0"/>
              <a:t>Here</a:t>
            </a:r>
            <a:r>
              <a:rPr lang="en-US" baseline="0" dirty="0" smtClean="0"/>
              <a:t> allow me to quickly go through some other challenges.</a:t>
            </a:r>
          </a:p>
          <a:p>
            <a:endParaRPr lang="en-US" baseline="0" dirty="0" smtClean="0"/>
          </a:p>
          <a:p>
            <a:r>
              <a:rPr lang="en-US" baseline="0" dirty="0" smtClean="0"/>
              <a:t>We did compare neural network with other models such as decision trees and random forests, and found that neural network dramatically outperforms.</a:t>
            </a:r>
          </a:p>
          <a:p>
            <a:endParaRPr lang="en-US" baseline="0" dirty="0" smtClean="0"/>
          </a:p>
          <a:p>
            <a:r>
              <a:rPr lang="en-US" baseline="0" dirty="0" smtClean="0"/>
              <a:t>We run ML in the kernel-space instead of user-space to avoid the software and data movement overhead.</a:t>
            </a:r>
          </a:p>
          <a:p>
            <a:endParaRPr lang="en-US" baseline="0" dirty="0" smtClean="0"/>
          </a:p>
          <a:p>
            <a:r>
              <a:rPr lang="en-US" baseline="0" dirty="0" smtClean="0"/>
              <a:t>As OS kernel does not explicitly support float, we need to quantize the neural network to use integer weights. We successfully achieve this with minor accuracy loss.</a:t>
            </a:r>
          </a:p>
          <a:p>
            <a:endParaRPr lang="en-US" baseline="0" dirty="0" smtClean="0"/>
          </a:p>
          <a:p>
            <a:r>
              <a:rPr lang="en-US" baseline="0" dirty="0" smtClean="0"/>
              <a:t>And we are using optimization techniques such as model pruning to further reduce the inference time.</a:t>
            </a:r>
          </a:p>
          <a:p>
            <a:endParaRPr lang="en-US" baseline="0" dirty="0" smtClean="0"/>
          </a:p>
          <a:p>
            <a:r>
              <a:rPr lang="en-US" baseline="0" dirty="0" smtClean="0"/>
              <a:t>43s</a:t>
            </a:r>
          </a:p>
          <a:p>
            <a:endParaRPr lang="en-US" baseline="0" dirty="0" smtClean="0"/>
          </a:p>
          <a:p>
            <a:r>
              <a:rPr lang="en-US" baseline="0" dirty="0" smtClean="0"/>
              <a:t>Total: 559s</a:t>
            </a:r>
          </a:p>
          <a:p>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53</a:t>
            </a:fld>
            <a:endParaRPr lang="en-US" dirty="0"/>
          </a:p>
        </p:txBody>
      </p:sp>
    </p:spTree>
    <p:extLst>
      <p:ext uri="{BB962C8B-B14F-4D97-AF65-F5344CB8AC3E}">
        <p14:creationId xmlns:p14="http://schemas.microsoft.com/office/powerpoint/2010/main" val="60113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baseline="0" dirty="0" smtClean="0"/>
              <a:t>let’s take a look at how MLOS can improve the overall system performance.</a:t>
            </a:r>
          </a:p>
          <a:p>
            <a:endParaRPr lang="en-US" baseline="0" dirty="0" smtClean="0"/>
          </a:p>
          <a:p>
            <a:r>
              <a:rPr lang="en-US" dirty="0" smtClean="0"/>
              <a:t>Here</a:t>
            </a:r>
            <a:r>
              <a:rPr lang="en-US" baseline="0" dirty="0" smtClean="0"/>
              <a:t> we use a similar setting with </a:t>
            </a:r>
            <a:r>
              <a:rPr lang="en-US" baseline="0" dirty="0" err="1" smtClean="0"/>
              <a:t>MittOS</a:t>
            </a:r>
            <a:r>
              <a:rPr lang="en-US" baseline="0" dirty="0" smtClean="0"/>
              <a:t> evaluation, but with a smaller setup for initial evaluation, with 3 nodes and 1 client.</a:t>
            </a:r>
          </a:p>
          <a:p>
            <a:endParaRPr lang="en-US" baseline="0" dirty="0" smtClean="0"/>
          </a:p>
          <a:p>
            <a:r>
              <a:rPr lang="en-US" baseline="0" dirty="0" smtClean="0"/>
              <a:t>Each node is backed by </a:t>
            </a:r>
            <a:r>
              <a:rPr lang="en-US" baseline="0" dirty="0" smtClean="0"/>
              <a:t>datacenters SSDs, and runs noise </a:t>
            </a:r>
            <a:r>
              <a:rPr lang="en-US" baseline="0" dirty="0" smtClean="0"/>
              <a:t>generators to replay industrial SSD traces collected from them (, including search engine, cloud storage, database traces etc.. ). Overall, we run both read-only and read-write noises.</a:t>
            </a:r>
          </a:p>
          <a:p>
            <a:endParaRPr lang="en-US" baseline="0" dirty="0" smtClean="0"/>
          </a:p>
          <a:p>
            <a:r>
              <a:rPr lang="en-US" baseline="0" dirty="0" smtClean="0"/>
              <a:t>Our metric is still the CDF of get latencies from the client. And we compare MLOS with industrial approach hedging, and baseline.</a:t>
            </a:r>
          </a:p>
          <a:p>
            <a:endParaRPr lang="en-US" baseline="0" dirty="0" smtClean="0"/>
          </a:p>
          <a:p>
            <a:r>
              <a:rPr lang="en-US" baseline="0" dirty="0" smtClean="0"/>
              <a:t>51s</a:t>
            </a:r>
          </a:p>
          <a:p>
            <a:endParaRPr lang="en-US" baseline="0" dirty="0" smtClean="0"/>
          </a:p>
          <a:p>
            <a:r>
              <a:rPr lang="en-US" baseline="0" dirty="0" smtClean="0"/>
              <a:t>Total: 610s</a:t>
            </a: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54</a:t>
            </a:fld>
            <a:endParaRPr lang="en-US" dirty="0"/>
          </a:p>
        </p:txBody>
      </p:sp>
    </p:spTree>
    <p:extLst>
      <p:ext uri="{BB962C8B-B14F-4D97-AF65-F5344CB8AC3E}">
        <p14:creationId xmlns:p14="http://schemas.microsoft.com/office/powerpoint/2010/main" val="724509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case</a:t>
            </a:r>
            <a:r>
              <a:rPr lang="en-US" baseline="0" dirty="0" smtClean="0"/>
              <a:t> where all nodes run read-only noises.</a:t>
            </a:r>
          </a:p>
          <a:p>
            <a:endParaRPr lang="en-US" baseline="0" dirty="0" smtClean="0"/>
          </a:p>
          <a:p>
            <a:r>
              <a:rPr lang="en-US" baseline="0" dirty="0" smtClean="0"/>
              <a:t>Here we see CDF again. The red line is the baseline.</a:t>
            </a:r>
          </a:p>
          <a:p>
            <a:endParaRPr lang="en-US" baseline="0" dirty="0" smtClean="0"/>
          </a:p>
          <a:p>
            <a:r>
              <a:rPr lang="en-US" baseline="0" dirty="0" smtClean="0"/>
              <a:t>11s</a:t>
            </a:r>
          </a:p>
          <a:p>
            <a:endParaRPr lang="en-US" baseline="0" dirty="0" smtClean="0"/>
          </a:p>
          <a:p>
            <a:r>
              <a:rPr lang="en-US" baseline="0" dirty="0" smtClean="0"/>
              <a:t>Total: 621s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55</a:t>
            </a:fld>
            <a:endParaRPr lang="en-US" dirty="0"/>
          </a:p>
        </p:txBody>
      </p:sp>
    </p:spTree>
    <p:extLst>
      <p:ext uri="{BB962C8B-B14F-4D97-AF65-F5344CB8AC3E}">
        <p14:creationId xmlns:p14="http://schemas.microsoft.com/office/powerpoint/2010/main" val="540902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shows the result of using</a:t>
            </a:r>
            <a:r>
              <a:rPr lang="en-US" baseline="0" dirty="0" smtClean="0"/>
              <a:t> </a:t>
            </a:r>
            <a:r>
              <a:rPr lang="en-US" dirty="0" smtClean="0"/>
              <a:t>hedged requests, the orange dash</a:t>
            </a:r>
            <a:r>
              <a:rPr lang="en-US" baseline="0" dirty="0" smtClean="0"/>
              <a:t> line. As waiting is extremely expensive in SSD deployments, we don’t see much improvement.</a:t>
            </a:r>
          </a:p>
          <a:p>
            <a:endParaRPr lang="en-US" baseline="0" dirty="0" smtClean="0"/>
          </a:p>
          <a:p>
            <a:r>
              <a:rPr lang="en-US" baseline="0" dirty="0" smtClean="0"/>
              <a:t>14s</a:t>
            </a:r>
          </a:p>
          <a:p>
            <a:endParaRPr lang="en-US" baseline="0" dirty="0" smtClean="0"/>
          </a:p>
          <a:p>
            <a:r>
              <a:rPr lang="en-US" baseline="0" dirty="0" smtClean="0"/>
              <a:t>Total: 635s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56</a:t>
            </a:fld>
            <a:endParaRPr lang="en-US" dirty="0"/>
          </a:p>
        </p:txBody>
      </p:sp>
    </p:spTree>
    <p:extLst>
      <p:ext uri="{BB962C8B-B14F-4D97-AF65-F5344CB8AC3E}">
        <p14:creationId xmlns:p14="http://schemas.microsoft.com/office/powerpoint/2010/main" val="2109941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 MLOS, the blue line.</a:t>
            </a:r>
            <a:r>
              <a:rPr lang="en-US" baseline="0" dirty="0" smtClean="0"/>
              <a:t> As shown here, MLOS can outperform hedging by 17% at both p95 and p99, so ML does help make decisions that cut microsecond-level tail.</a:t>
            </a:r>
          </a:p>
          <a:p>
            <a:endParaRPr lang="en-US" baseline="0" dirty="0" smtClean="0"/>
          </a:p>
          <a:p>
            <a:r>
              <a:rPr lang="en-US" baseline="0" dirty="0" smtClean="0"/>
              <a:t>22s</a:t>
            </a:r>
          </a:p>
          <a:p>
            <a:endParaRPr lang="en-US" baseline="0" dirty="0" smtClean="0"/>
          </a:p>
          <a:p>
            <a:r>
              <a:rPr lang="en-US" baseline="0" dirty="0" smtClean="0"/>
              <a:t>Total: 657s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57</a:t>
            </a:fld>
            <a:endParaRPr lang="en-US" dirty="0"/>
          </a:p>
        </p:txBody>
      </p:sp>
    </p:spTree>
    <p:extLst>
      <p:ext uri="{BB962C8B-B14F-4D97-AF65-F5344CB8AC3E}">
        <p14:creationId xmlns:p14="http://schemas.microsoft.com/office/powerpoint/2010/main" val="1778464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see how far is MLOS</a:t>
            </a:r>
            <a:r>
              <a:rPr lang="en-US" baseline="0" dirty="0" smtClean="0"/>
              <a:t> from the perfect case. We simulate a scenario where there is an oracle learner that can precisely catch every slow response. Green dash line shows the distribution. </a:t>
            </a:r>
          </a:p>
          <a:p>
            <a:endParaRPr lang="en-US" baseline="0" dirty="0" smtClean="0"/>
          </a:p>
          <a:p>
            <a:r>
              <a:rPr lang="en-US" baseline="0" dirty="0" smtClean="0"/>
              <a:t>Since in read-only scenarios, MLOS can achieve 92-98% accuracies. Here we are not far from the perfect learner.</a:t>
            </a:r>
          </a:p>
          <a:p>
            <a:endParaRPr lang="en-US" baseline="0" dirty="0" smtClean="0"/>
          </a:p>
          <a:p>
            <a:r>
              <a:rPr lang="en-US" baseline="0" dirty="0" smtClean="0"/>
              <a:t>26s</a:t>
            </a:r>
          </a:p>
          <a:p>
            <a:endParaRPr lang="en-US" baseline="0" dirty="0" smtClean="0"/>
          </a:p>
          <a:p>
            <a:r>
              <a:rPr lang="en-US" baseline="0" dirty="0" smtClean="0"/>
              <a:t>Total: 683s</a:t>
            </a:r>
          </a:p>
          <a:p>
            <a:endParaRPr lang="en-US" baseline="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58</a:t>
            </a:fld>
            <a:endParaRPr lang="en-US" dirty="0"/>
          </a:p>
        </p:txBody>
      </p:sp>
    </p:spTree>
    <p:extLst>
      <p:ext uri="{BB962C8B-B14F-4D97-AF65-F5344CB8AC3E}">
        <p14:creationId xmlns:p14="http://schemas.microsoft.com/office/powerpoint/2010/main" val="1343415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have seen the read-only scenario. But how about read-write cases, which are more challenging?</a:t>
            </a:r>
            <a:endParaRPr lang="en-US" dirty="0" smtClean="0"/>
          </a:p>
          <a:p>
            <a:endParaRPr lang="en-US" dirty="0" smtClean="0"/>
          </a:p>
          <a:p>
            <a:r>
              <a:rPr lang="en-US" dirty="0" smtClean="0"/>
              <a:t>Here is the result. </a:t>
            </a:r>
            <a:r>
              <a:rPr lang="en-US" baseline="0" dirty="0" smtClean="0"/>
              <a:t>As we can see.</a:t>
            </a:r>
          </a:p>
          <a:p>
            <a:endParaRPr lang="en-US" baseline="0" dirty="0" smtClean="0"/>
          </a:p>
          <a:p>
            <a:r>
              <a:rPr lang="en-US" baseline="0" dirty="0" smtClean="0"/>
              <a:t>First, hedging still does not help much.</a:t>
            </a:r>
          </a:p>
          <a:p>
            <a:endParaRPr lang="en-US" baseline="0" dirty="0" smtClean="0"/>
          </a:p>
          <a:p>
            <a:r>
              <a:rPr lang="en-US" baseline="0" dirty="0" smtClean="0"/>
              <a:t>Second, MLOS maintains most of its outperformance, with 18% improvement at p95.</a:t>
            </a:r>
          </a:p>
          <a:p>
            <a:endParaRPr lang="en-US" baseline="0" dirty="0" smtClean="0"/>
          </a:p>
          <a:p>
            <a:r>
              <a:rPr lang="en-US" baseline="0" dirty="0" smtClean="0"/>
              <a:t>However, due to the accuracy, it is a bit away from the oracle. Besides, if we zoom in, we can find that there are tail latencies that we miss, which leaves us more future work.</a:t>
            </a:r>
          </a:p>
          <a:p>
            <a:endParaRPr lang="en-US" baseline="0" dirty="0" smtClean="0"/>
          </a:p>
          <a:p>
            <a:r>
              <a:rPr lang="en-US" baseline="0" dirty="0" smtClean="0"/>
              <a:t>36s</a:t>
            </a:r>
          </a:p>
          <a:p>
            <a:endParaRPr lang="en-US" baseline="0" dirty="0" smtClean="0"/>
          </a:p>
          <a:p>
            <a:r>
              <a:rPr lang="en-US" baseline="0" dirty="0" smtClean="0"/>
              <a:t>Total: 719s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59</a:t>
            </a:fld>
            <a:endParaRPr lang="en-US" dirty="0"/>
          </a:p>
        </p:txBody>
      </p:sp>
    </p:spTree>
    <p:extLst>
      <p:ext uri="{BB962C8B-B14F-4D97-AF65-F5344CB8AC3E}">
        <p14:creationId xmlns:p14="http://schemas.microsoft.com/office/powerpoint/2010/main" val="160882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problem is so important that many people have tried to tackle it in different layers.</a:t>
            </a:r>
          </a:p>
          <a:p>
            <a:endParaRPr lang="en-US" baseline="0" dirty="0" smtClean="0"/>
          </a:p>
          <a:p>
            <a:r>
              <a:rPr lang="en-US" baseline="0" dirty="0" smtClean="0"/>
              <a:t>There are many works in the upper layers, and MUCH LESS, in the lower layers.</a:t>
            </a:r>
          </a:p>
          <a:p>
            <a:endParaRPr lang="en-US" baseline="0" dirty="0" smtClean="0"/>
          </a:p>
          <a:p>
            <a:r>
              <a:rPr lang="en-US" baseline="0" dirty="0" smtClean="0"/>
              <a:t>These works raise contributing ideas on various parts such as applications, cluster control, task scheduling, networks, process managements etc.. There are some works on storage, but not many, and that is where I work on.</a:t>
            </a:r>
          </a:p>
          <a:p>
            <a:endParaRPr lang="en-US" baseline="0" dirty="0" smtClean="0"/>
          </a:p>
          <a:p>
            <a:r>
              <a:rPr lang="en-US" baseline="0" dirty="0" smtClean="0"/>
              <a:t>30s</a:t>
            </a:r>
          </a:p>
          <a:p>
            <a:endParaRPr lang="en-US" baseline="0" dirty="0" smtClean="0"/>
          </a:p>
          <a:p>
            <a:r>
              <a:rPr lang="en-US" baseline="0" dirty="0" smtClean="0"/>
              <a:t>Total:230s</a:t>
            </a:r>
          </a:p>
        </p:txBody>
      </p:sp>
      <p:sp>
        <p:nvSpPr>
          <p:cNvPr id="4" name="Slide Number Placeholder 3"/>
          <p:cNvSpPr>
            <a:spLocks noGrp="1"/>
          </p:cNvSpPr>
          <p:nvPr>
            <p:ph type="sldNum" sz="quarter" idx="10"/>
          </p:nvPr>
        </p:nvSpPr>
        <p:spPr/>
        <p:txBody>
          <a:bodyPr/>
          <a:lstStyle/>
          <a:p>
            <a:fld id="{C0885528-96B8-1144-A84C-245ACA11C1E0}" type="slidenum">
              <a:rPr lang="en-US" smtClean="0"/>
              <a:t>6</a:t>
            </a:fld>
            <a:endParaRPr lang="en-US" dirty="0"/>
          </a:p>
        </p:txBody>
      </p:sp>
    </p:spTree>
    <p:extLst>
      <p:ext uri="{BB962C8B-B14F-4D97-AF65-F5344CB8AC3E}">
        <p14:creationId xmlns:p14="http://schemas.microsoft.com/office/powerpoint/2010/main" val="30100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summarize the ML part we just saw.</a:t>
            </a:r>
            <a:r>
              <a:rPr lang="en-US" baseline="0" dirty="0"/>
              <a:t> </a:t>
            </a:r>
            <a:endParaRPr lang="en-US" baseline="0" dirty="0" smtClean="0"/>
          </a:p>
          <a:p>
            <a:endParaRPr lang="en-US" baseline="0" dirty="0" smtClean="0"/>
          </a:p>
          <a:p>
            <a:r>
              <a:rPr lang="en-US" baseline="0" dirty="0" smtClean="0"/>
              <a:t>By leveraging an aggregate feature setting and a lightweight neural network, (shrink this sentence) the ML part can achieve 92-98% accuracy on real-only workloads, and 82-89% on read-write workloads, with 5-6 microseconds overhead on CPU. </a:t>
            </a:r>
          </a:p>
          <a:p>
            <a:endParaRPr lang="en-US" baseline="0" dirty="0" smtClean="0"/>
          </a:p>
          <a:p>
            <a:r>
              <a:rPr lang="en-US" baseline="0" dirty="0" smtClean="0"/>
              <a:t>With that, MLOS can support </a:t>
            </a:r>
            <a:r>
              <a:rPr lang="en-US" baseline="0" dirty="0" smtClean="0"/>
              <a:t>(predictions on) </a:t>
            </a:r>
            <a:r>
              <a:rPr lang="en-US" baseline="0" dirty="0" smtClean="0"/>
              <a:t>commodity SSDs and outperform industrial approaches. However, it is still away from perfect case, which leaves us more improvement space.</a:t>
            </a:r>
          </a:p>
        </p:txBody>
      </p:sp>
      <p:sp>
        <p:nvSpPr>
          <p:cNvPr id="4" name="Slide Number Placeholder 3"/>
          <p:cNvSpPr>
            <a:spLocks noGrp="1"/>
          </p:cNvSpPr>
          <p:nvPr>
            <p:ph type="sldNum" sz="quarter" idx="10"/>
          </p:nvPr>
        </p:nvSpPr>
        <p:spPr/>
        <p:txBody>
          <a:bodyPr/>
          <a:lstStyle/>
          <a:p>
            <a:fld id="{C0885528-96B8-1144-A84C-245ACA11C1E0}" type="slidenum">
              <a:rPr lang="en-US" smtClean="0"/>
              <a:t>60</a:t>
            </a:fld>
            <a:endParaRPr lang="en-US" dirty="0"/>
          </a:p>
        </p:txBody>
      </p:sp>
    </p:spTree>
    <p:extLst>
      <p:ext uri="{BB962C8B-B14F-4D97-AF65-F5344CB8AC3E}">
        <p14:creationId xmlns:p14="http://schemas.microsoft.com/office/powerpoint/2010/main" val="119436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 will very briefly introduce our ongoing effort on how to use heuristic to facilitate ML towards better predictions.</a:t>
            </a:r>
          </a:p>
          <a:p>
            <a:endParaRPr lang="en-US" baseline="0" dirty="0" smtClean="0"/>
          </a:p>
          <a:p>
            <a:r>
              <a:rPr lang="en-US" baseline="0" dirty="0" smtClean="0"/>
              <a:t>10s</a:t>
            </a:r>
          </a:p>
          <a:p>
            <a:endParaRPr lang="en-US" baseline="0" dirty="0" smtClean="0"/>
          </a:p>
          <a:p>
            <a:r>
              <a:rPr lang="en-US" baseline="0" dirty="0" smtClean="0"/>
              <a:t>Total: 761s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61</a:t>
            </a:fld>
            <a:endParaRPr lang="en-US" dirty="0"/>
          </a:p>
        </p:txBody>
      </p:sp>
    </p:spTree>
    <p:extLst>
      <p:ext uri="{BB962C8B-B14F-4D97-AF65-F5344CB8AC3E}">
        <p14:creationId xmlns:p14="http://schemas.microsoft.com/office/powerpoint/2010/main" val="1042269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cases</a:t>
            </a:r>
            <a:r>
              <a:rPr lang="en-US" baseline="0" dirty="0" smtClean="0"/>
              <a:t> that are difficult for machine learning to catch. For example, when internal buffer just starts to flush and disturb, ML tends to miss some tail due to lack of history. Another scenario is, for some SSD models there are unfavorable I/O sizes that will bring slow responses, and ML cannot catch it without external knowledge.</a:t>
            </a:r>
            <a:endParaRPr lang="en-US" dirty="0" smtClean="0"/>
          </a:p>
          <a:p>
            <a:endParaRPr lang="en-US" dirty="0" smtClean="0"/>
          </a:p>
          <a:p>
            <a:r>
              <a:rPr lang="en-US" dirty="0" smtClean="0"/>
              <a:t>And things like these are </a:t>
            </a:r>
            <a:r>
              <a:rPr lang="en-US" baseline="0" dirty="0" smtClean="0"/>
              <a:t>where </a:t>
            </a:r>
            <a:r>
              <a:rPr lang="en-US" dirty="0" smtClean="0"/>
              <a:t>heuristic can help. As it can probe the buffer size and their flush timings, and extract I/O</a:t>
            </a:r>
            <a:r>
              <a:rPr lang="en-US" baseline="0" dirty="0" smtClean="0"/>
              <a:t> sizes that SSDs don’t like and memorize them.</a:t>
            </a:r>
            <a:r>
              <a:rPr lang="en-US" dirty="0" smtClean="0"/>
              <a:t> </a:t>
            </a:r>
            <a:endParaRPr lang="en-US" baseline="0" dirty="0" smtClean="0"/>
          </a:p>
          <a:p>
            <a:endParaRPr lang="en-US" baseline="0" dirty="0" smtClean="0"/>
          </a:p>
          <a:p>
            <a:r>
              <a:rPr lang="en-US" baseline="0" dirty="0" smtClean="0"/>
              <a:t>25s</a:t>
            </a:r>
          </a:p>
          <a:p>
            <a:endParaRPr lang="en-US" baseline="0" dirty="0" smtClean="0"/>
          </a:p>
          <a:p>
            <a:r>
              <a:rPr lang="en-US" baseline="0" dirty="0" smtClean="0"/>
              <a:t>Total: 786s</a:t>
            </a:r>
          </a:p>
          <a:p>
            <a:endParaRPr lang="en-US" baseline="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62</a:t>
            </a:fld>
            <a:endParaRPr lang="en-US" dirty="0"/>
          </a:p>
        </p:txBody>
      </p:sp>
    </p:spTree>
    <p:extLst>
      <p:ext uri="{BB962C8B-B14F-4D97-AF65-F5344CB8AC3E}">
        <p14:creationId xmlns:p14="http://schemas.microsoft.com/office/powerpoint/2010/main" val="532873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Considering that, we develop a tool set called Queenie, which can automatically probe 10 performance-related properties of any block-device SSD. We have tested it on 21 SSD models. Due to limited time, I will skip the detail here, but currently we are assembling these probing results into heuristic to further improve the accuracy.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27s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Total: 813s</a:t>
            </a: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63</a:t>
            </a:fld>
            <a:endParaRPr lang="en-US" dirty="0"/>
          </a:p>
        </p:txBody>
      </p:sp>
    </p:spTree>
    <p:extLst>
      <p:ext uri="{BB962C8B-B14F-4D97-AF65-F5344CB8AC3E}">
        <p14:creationId xmlns:p14="http://schemas.microsoft.com/office/powerpoint/2010/main" val="887538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a summary, by </a:t>
            </a:r>
            <a:r>
              <a:rPr lang="en-US" baseline="0" dirty="0" smtClean="0"/>
              <a:t>coming machine </a:t>
            </a:r>
            <a:r>
              <a:rPr lang="en-US" baseline="0" dirty="0" smtClean="0"/>
              <a:t>learning and heuristic, MLOS can do per-IO tail predictions on commodity SSDs, and outperform the industrial </a:t>
            </a:r>
            <a:r>
              <a:rPr lang="en-US" baseline="0" dirty="0" smtClean="0"/>
              <a:t>approaches.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17s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Total: 830s</a:t>
            </a: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64</a:t>
            </a:fld>
            <a:endParaRPr lang="en-US" dirty="0"/>
          </a:p>
        </p:txBody>
      </p:sp>
    </p:spTree>
    <p:extLst>
      <p:ext uri="{BB962C8B-B14F-4D97-AF65-F5344CB8AC3E}">
        <p14:creationId xmlns:p14="http://schemas.microsoft.com/office/powerpoint/2010/main" val="1017513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very</a:t>
            </a:r>
            <a:r>
              <a:rPr lang="en-US" baseline="0" dirty="0" smtClean="0"/>
              <a:t> briefly go through some of my other works.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65</a:t>
            </a:fld>
            <a:endParaRPr lang="en-US" dirty="0"/>
          </a:p>
        </p:txBody>
      </p:sp>
    </p:spTree>
    <p:extLst>
      <p:ext uri="{BB962C8B-B14F-4D97-AF65-F5344CB8AC3E}">
        <p14:creationId xmlns:p14="http://schemas.microsoft.com/office/powerpoint/2010/main" val="1261173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(quickly go through this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I have done works in cloud systems. For example, in SAMC, we develop a semantic</a:t>
            </a:r>
            <a:r>
              <a:rPr lang="en-US" i="0" baseline="0" dirty="0" smtClean="0"/>
              <a:t> aware </a:t>
            </a:r>
            <a:r>
              <a:rPr lang="en-US" i="0" dirty="0" smtClean="0"/>
              <a:t>model</a:t>
            </a:r>
            <a:r>
              <a:rPr lang="en-US" i="0" baseline="0" dirty="0" smtClean="0"/>
              <a:t> checker to </a:t>
            </a:r>
            <a:r>
              <a:rPr lang="en-US" sz="1200" i="0" kern="1200" dirty="0" smtClean="0">
                <a:solidFill>
                  <a:schemeClr val="tx1"/>
                </a:solidFill>
                <a:effectLst/>
                <a:latin typeface="+mn-lt"/>
                <a:ea typeface="+mn-ea"/>
                <a:cs typeface="+mn-cs"/>
              </a:rPr>
              <a:t>speed up deep bug discovery.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In </a:t>
            </a:r>
            <a:r>
              <a:rPr lang="en-US" sz="1200" i="0" kern="1200" dirty="0" err="1" smtClean="0">
                <a:solidFill>
                  <a:schemeClr val="tx1"/>
                </a:solidFill>
                <a:effectLst/>
                <a:latin typeface="+mn-lt"/>
                <a:ea typeface="+mn-ea"/>
                <a:cs typeface="+mn-cs"/>
              </a:rPr>
              <a:t>Limplock</a:t>
            </a:r>
            <a:r>
              <a:rPr lang="en-US" sz="1200" i="0" kern="1200" dirty="0" smtClean="0">
                <a:solidFill>
                  <a:schemeClr val="tx1"/>
                </a:solidFill>
                <a:effectLst/>
                <a:latin typeface="+mn-lt"/>
                <a:ea typeface="+mn-ea"/>
                <a:cs typeface="+mn-cs"/>
              </a:rPr>
              <a:t>, we collect</a:t>
            </a:r>
            <a:r>
              <a:rPr lang="en-US" sz="1200" i="0" kern="1200" baseline="0" dirty="0" smtClean="0">
                <a:solidFill>
                  <a:schemeClr val="tx1"/>
                </a:solidFill>
                <a:effectLst/>
                <a:latin typeface="+mn-lt"/>
                <a:ea typeface="+mn-ea"/>
                <a:cs typeface="+mn-cs"/>
              </a:rPr>
              <a:t> the anecdotes of degraded hardware components and highlight their cascading impacts on system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In </a:t>
            </a:r>
            <a:r>
              <a:rPr lang="en-US" sz="1200" i="0" kern="1200" baseline="0" dirty="0" err="1" smtClean="0">
                <a:solidFill>
                  <a:schemeClr val="tx1"/>
                </a:solidFill>
                <a:effectLst/>
                <a:latin typeface="+mn-lt"/>
                <a:ea typeface="+mn-ea"/>
                <a:cs typeface="+mn-cs"/>
              </a:rPr>
              <a:t>CloudBug</a:t>
            </a:r>
            <a:r>
              <a:rPr lang="en-US" sz="1200" i="0" kern="1200" baseline="0" dirty="0" smtClean="0">
                <a:solidFill>
                  <a:schemeClr val="tx1"/>
                </a:solidFill>
                <a:effectLst/>
                <a:latin typeface="+mn-lt"/>
                <a:ea typeface="+mn-ea"/>
                <a:cs typeface="+mn-cs"/>
              </a:rPr>
              <a:t> study, we </a:t>
            </a:r>
            <a:r>
              <a:rPr lang="en-US" sz="1200" i="0" kern="1200" dirty="0" smtClean="0">
                <a:solidFill>
                  <a:schemeClr val="tx1"/>
                </a:solidFill>
                <a:effectLst/>
                <a:latin typeface="+mn-lt"/>
                <a:ea typeface="+mn-ea"/>
                <a:cs typeface="+mn-cs"/>
              </a:rPr>
              <a:t>study thousands</a:t>
            </a:r>
            <a:r>
              <a:rPr lang="en-US" sz="1200" i="0" kern="1200" baseline="0" dirty="0" smtClean="0">
                <a:solidFill>
                  <a:schemeClr val="tx1"/>
                </a:solidFill>
                <a:effectLst/>
                <a:latin typeface="+mn-lt"/>
                <a:ea typeface="+mn-ea"/>
                <a:cs typeface="+mn-cs"/>
              </a:rPr>
              <a:t> of </a:t>
            </a:r>
            <a:r>
              <a:rPr lang="en-US" sz="1200" i="0" kern="1200" dirty="0" smtClean="0">
                <a:solidFill>
                  <a:schemeClr val="tx1"/>
                </a:solidFill>
                <a:effectLst/>
                <a:latin typeface="+mn-lt"/>
                <a:ea typeface="+mn-ea"/>
                <a:cs typeface="+mn-cs"/>
              </a:rPr>
              <a:t>vital bugs in real</a:t>
            </a:r>
            <a:r>
              <a:rPr lang="en-US" sz="1200" i="0" kern="1200" baseline="0" dirty="0" smtClean="0">
                <a:solidFill>
                  <a:schemeClr val="tx1"/>
                </a:solidFill>
                <a:effectLst/>
                <a:latin typeface="+mn-lt"/>
                <a:ea typeface="+mn-ea"/>
                <a:cs typeface="+mn-cs"/>
              </a:rPr>
              <a:t> deployments and </a:t>
            </a:r>
            <a:r>
              <a:rPr lang="en-US" sz="1200" i="0" kern="1200" dirty="0" smtClean="0">
                <a:solidFill>
                  <a:schemeClr val="tx1"/>
                </a:solidFill>
                <a:effectLst/>
                <a:latin typeface="+mn-lt"/>
                <a:ea typeface="+mn-ea"/>
                <a:cs typeface="+mn-cs"/>
              </a:rPr>
              <a:t>derive numerous interesting insights.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And</a:t>
            </a:r>
            <a:r>
              <a:rPr lang="en-US" sz="1200" i="0" kern="1200" baseline="0" dirty="0" smtClean="0">
                <a:solidFill>
                  <a:schemeClr val="tx1"/>
                </a:solidFill>
                <a:effectLst/>
                <a:latin typeface="+mn-lt"/>
                <a:ea typeface="+mn-ea"/>
                <a:cs typeface="+mn-cs"/>
              </a:rPr>
              <a:t> In Cloud Outage study, we analyze hundreds of </a:t>
            </a:r>
            <a:r>
              <a:rPr lang="en-US" sz="1200" i="0" kern="1200" dirty="0" smtClean="0">
                <a:solidFill>
                  <a:schemeClr val="tx1"/>
                </a:solidFill>
                <a:effectLst/>
                <a:latin typeface="+mn-lt"/>
                <a:ea typeface="+mn-ea"/>
                <a:cs typeface="+mn-cs"/>
              </a:rPr>
              <a:t>unplanned outages and reveal the availability landscape of modern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services.</a:t>
            </a: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66</a:t>
            </a:fld>
            <a:endParaRPr lang="en-US" dirty="0"/>
          </a:p>
        </p:txBody>
      </p:sp>
    </p:spTree>
    <p:extLst>
      <p:ext uri="{BB962C8B-B14F-4D97-AF65-F5344CB8AC3E}">
        <p14:creationId xmlns:p14="http://schemas.microsoft.com/office/powerpoint/2010/main" val="1222745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(quickly)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There are another couple</a:t>
            </a:r>
            <a:r>
              <a:rPr lang="en-US" i="0" baseline="0" dirty="0" smtClean="0"/>
              <a:t> of works on storage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In FEMU, we develop a cheap, accurate, scalable and extensible flash emulator to </a:t>
            </a:r>
            <a:r>
              <a:rPr lang="en-US" sz="1200" i="0" kern="1200" dirty="0" smtClean="0">
                <a:solidFill>
                  <a:schemeClr val="tx1"/>
                </a:solidFill>
                <a:effectLst/>
                <a:latin typeface="+mn-lt"/>
                <a:ea typeface="+mn-ea"/>
                <a:cs typeface="+mn-cs"/>
              </a:rPr>
              <a:t>foster</a:t>
            </a:r>
            <a:r>
              <a:rPr lang="en-US" sz="120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full</a:t>
            </a:r>
            <a:r>
              <a:rPr lang="en-US" sz="1200" i="0" kern="1200" baseline="0" dirty="0" smtClean="0">
                <a:solidFill>
                  <a:schemeClr val="tx1"/>
                </a:solidFill>
                <a:effectLst/>
                <a:latin typeface="+mn-lt"/>
                <a:ea typeface="+mn-ea"/>
                <a:cs typeface="+mn-cs"/>
              </a:rPr>
              <a:t>-stack SSD research.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And in </a:t>
            </a:r>
            <a:r>
              <a:rPr lang="en-US" sz="1200" i="0" kern="1200" baseline="0" dirty="0" err="1" smtClean="0">
                <a:solidFill>
                  <a:schemeClr val="tx1"/>
                </a:solidFill>
                <a:effectLst/>
                <a:latin typeface="+mn-lt"/>
                <a:ea typeface="+mn-ea"/>
                <a:cs typeface="+mn-cs"/>
              </a:rPr>
              <a:t>LeapIO</a:t>
            </a:r>
            <a:r>
              <a:rPr lang="en-US" sz="1200" i="0" kern="1200" baseline="0" dirty="0" smtClean="0">
                <a:solidFill>
                  <a:schemeClr val="tx1"/>
                </a:solidFill>
                <a:effectLst/>
                <a:latin typeface="+mn-lt"/>
                <a:ea typeface="+mn-ea"/>
                <a:cs typeface="+mn-cs"/>
              </a:rPr>
              <a:t>, we </a:t>
            </a:r>
            <a:r>
              <a:rPr lang="en-US" sz="1200" kern="1200" dirty="0" smtClean="0">
                <a:solidFill>
                  <a:schemeClr val="tx1"/>
                </a:solidFill>
                <a:effectLst/>
                <a:latin typeface="+mn-lt"/>
                <a:ea typeface="+mn-ea"/>
                <a:cs typeface="+mn-cs"/>
              </a:rPr>
              <a:t>leverages ARM-based co-processors to offload costly storage services</a:t>
            </a:r>
            <a:r>
              <a:rPr lang="en-US" sz="1200" kern="1200" baseline="0" dirty="0" smtClean="0">
                <a:solidFill>
                  <a:schemeClr val="tx1"/>
                </a:solidFill>
                <a:effectLst/>
                <a:latin typeface="+mn-lt"/>
                <a:ea typeface="+mn-ea"/>
                <a:cs typeface="+mn-cs"/>
              </a:rPr>
              <a:t> and save datacenter running cost.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67</a:t>
            </a:fld>
            <a:endParaRPr lang="en-US" dirty="0"/>
          </a:p>
        </p:txBody>
      </p:sp>
    </p:spTree>
    <p:extLst>
      <p:ext uri="{BB962C8B-B14F-4D97-AF65-F5344CB8AC3E}">
        <p14:creationId xmlns:p14="http://schemas.microsoft.com/office/powerpoint/2010/main" val="1142519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a:t>
            </a:r>
            <a:r>
              <a:rPr lang="en-US" baseline="0" dirty="0" smtClean="0"/>
              <a:t> spend the last couple of minutes on my future work.</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68</a:t>
            </a:fld>
            <a:endParaRPr lang="en-US" dirty="0"/>
          </a:p>
        </p:txBody>
      </p:sp>
    </p:spTree>
    <p:extLst>
      <p:ext uri="{BB962C8B-B14F-4D97-AF65-F5344CB8AC3E}">
        <p14:creationId xmlns:p14="http://schemas.microsoft.com/office/powerpoint/2010/main" val="1146099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One future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direction</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is to further explore how ML can help systems do decision making, starting from ML-for-storage. We</a:t>
            </a:r>
            <a:r>
              <a:rPr lang="en-US" sz="1200" b="0" i="0" u="none" strike="noStrike" kern="1200" baseline="0" dirty="0" smtClean="0">
                <a:solidFill>
                  <a:schemeClr val="tx1"/>
                </a:solidFill>
                <a:effectLst/>
                <a:latin typeface="+mn-lt"/>
                <a:ea typeface="+mn-ea"/>
                <a:cs typeface="+mn-cs"/>
              </a:rPr>
              <a:t> just saw </a:t>
            </a:r>
            <a:r>
              <a:rPr lang="en-US" sz="1200" b="0" i="0" u="none" strike="noStrike" kern="1200" dirty="0" smtClean="0">
                <a:solidFill>
                  <a:schemeClr val="tx1"/>
                </a:solidFill>
                <a:effectLst/>
                <a:latin typeface="+mn-lt"/>
                <a:ea typeface="+mn-ea"/>
                <a:cs typeface="+mn-cs"/>
              </a:rPr>
              <a:t>that ML can substantially</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contribute within such a tiny time window.</a:t>
            </a:r>
            <a:r>
              <a:rPr lang="en-US" sz="1200" b="0" i="0" u="none" strike="noStrike" kern="1200" baseline="0" dirty="0" smtClean="0">
                <a:solidFill>
                  <a:schemeClr val="tx1"/>
                </a:solidFill>
                <a:effectLst/>
                <a:latin typeface="+mn-lt"/>
                <a:ea typeface="+mn-ea"/>
                <a:cs typeface="+mn-cs"/>
              </a:rPr>
              <a:t>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With that,</a:t>
            </a:r>
            <a:r>
              <a:rPr lang="en-US" sz="1200" b="0" i="0" u="none" strike="noStrike" kern="1200" dirty="0" smtClean="0">
                <a:solidFill>
                  <a:schemeClr val="tx1"/>
                </a:solidFill>
                <a:effectLst/>
                <a:latin typeface="+mn-lt"/>
                <a:ea typeface="+mn-ea"/>
                <a:cs typeface="+mn-cs"/>
              </a:rPr>
              <a:t> there must be a lot of other things that ML can do, for both coarse policies and real-time decisions.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Also as nowadays we</a:t>
            </a:r>
            <a:r>
              <a:rPr lang="en-US" sz="1200" b="0" i="0" u="none" strike="noStrike" kern="1200" baseline="0" dirty="0" smtClean="0">
                <a:solidFill>
                  <a:schemeClr val="tx1"/>
                </a:solidFill>
                <a:effectLst/>
                <a:latin typeface="+mn-lt"/>
                <a:ea typeface="+mn-ea"/>
                <a:cs typeface="+mn-cs"/>
              </a:rPr>
              <a:t> have more and more powerful I/O </a:t>
            </a:r>
            <a:r>
              <a:rPr lang="en-US" sz="1200" b="0" i="0" u="none" strike="noStrike" kern="1200" dirty="0" smtClean="0">
                <a:solidFill>
                  <a:schemeClr val="tx1"/>
                </a:solidFill>
                <a:effectLst/>
                <a:latin typeface="+mn-lt"/>
                <a:ea typeface="+mn-ea"/>
                <a:cs typeface="+mn-cs"/>
              </a:rPr>
              <a:t>devices</a:t>
            </a:r>
            <a:r>
              <a:rPr lang="en-US" sz="1200" b="0" i="0" u="none" strike="noStrike" kern="1200" baseline="0" dirty="0" smtClean="0">
                <a:solidFill>
                  <a:schemeClr val="tx1"/>
                </a:solidFill>
                <a:effectLst/>
                <a:latin typeface="+mn-lt"/>
                <a:ea typeface="+mn-ea"/>
                <a:cs typeface="+mn-cs"/>
              </a:rPr>
              <a:t>, how to use ML to help better utilize these hardware for our storage applications is another thing that I want to look into.</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Of course, that does not mean we should put away heuristic. Heuristic is powerful and has been helping us in the recent decades, and we just saw one possibility of making ML and heuristic work together towards a comprehensive solution.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However, there is still no clear guidance on how they should collaborate, which needs a </a:t>
            </a:r>
            <a:r>
              <a:rPr lang="en-US" sz="1200" kern="1200" dirty="0" smtClean="0">
                <a:solidFill>
                  <a:schemeClr val="tx1"/>
                </a:solidFill>
                <a:effectLst/>
                <a:latin typeface="+mn-lt"/>
                <a:ea typeface="+mn-ea"/>
                <a:cs typeface="+mn-cs"/>
              </a:rPr>
              <a:t>continuous, iterative, and large-scale study of existing works.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55s</a:t>
            </a: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69</a:t>
            </a:fld>
            <a:endParaRPr lang="en-US" dirty="0"/>
          </a:p>
        </p:txBody>
      </p:sp>
    </p:spTree>
    <p:extLst>
      <p:ext uri="{BB962C8B-B14F-4D97-AF65-F5344CB8AC3E}">
        <p14:creationId xmlns:p14="http://schemas.microsoft.com/office/powerpoint/2010/main" val="94829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My works focus on DATA and STORAGE systems, the HOME of DATA, and my research covers operating systems, hardware devices, and user-level software layers.</a:t>
            </a:r>
          </a:p>
          <a:p>
            <a:endParaRPr lang="en-US" baseline="0" dirty="0" smtClean="0"/>
          </a:p>
          <a:p>
            <a:r>
              <a:rPr lang="en-US" baseline="0" dirty="0" smtClean="0"/>
              <a:t>14s</a:t>
            </a:r>
          </a:p>
          <a:p>
            <a:endParaRPr lang="en-US" baseline="0" dirty="0" smtClean="0"/>
          </a:p>
          <a:p>
            <a:r>
              <a:rPr lang="en-US" baseline="0" dirty="0" smtClean="0"/>
              <a:t>Total:244s</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7</a:t>
            </a:fld>
            <a:endParaRPr lang="en-US" dirty="0"/>
          </a:p>
        </p:txBody>
      </p:sp>
    </p:spTree>
    <p:extLst>
      <p:ext uri="{BB962C8B-B14F-4D97-AF65-F5344CB8AC3E}">
        <p14:creationId xmlns:p14="http://schemas.microsoft.com/office/powerpoint/2010/main" val="1610335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sz="1200" b="0" i="0" u="none" strike="noStrike" kern="1200" dirty="0" smtClean="0">
                <a:solidFill>
                  <a:schemeClr val="tx1"/>
                </a:solidFill>
                <a:effectLst/>
                <a:latin typeface="+mn-lt"/>
                <a:ea typeface="+mn-ea"/>
                <a:cs typeface="+mn-cs"/>
              </a:rPr>
              <a:t>, I want to further pursue my research on building fast and stable storage for various applications, and I would like to start</a:t>
            </a:r>
            <a:r>
              <a:rPr lang="en-US" sz="1200" b="0" i="0" u="none" strike="noStrike" kern="1200" baseline="0" dirty="0" smtClean="0">
                <a:solidFill>
                  <a:schemeClr val="tx1"/>
                </a:solidFill>
                <a:effectLst/>
                <a:latin typeface="+mn-lt"/>
                <a:ea typeface="+mn-ea"/>
                <a:cs typeface="+mn-cs"/>
              </a:rPr>
              <a:t> with </a:t>
            </a:r>
            <a:r>
              <a:rPr lang="en-US" sz="1200" b="0" i="0" u="none" strike="noStrike" kern="1200" dirty="0" smtClean="0">
                <a:solidFill>
                  <a:schemeClr val="tx1"/>
                </a:solidFill>
                <a:effectLst/>
                <a:latin typeface="+mn-lt"/>
                <a:ea typeface="+mn-ea"/>
                <a:cs typeface="+mn-cs"/>
              </a:rPr>
              <a:t>storage-for-ML.</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We have just</a:t>
            </a:r>
            <a:r>
              <a:rPr lang="en-US" sz="1200" b="0" i="0" u="none" strike="noStrike" kern="1200" baseline="0" dirty="0" smtClean="0">
                <a:solidFill>
                  <a:schemeClr val="tx1"/>
                </a:solidFill>
                <a:effectLst/>
                <a:latin typeface="+mn-lt"/>
                <a:ea typeface="+mn-ea"/>
                <a:cs typeface="+mn-cs"/>
              </a:rPr>
              <a:t> seen in </a:t>
            </a:r>
            <a:r>
              <a:rPr lang="en-US" sz="1200" b="0" i="0" u="none" strike="noStrike" kern="1200" baseline="0" dirty="0" err="1" smtClean="0">
                <a:solidFill>
                  <a:schemeClr val="tx1"/>
                </a:solidFill>
                <a:effectLst/>
                <a:latin typeface="+mn-lt"/>
                <a:ea typeface="+mn-ea"/>
                <a:cs typeface="+mn-cs"/>
              </a:rPr>
              <a:t>MittOS</a:t>
            </a:r>
            <a:r>
              <a:rPr lang="en-US" sz="1200" b="0" i="0" u="none" strike="noStrike" kern="1200" baseline="0" dirty="0" smtClean="0">
                <a:solidFill>
                  <a:schemeClr val="tx1"/>
                </a:solidFill>
                <a:effectLst/>
                <a:latin typeface="+mn-lt"/>
                <a:ea typeface="+mn-ea"/>
                <a:cs typeface="+mn-cs"/>
              </a:rPr>
              <a:t> about how transparency can help layers work together. Here I want to further promote the necessity of having a channel for layers to exchange performance-related information.</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For example, nowadays many apps have explicit knowledge about their data access patterns, such as ML which has large batching, shuffling</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etc.</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As these operations</a:t>
            </a:r>
            <a:r>
              <a:rPr lang="en-US" sz="1200" b="0" i="0" u="none" strike="noStrike" kern="1200" baseline="0" dirty="0" smtClean="0">
                <a:solidFill>
                  <a:schemeClr val="tx1"/>
                </a:solidFill>
                <a:effectLst/>
                <a:latin typeface="+mn-lt"/>
                <a:ea typeface="+mn-ea"/>
                <a:cs typeface="+mn-cs"/>
              </a:rPr>
              <a:t> cannot always be fulfilled by memory, </a:t>
            </a:r>
            <a:r>
              <a:rPr lang="en-US" sz="1200" b="0" i="0" u="none" strike="noStrike" kern="1200" dirty="0" smtClean="0">
                <a:solidFill>
                  <a:schemeClr val="tx1"/>
                </a:solidFill>
                <a:effectLst/>
                <a:latin typeface="+mn-lt"/>
                <a:ea typeface="+mn-ea"/>
                <a:cs typeface="+mn-cs"/>
              </a:rPr>
              <a:t>I believe that if they have a channel to share these patterns in fine granularity, then OS can take proactive actions to help.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Also, </a:t>
            </a:r>
            <a:r>
              <a:rPr lang="en-US" sz="1200" b="0" i="0" u="none" strike="noStrike" kern="1200" baseline="0" dirty="0" smtClean="0">
                <a:solidFill>
                  <a:schemeClr val="tx1"/>
                </a:solidFill>
                <a:effectLst/>
                <a:latin typeface="+mn-lt"/>
                <a:ea typeface="+mn-ea"/>
                <a:cs typeface="+mn-cs"/>
              </a:rPr>
              <a:t>as near data computation/ML is becoming more popular, applications may directly talk with the hardware. In this case, how to provide support directly through these devices is another interesting topic.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Of course, how to best coordinate these layers needs to be based on a good understanding of the data accesses, where I can use my data approach.</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72s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70</a:t>
            </a:fld>
            <a:endParaRPr lang="en-US" dirty="0"/>
          </a:p>
        </p:txBody>
      </p:sp>
    </p:spTree>
    <p:extLst>
      <p:ext uri="{BB962C8B-B14F-4D97-AF65-F5344CB8AC3E}">
        <p14:creationId xmlns:p14="http://schemas.microsoft.com/office/powerpoint/2010/main" val="1998832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a:t>
            </a:r>
            <a:r>
              <a:rPr lang="en-US" baseline="0" dirty="0" smtClean="0"/>
              <a:t> I build future fast and stable data and storage systems at different levels, including OS, hardware and user-level software, and I take data, hardware-level, OS-level, and ML-for-system approaches to reach that future. With these approaches, I make the systems “</a:t>
            </a:r>
            <a:r>
              <a:rPr lang="en-US" baseline="0" smtClean="0"/>
              <a:t>tail-free”, and in future I would like to work on ML for storage, and storage for ML.</a:t>
            </a:r>
            <a:endParaRPr lang="en-US" dirty="0"/>
          </a:p>
        </p:txBody>
      </p:sp>
      <p:sp>
        <p:nvSpPr>
          <p:cNvPr id="4" name="Slide Number Placeholder 3"/>
          <p:cNvSpPr>
            <a:spLocks noGrp="1"/>
          </p:cNvSpPr>
          <p:nvPr>
            <p:ph type="sldNum" sz="quarter" idx="10"/>
          </p:nvPr>
        </p:nvSpPr>
        <p:spPr/>
        <p:txBody>
          <a:bodyPr/>
          <a:lstStyle/>
          <a:p>
            <a:fld id="{C0885528-96B8-1144-A84C-245ACA11C1E0}" type="slidenum">
              <a:rPr lang="en-US" smtClean="0"/>
              <a:t>71</a:t>
            </a:fld>
            <a:endParaRPr lang="en-US" dirty="0"/>
          </a:p>
        </p:txBody>
      </p:sp>
    </p:spTree>
    <p:extLst>
      <p:ext uri="{BB962C8B-B14F-4D97-AF65-F5344CB8AC3E}">
        <p14:creationId xmlns:p14="http://schemas.microsoft.com/office/powerpoint/2010/main" val="1713832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Before ending, please allow me to add an acknowledgement note.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During my graduate study, there are many people to thank, my advisors, professors in my committee, my colleagues, but I in particular would like to </a:t>
            </a:r>
            <a:r>
              <a:rPr lang="en-US" baseline="0" smtClean="0"/>
              <a:t>acknowledge </a:t>
            </a:r>
            <a:r>
              <a:rPr lang="en-US" baseline="0" smtClean="0"/>
              <a:t>some students </a:t>
            </a:r>
            <a:r>
              <a:rPr lang="en-US" baseline="0" dirty="0" smtClean="0"/>
              <a:t>whom I have supervised: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Chrisma</a:t>
            </a:r>
            <a:r>
              <a:rPr lang="en-US" baseline="0" dirty="0" smtClean="0"/>
              <a:t> </a:t>
            </a:r>
            <a:r>
              <a:rPr lang="en-US" baseline="0" dirty="0" err="1" smtClean="0"/>
              <a:t>Pakha</a:t>
            </a:r>
            <a:r>
              <a:rPr lang="en-US" baseline="0" dirty="0" smtClean="0"/>
              <a:t>, who helped on </a:t>
            </a:r>
            <a:r>
              <a:rPr lang="en-US" baseline="0" dirty="0" err="1" smtClean="0"/>
              <a:t>MittOS</a:t>
            </a:r>
            <a:r>
              <a:rPr lang="en-US" baseline="0" dirty="0" smtClean="0"/>
              <a:t> project, is now a PhD student @ CMU.</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Anqi</a:t>
            </a:r>
            <a:r>
              <a:rPr lang="en-US" baseline="0" dirty="0" smtClean="0"/>
              <a:t> Zhang, who worked on accuracy aspect in MLOS, is pursuing her PhD @ NYU.</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Nanqinqin</a:t>
            </a:r>
            <a:r>
              <a:rPr lang="en-US" baseline="0" dirty="0" smtClean="0"/>
              <a:t> Li, who works on Queenie, has it as his first first-author submission to FAST ’20. The overall merit of this submission is within the top 10, but </a:t>
            </a:r>
            <a:r>
              <a:rPr lang="en-US" baseline="0" dirty="0" smtClean="0"/>
              <a:t>got </a:t>
            </a:r>
            <a:r>
              <a:rPr lang="en-US" baseline="0" dirty="0" smtClean="0"/>
              <a:t>rejected, but now he is happy as he has got a </a:t>
            </a:r>
            <a:r>
              <a:rPr lang="en-US" baseline="0" dirty="0" err="1" smtClean="0"/>
              <a:t>Phd</a:t>
            </a:r>
            <a:r>
              <a:rPr lang="en-US" baseline="0" dirty="0" smtClean="0"/>
              <a:t> offer from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Olivia </a:t>
            </a:r>
            <a:r>
              <a:rPr lang="en-US" baseline="0" dirty="0" err="1" smtClean="0"/>
              <a:t>Weng</a:t>
            </a:r>
            <a:r>
              <a:rPr lang="en-US" baseline="0" dirty="0" smtClean="0"/>
              <a:t>, who works on optimizing the overhead of MLOS, has published her work at </a:t>
            </a:r>
            <a:r>
              <a:rPr lang="en-US" baseline="0" dirty="0" err="1" smtClean="0"/>
              <a:t>AccML</a:t>
            </a:r>
            <a:r>
              <a:rPr lang="en-US" baseline="0" dirty="0" smtClean="0"/>
              <a:t> workshop, and she recently received her PhD offer from </a:t>
            </a:r>
            <a:r>
              <a:rPr lang="en-US" baseline="0" dirty="0" smtClean="0"/>
              <a:t>Princeton and UCSD.</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Anne Farrell is participating in MLOS as part of her PhD defense thesis @ </a:t>
            </a:r>
            <a:r>
              <a:rPr lang="en-US" baseline="0" dirty="0" err="1" smtClean="0"/>
              <a:t>UChicago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86s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Total: 916s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15.3min</a:t>
            </a:r>
            <a:endParaRPr lang="en-US" dirty="0" smtClean="0"/>
          </a:p>
        </p:txBody>
      </p:sp>
      <p:sp>
        <p:nvSpPr>
          <p:cNvPr id="4" name="Slide Number Placeholder 3"/>
          <p:cNvSpPr>
            <a:spLocks noGrp="1"/>
          </p:cNvSpPr>
          <p:nvPr>
            <p:ph type="sldNum" sz="quarter" idx="10"/>
          </p:nvPr>
        </p:nvSpPr>
        <p:spPr/>
        <p:txBody>
          <a:bodyPr/>
          <a:lstStyle/>
          <a:p>
            <a:fld id="{C0885528-96B8-1144-A84C-245ACA11C1E0}" type="slidenum">
              <a:rPr lang="en-US" smtClean="0"/>
              <a:t>72</a:t>
            </a:fld>
            <a:endParaRPr lang="en-US" dirty="0"/>
          </a:p>
        </p:txBody>
      </p:sp>
    </p:spTree>
    <p:extLst>
      <p:ext uri="{BB962C8B-B14F-4D97-AF65-F5344CB8AC3E}">
        <p14:creationId xmlns:p14="http://schemas.microsoft.com/office/powerpoint/2010/main" val="86274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Cutting tail in data and storage is NOT EASY , </a:t>
            </a:r>
            <a:r>
              <a:rPr lang="en-US" sz="1200" b="0" i="0" u="none" strike="noStrike" kern="1200" baseline="0" dirty="0" smtClean="0">
                <a:solidFill>
                  <a:schemeClr val="tx1"/>
                </a:solidFill>
                <a:effectLst/>
                <a:latin typeface="+mn-lt"/>
                <a:ea typeface="+mn-ea"/>
                <a:cs typeface="+mn-cs"/>
              </a:rPr>
              <a:t>as it involves MULTIPLE layers with COMPLEX hardware and software components. Considering that, I take a DEEP and BROAD view of this challenge, and tackle it with NOT ONLY ONE approach,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but MULTIPLE approaches, including data, hardware-level, OS-level, and ML-for-system approaches.</a:t>
            </a:r>
          </a:p>
          <a:p>
            <a:endParaRPr lang="en-US" sz="1200" b="0" i="0" u="none" strike="noStrike" kern="1200" baseline="0" dirty="0" smtClean="0">
              <a:solidFill>
                <a:schemeClr val="tx1"/>
              </a:solidFill>
              <a:effectLst/>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26 sec</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Total:270s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8</a:t>
            </a:fld>
            <a:endParaRPr lang="en-US" dirty="0"/>
          </a:p>
        </p:txBody>
      </p:sp>
    </p:spTree>
    <p:extLst>
      <p:ext uri="{BB962C8B-B14F-4D97-AF65-F5344CB8AC3E}">
        <p14:creationId xmlns:p14="http://schemas.microsoft.com/office/powerpoint/2010/main" val="15913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At high-level, my data approach answers two key questions: </a:t>
            </a:r>
            <a:r>
              <a:rPr lang="en-US" sz="1200" b="0" i="0" u="none" strike="noStrike" kern="1200" baseline="0" dirty="0" smtClean="0">
                <a:solidFill>
                  <a:schemeClr val="tx1"/>
                </a:solidFill>
                <a:effectLst/>
                <a:latin typeface="+mn-lt"/>
                <a:ea typeface="+mn-ea"/>
                <a:cs typeface="+mn-cs"/>
              </a:rPr>
              <a:t>Do tails exist? And how severe are they?</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Here, I reached out to a large storage company and conduct the FIRST, LARGEST study on tail latencies in storage devices. </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This study covers performance log in more than 450 thousand hard drives and 4 thousand SSDs for totally around 900 million drive hours, and mainly reveal three observations: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First, disks have tails, and SSDs are even worse.</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Second, this instability is mostly caused by resource contentions and internal complexities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And overall, as systems adopt faster storage devices, tail latencies are only becoming more PREVALENT, INTRINSIC, and HEAVY</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54s</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Total: 324s</a:t>
            </a:r>
            <a:endParaRPr lang="en-US" sz="1200" b="0" i="0" u="none" strike="noStrike" kern="120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85528-96B8-1144-A84C-245ACA11C1E0}" type="slidenum">
              <a:rPr lang="en-US" smtClean="0"/>
              <a:t>9</a:t>
            </a:fld>
            <a:endParaRPr lang="en-US" dirty="0"/>
          </a:p>
        </p:txBody>
      </p:sp>
    </p:spTree>
    <p:extLst>
      <p:ext uri="{BB962C8B-B14F-4D97-AF65-F5344CB8AC3E}">
        <p14:creationId xmlns:p14="http://schemas.microsoft.com/office/powerpoint/2010/main" val="141336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FFFFFF"/>
                </a:solidFill>
              </a:defRPr>
            </a:lvl1pPr>
          </a:lstStyle>
          <a:p>
            <a:fld id="{77397EA1-C006-014E-817B-E293EF87E2BC}" type="datetime1">
              <a:rPr lang="en-US" smtClean="0"/>
              <a:t>3/14/20</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smtClean="0"/>
              <a:t>Fast and Stable Data Storage Systems</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8237106-F2ED-405E-BC33-CC3CF426205F}" type="slidenum">
              <a:rPr lang="en-US" smtClean="0"/>
              <a:pPr/>
              <a:t>‹#›</a:t>
            </a:fld>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3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355205"/>
            <a:ext cx="12192000" cy="3025415"/>
          </a:xfrm>
          <a:prstGeom prst="rect">
            <a:avLst/>
          </a:prstGeom>
          <a:solidFill>
            <a:srgbClr val="600A18"/>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914400" y="1693413"/>
            <a:ext cx="10363200" cy="1470025"/>
          </a:xfrm>
        </p:spPr>
        <p:txBody>
          <a:bodyPr/>
          <a:lstStyle>
            <a:lvl1pPr algn="ctr">
              <a:defRPr sz="4800">
                <a:ln w="12700" cmpd="sng">
                  <a:solidFill>
                    <a:schemeClr val="bg1"/>
                  </a:solidFill>
                  <a:prstDash val="solid"/>
                </a:ln>
                <a:solidFill>
                  <a:schemeClr val="tx1"/>
                </a:solidFill>
              </a:defRPr>
            </a:lvl1pPr>
          </a:lstStyle>
          <a:p>
            <a:r>
              <a:rPr lang="en-US" dirty="0"/>
              <a:t>Click to edit Master title style</a:t>
            </a:r>
          </a:p>
        </p:txBody>
      </p:sp>
      <p:sp>
        <p:nvSpPr>
          <p:cNvPr id="8" name="Rectangle 7"/>
          <p:cNvSpPr/>
          <p:nvPr userDrawn="1"/>
        </p:nvSpPr>
        <p:spPr>
          <a:xfrm>
            <a:off x="0" y="-122991"/>
            <a:ext cx="12192000" cy="478195"/>
          </a:xfrm>
          <a:prstGeom prst="rect">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F20CE3-8656-4B49-B6C7-C29F49127ABA}" type="datetime1">
              <a:rPr lang="en-US" smtClean="0"/>
              <a:t>3/14/20</a:t>
            </a:fld>
            <a:endParaRPr lang="en-US" dirty="0"/>
          </a:p>
        </p:txBody>
      </p:sp>
      <p:sp>
        <p:nvSpPr>
          <p:cNvPr id="5" name="Footer Placeholder 4"/>
          <p:cNvSpPr>
            <a:spLocks noGrp="1"/>
          </p:cNvSpPr>
          <p:nvPr>
            <p:ph type="ftr" sz="quarter" idx="11"/>
          </p:nvPr>
        </p:nvSpPr>
        <p:spPr/>
        <p:txBody>
          <a:bodyPr/>
          <a:lstStyle/>
          <a:p>
            <a:r>
              <a:rPr lang="en-US" smtClean="0"/>
              <a:t>Fast and Stable Data Storage Systems</a:t>
            </a:r>
            <a:endParaRPr lang="en-US" dirty="0"/>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147E2-E38E-294E-B02F-2B67C61DD991}" type="datetime1">
              <a:rPr lang="en-US" smtClean="0"/>
              <a:t>3/14/20</a:t>
            </a:fld>
            <a:endParaRPr lang="en-US" dirty="0"/>
          </a:p>
        </p:txBody>
      </p:sp>
      <p:sp>
        <p:nvSpPr>
          <p:cNvPr id="5" name="Footer Placeholder 4"/>
          <p:cNvSpPr>
            <a:spLocks noGrp="1"/>
          </p:cNvSpPr>
          <p:nvPr>
            <p:ph type="ftr" sz="quarter" idx="11"/>
          </p:nvPr>
        </p:nvSpPr>
        <p:spPr/>
        <p:txBody>
          <a:bodyPr/>
          <a:lstStyle/>
          <a:p>
            <a:r>
              <a:rPr lang="en-US" smtClean="0"/>
              <a:t>Fast and Stable Data Storage Systems</a:t>
            </a:r>
            <a:endParaRPr lang="en-US" dirty="0"/>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08" y="274638"/>
            <a:ext cx="11495833" cy="1143000"/>
          </a:xfrm>
        </p:spPr>
        <p:txBody>
          <a:bodyPr/>
          <a:lstStyle>
            <a:lvl1pPr>
              <a:defRPr>
                <a:ln w="12700" cmpd="sng">
                  <a:solidFill>
                    <a:schemeClr val="bg1"/>
                  </a:solidFill>
                  <a:prstDash val="solid"/>
                </a:ln>
              </a:defRPr>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lumMod val="75000"/>
                  </a:schemeClr>
                </a:solidFill>
              </a:defRPr>
            </a:lvl1pPr>
          </a:lstStyle>
          <a:p>
            <a:fld id="{A6B400CE-B594-6644-9369-97B3F96B1ACF}" type="datetime1">
              <a:rPr lang="en-US" smtClean="0"/>
              <a:t>3/14/20</a:t>
            </a:fld>
            <a:endParaRPr lang="en-US" dirty="0"/>
          </a:p>
        </p:txBody>
      </p:sp>
      <p:sp>
        <p:nvSpPr>
          <p:cNvPr id="5" name="Footer Placeholder 4"/>
          <p:cNvSpPr>
            <a:spLocks noGrp="1"/>
          </p:cNvSpPr>
          <p:nvPr>
            <p:ph type="ftr" sz="quarter" idx="11"/>
          </p:nvPr>
        </p:nvSpPr>
        <p:spPr/>
        <p:txBody>
          <a:bodyPr/>
          <a:lstStyle>
            <a:lvl1pPr>
              <a:defRPr>
                <a:solidFill>
                  <a:schemeClr val="tx1">
                    <a:lumMod val="75000"/>
                  </a:schemeClr>
                </a:solidFill>
              </a:defRPr>
            </a:lvl1pPr>
          </a:lstStyle>
          <a:p>
            <a:r>
              <a:rPr lang="en-US" smtClean="0"/>
              <a:t>Fast and Stable Data Storage Systems</a:t>
            </a:r>
            <a:endParaRPr lang="en-US" dirty="0"/>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38237106-F2ED-405E-BC33-CC3CF426205F}" type="slidenum">
              <a:rPr lang="en-US" smtClean="0"/>
              <a:pPr/>
              <a:t>‹#›</a:t>
            </a:fld>
            <a:endParaRPr lang="en-US" dirty="0"/>
          </a:p>
        </p:txBody>
      </p:sp>
      <p:sp>
        <p:nvSpPr>
          <p:cNvPr id="8" name="Content Placeholder 7"/>
          <p:cNvSpPr>
            <a:spLocks noGrp="1"/>
          </p:cNvSpPr>
          <p:nvPr>
            <p:ph sz="quarter" idx="13"/>
          </p:nvPr>
        </p:nvSpPr>
        <p:spPr>
          <a:xfrm>
            <a:off x="370408" y="1600200"/>
            <a:ext cx="11495833" cy="5116424"/>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983E95-3153-EF46-BB01-F7082122FEAE}" type="datetime1">
              <a:rPr lang="en-US" smtClean="0"/>
              <a:t>3/14/20</a:t>
            </a:fld>
            <a:endParaRPr lang="en-US" dirty="0"/>
          </a:p>
        </p:txBody>
      </p:sp>
      <p:sp>
        <p:nvSpPr>
          <p:cNvPr id="5" name="Footer Placeholder 4"/>
          <p:cNvSpPr>
            <a:spLocks noGrp="1"/>
          </p:cNvSpPr>
          <p:nvPr>
            <p:ph type="ftr" sz="quarter" idx="11"/>
          </p:nvPr>
        </p:nvSpPr>
        <p:spPr/>
        <p:txBody>
          <a:bodyPr/>
          <a:lstStyle/>
          <a:p>
            <a:r>
              <a:rPr lang="en-US" smtClean="0"/>
              <a:t>Fast and Stable Data Storage Systems</a:t>
            </a:r>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224890" y="1600200"/>
            <a:ext cx="5566311" cy="5056897"/>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p:nvPr>
        </p:nvSpPr>
        <p:spPr>
          <a:xfrm>
            <a:off x="6400800" y="1600200"/>
            <a:ext cx="5558043" cy="5056896"/>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4890" y="274638"/>
            <a:ext cx="11733953" cy="1143000"/>
          </a:xfrm>
        </p:spPr>
        <p:txBody>
          <a:bodyPr/>
          <a:lstStyle/>
          <a:p>
            <a:r>
              <a:rPr lang="en-US" dirty="0"/>
              <a:t>Click to edit Master title style</a:t>
            </a:r>
          </a:p>
        </p:txBody>
      </p:sp>
      <p:sp>
        <p:nvSpPr>
          <p:cNvPr id="5" name="Date Placeholder 4"/>
          <p:cNvSpPr>
            <a:spLocks noGrp="1"/>
          </p:cNvSpPr>
          <p:nvPr>
            <p:ph type="dt" sz="half" idx="10"/>
          </p:nvPr>
        </p:nvSpPr>
        <p:spPr/>
        <p:txBody>
          <a:bodyPr/>
          <a:lstStyle/>
          <a:p>
            <a:fld id="{27CBCAC6-D7AB-FC45-A58C-6427F1E9B8B3}" type="datetime1">
              <a:rPr lang="en-US" smtClean="0"/>
              <a:t>3/14/20</a:t>
            </a:fld>
            <a:endParaRPr lang="en-US" dirty="0"/>
          </a:p>
        </p:txBody>
      </p:sp>
      <p:sp>
        <p:nvSpPr>
          <p:cNvPr id="6" name="Footer Placeholder 5"/>
          <p:cNvSpPr>
            <a:spLocks noGrp="1"/>
          </p:cNvSpPr>
          <p:nvPr>
            <p:ph type="ftr" sz="quarter" idx="11"/>
          </p:nvPr>
        </p:nvSpPr>
        <p:spPr/>
        <p:txBody>
          <a:bodyPr/>
          <a:lstStyle/>
          <a:p>
            <a:r>
              <a:rPr lang="en-US" smtClean="0"/>
              <a:t>Fast and Stable Data Storage Systems</a:t>
            </a:r>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8FEC14-994A-EE4E-8392-2A4EAE83AA93}" type="datetime1">
              <a:rPr lang="en-US" smtClean="0"/>
              <a:t>3/14/20</a:t>
            </a:fld>
            <a:endParaRPr lang="en-US" dirty="0"/>
          </a:p>
        </p:txBody>
      </p:sp>
      <p:sp>
        <p:nvSpPr>
          <p:cNvPr id="8" name="Footer Placeholder 7"/>
          <p:cNvSpPr>
            <a:spLocks noGrp="1"/>
          </p:cNvSpPr>
          <p:nvPr>
            <p:ph type="ftr" sz="quarter" idx="11"/>
          </p:nvPr>
        </p:nvSpPr>
        <p:spPr/>
        <p:txBody>
          <a:bodyPr/>
          <a:lstStyle/>
          <a:p>
            <a:r>
              <a:rPr lang="en-US" smtClean="0"/>
              <a:t>Fast and Stable Data Storage Systems</a:t>
            </a:r>
            <a:endParaRPr lang="en-US" dirty="0"/>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6864" y="274638"/>
            <a:ext cx="11363547"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9BAC1B-4979-484B-93CA-A3ED2E876F0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6AE07B-3C55-4343-BF8E-249764115669}" type="datetime1">
              <a:rPr lang="en-US" smtClean="0"/>
              <a:t>3/14/20</a:t>
            </a:fld>
            <a:endParaRPr lang="en-US" dirty="0"/>
          </a:p>
        </p:txBody>
      </p:sp>
      <p:sp>
        <p:nvSpPr>
          <p:cNvPr id="3" name="Footer Placeholder 2"/>
          <p:cNvSpPr>
            <a:spLocks noGrp="1"/>
          </p:cNvSpPr>
          <p:nvPr>
            <p:ph type="ftr" sz="quarter" idx="11"/>
          </p:nvPr>
        </p:nvSpPr>
        <p:spPr/>
        <p:txBody>
          <a:bodyPr/>
          <a:lstStyle/>
          <a:p>
            <a:r>
              <a:rPr lang="en-US" smtClean="0"/>
              <a:t>Fast and Stable Data Storage Systems</a:t>
            </a:r>
            <a:endParaRPr lang="en-US" dirty="0"/>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C00479-FCE2-684B-80A4-33A5F3E2497C}" type="datetime1">
              <a:rPr lang="en-US" smtClean="0"/>
              <a:t>3/14/20</a:t>
            </a:fld>
            <a:endParaRPr lang="en-US" dirty="0"/>
          </a:p>
        </p:txBody>
      </p:sp>
      <p:sp>
        <p:nvSpPr>
          <p:cNvPr id="6" name="Footer Placeholder 5"/>
          <p:cNvSpPr>
            <a:spLocks noGrp="1"/>
          </p:cNvSpPr>
          <p:nvPr>
            <p:ph type="ftr" sz="quarter" idx="11"/>
          </p:nvPr>
        </p:nvSpPr>
        <p:spPr/>
        <p:txBody>
          <a:bodyPr/>
          <a:lstStyle/>
          <a:p>
            <a:r>
              <a:rPr lang="en-US" smtClean="0"/>
              <a:t>Fast and Stable Data Storage Systems</a:t>
            </a:r>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397FE4-6FF7-D74D-AAC2-83D0CF1E33AD}" type="datetime1">
              <a:rPr lang="en-US" smtClean="0"/>
              <a:t>3/14/20</a:t>
            </a:fld>
            <a:endParaRPr lang="en-US" dirty="0"/>
          </a:p>
        </p:txBody>
      </p:sp>
      <p:sp>
        <p:nvSpPr>
          <p:cNvPr id="6" name="Footer Placeholder 5"/>
          <p:cNvSpPr>
            <a:spLocks noGrp="1"/>
          </p:cNvSpPr>
          <p:nvPr>
            <p:ph type="ftr" sz="quarter" idx="11"/>
          </p:nvPr>
        </p:nvSpPr>
        <p:spPr/>
        <p:txBody>
          <a:bodyPr/>
          <a:lstStyle/>
          <a:p>
            <a:r>
              <a:rPr lang="en-US" smtClean="0"/>
              <a:t>Fast and Stable Data Storage Systems</a:t>
            </a:r>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709" y="0"/>
            <a:ext cx="12192708" cy="333048"/>
          </a:xfrm>
          <a:prstGeom prst="rect">
            <a:avLst/>
          </a:prstGeom>
          <a:solidFill>
            <a:srgbClr val="600A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FFFFFF"/>
              </a:solidFill>
              <a:latin typeface="Gill Sans"/>
              <a:cs typeface="Gill Sans"/>
            </a:endParaRPr>
          </a:p>
        </p:txBody>
      </p:sp>
      <p:sp>
        <p:nvSpPr>
          <p:cNvPr id="2" name="Title Placeholder 1"/>
          <p:cNvSpPr>
            <a:spLocks noGrp="1"/>
          </p:cNvSpPr>
          <p:nvPr>
            <p:ph type="title"/>
          </p:nvPr>
        </p:nvSpPr>
        <p:spPr>
          <a:xfrm>
            <a:off x="436551" y="525821"/>
            <a:ext cx="11416461" cy="891817"/>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36551" y="1600199"/>
            <a:ext cx="11416461" cy="51759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Test 2</a:t>
            </a:r>
          </a:p>
        </p:txBody>
      </p:sp>
      <p:sp>
        <p:nvSpPr>
          <p:cNvPr id="4" name="Date Placeholder 3"/>
          <p:cNvSpPr>
            <a:spLocks noGrp="1"/>
          </p:cNvSpPr>
          <p:nvPr>
            <p:ph type="dt" sz="half" idx="2"/>
          </p:nvPr>
        </p:nvSpPr>
        <p:spPr>
          <a:xfrm>
            <a:off x="8912819" y="47772"/>
            <a:ext cx="2182547" cy="266091"/>
          </a:xfrm>
          <a:prstGeom prst="rect">
            <a:avLst/>
          </a:prstGeom>
        </p:spPr>
        <p:txBody>
          <a:bodyPr vert="horz" lIns="91440" tIns="45720" rIns="91440" bIns="45720" rtlCol="0" anchor="ctr"/>
          <a:lstStyle>
            <a:lvl1pPr algn="r">
              <a:defRPr sz="1000" strike="noStrike" spc="60" baseline="0">
                <a:solidFill>
                  <a:schemeClr val="tx1">
                    <a:lumMod val="85000"/>
                  </a:schemeClr>
                </a:solidFill>
                <a:latin typeface="Gill Sans"/>
                <a:cs typeface="Gill Sans"/>
              </a:defRPr>
            </a:lvl1pPr>
          </a:lstStyle>
          <a:p>
            <a:fld id="{C3388D02-3606-3548-BA39-2D3D09923FD2}" type="datetime1">
              <a:rPr lang="en-US" smtClean="0"/>
              <a:t>3/14/20</a:t>
            </a:fld>
            <a:endParaRPr lang="en-US" dirty="0"/>
          </a:p>
        </p:txBody>
      </p:sp>
      <p:sp>
        <p:nvSpPr>
          <p:cNvPr id="5" name="Footer Placeholder 4"/>
          <p:cNvSpPr>
            <a:spLocks noGrp="1"/>
          </p:cNvSpPr>
          <p:nvPr>
            <p:ph type="ftr" sz="quarter" idx="3"/>
          </p:nvPr>
        </p:nvSpPr>
        <p:spPr>
          <a:xfrm>
            <a:off x="2201823" y="47770"/>
            <a:ext cx="4346436" cy="266092"/>
          </a:xfrm>
          <a:prstGeom prst="rect">
            <a:avLst/>
          </a:prstGeom>
        </p:spPr>
        <p:txBody>
          <a:bodyPr vert="horz" lIns="91440" tIns="45720" rIns="91440" bIns="45720" rtlCol="0" anchor="ctr"/>
          <a:lstStyle>
            <a:lvl1pPr algn="l">
              <a:defRPr sz="1000" b="0" cap="none" spc="60" baseline="0">
                <a:solidFill>
                  <a:schemeClr val="tx1">
                    <a:lumMod val="85000"/>
                  </a:schemeClr>
                </a:solidFill>
                <a:latin typeface="Gill Sans"/>
                <a:cs typeface="Gill Sans"/>
              </a:defRPr>
            </a:lvl1pPr>
          </a:lstStyle>
          <a:p>
            <a:r>
              <a:rPr lang="en-US" smtClean="0"/>
              <a:t>Fast and Stable Data Storage Systems</a:t>
            </a:r>
            <a:endParaRPr lang="en-US" dirty="0"/>
          </a:p>
        </p:txBody>
      </p:sp>
      <p:sp>
        <p:nvSpPr>
          <p:cNvPr id="6" name="Slide Number Placeholder 5"/>
          <p:cNvSpPr>
            <a:spLocks noGrp="1"/>
          </p:cNvSpPr>
          <p:nvPr>
            <p:ph type="sldNum" sz="quarter" idx="4"/>
          </p:nvPr>
        </p:nvSpPr>
        <p:spPr>
          <a:xfrm>
            <a:off x="11095365" y="-9921"/>
            <a:ext cx="1070176" cy="365125"/>
          </a:xfrm>
          <a:prstGeom prst="rect">
            <a:avLst/>
          </a:prstGeom>
        </p:spPr>
        <p:txBody>
          <a:bodyPr vert="horz" lIns="91440" tIns="45720" rIns="91440" bIns="45720" rtlCol="0" anchor="ctr"/>
          <a:lstStyle>
            <a:lvl1pPr algn="r">
              <a:defRPr sz="1400" baseline="0">
                <a:solidFill>
                  <a:schemeClr val="tx1">
                    <a:lumMod val="85000"/>
                  </a:schemeClr>
                </a:solidFill>
                <a:latin typeface="Gill Sans"/>
                <a:cs typeface="Gill Sans"/>
              </a:defRPr>
            </a:lvl1pPr>
          </a:lstStyle>
          <a:p>
            <a:fld id="{38237106-F2ED-405E-BC33-CC3CF426205F}" type="slidenum">
              <a:rPr lang="en-US" smtClean="0"/>
              <a:pPr/>
              <a:t>‹#›</a:t>
            </a:fld>
            <a:endParaRPr lang="en-US" dirty="0"/>
          </a:p>
        </p:txBody>
      </p:sp>
      <p:pic>
        <p:nvPicPr>
          <p:cNvPr id="7" name="Picture 6" descr="uchicago-maroon.png"/>
          <p:cNvPicPr>
            <a:picLocks/>
          </p:cNvPicPr>
          <p:nvPr userDrawn="1"/>
        </p:nvPicPr>
        <p:blipFill>
          <a:blip r:embed="rId13" cstate="email">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5833" y="15506"/>
            <a:ext cx="1614479" cy="317542"/>
          </a:xfrm>
          <a:prstGeom prst="rect">
            <a:avLst/>
          </a:prstGeom>
        </p:spPr>
      </p:pic>
    </p:spTree>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timing>
    <p:tnLst>
      <p:par>
        <p:cTn id="1" dur="indefinite" restart="never" nodeType="tmRoot"/>
      </p:par>
    </p:tnLst>
  </p:timing>
  <p:hf hdr="0"/>
  <p:txStyles>
    <p:titleStyle>
      <a:lvl1pPr algn="l" defTabSz="914400" rtl="0" eaLnBrk="1" latinLnBrk="0" hangingPunct="1">
        <a:spcBef>
          <a:spcPct val="0"/>
        </a:spcBef>
        <a:buNone/>
        <a:defRPr sz="4500" b="1" kern="1200" cap="none" spc="50" baseline="0">
          <a:ln w="12700" cmpd="sng">
            <a:solidFill>
              <a:schemeClr val="bg1"/>
            </a:solidFill>
            <a:prstDash val="solid"/>
          </a:ln>
          <a:solidFill>
            <a:srgbClr val="600A18"/>
          </a:solidFill>
          <a:effectLst/>
          <a:latin typeface="Gill Sans"/>
          <a:ea typeface="+mj-ea"/>
          <a:cs typeface="Gill San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ts val="1500"/>
        </a:spcBef>
        <a:spcAft>
          <a:spcPts val="0"/>
        </a:spcAft>
        <a:buClr>
          <a:srgbClr val="800000"/>
        </a:buClr>
        <a:buSzPct val="75000"/>
        <a:buFont typeface="Wingdings" charset="2"/>
        <a:buChar char="q"/>
        <a:defRPr sz="3200" kern="1200" spc="30" baseline="0">
          <a:solidFill>
            <a:srgbClr val="000000"/>
          </a:solidFill>
          <a:latin typeface="Gill Sans"/>
          <a:ea typeface="+mn-ea"/>
          <a:cs typeface="Gill Sans"/>
        </a:defRPr>
      </a:lvl1pPr>
      <a:lvl2pPr marL="742950" indent="-285750" algn="l" defTabSz="914400" rtl="0" eaLnBrk="1" latinLnBrk="0" hangingPunct="1">
        <a:lnSpc>
          <a:spcPct val="100000"/>
        </a:lnSpc>
        <a:spcBef>
          <a:spcPts val="300"/>
        </a:spcBef>
        <a:spcAft>
          <a:spcPts val="0"/>
        </a:spcAft>
        <a:buClr>
          <a:srgbClr val="800000"/>
        </a:buClr>
        <a:buFont typeface="Wingdings" charset="2"/>
        <a:buChar char="§"/>
        <a:defRPr sz="2600" kern="1200" spc="30" baseline="0">
          <a:solidFill>
            <a:srgbClr val="000000"/>
          </a:solidFill>
          <a:latin typeface="Gill Sans"/>
          <a:ea typeface="+mn-ea"/>
          <a:cs typeface="Gill Sans"/>
        </a:defRPr>
      </a:lvl2pPr>
      <a:lvl3pPr marL="1143000" indent="-228600" algn="l" defTabSz="914400" rtl="0" eaLnBrk="1" latinLnBrk="0" hangingPunct="1">
        <a:lnSpc>
          <a:spcPct val="100000"/>
        </a:lnSpc>
        <a:spcBef>
          <a:spcPts val="300"/>
        </a:spcBef>
        <a:spcAft>
          <a:spcPts val="0"/>
        </a:spcAft>
        <a:buClr>
          <a:srgbClr val="800000"/>
        </a:buClr>
        <a:buSzPct val="75000"/>
        <a:buFont typeface="Lucida Grande"/>
        <a:buChar char="-"/>
        <a:defRPr sz="2200" kern="1200" spc="30" baseline="0">
          <a:solidFill>
            <a:srgbClr val="000000"/>
          </a:solidFill>
          <a:latin typeface="Gill Sans"/>
          <a:ea typeface="+mn-ea"/>
          <a:cs typeface="Gill Sans"/>
        </a:defRPr>
      </a:lvl3pPr>
      <a:lvl4pPr marL="1600200" indent="-228600" algn="l" defTabSz="914400" rtl="0" eaLnBrk="1" latinLnBrk="0" hangingPunct="1">
        <a:lnSpc>
          <a:spcPct val="100000"/>
        </a:lnSpc>
        <a:spcBef>
          <a:spcPts val="300"/>
        </a:spcBef>
        <a:spcAft>
          <a:spcPts val="0"/>
        </a:spcAft>
        <a:buClr>
          <a:srgbClr val="800000"/>
        </a:buClr>
        <a:buFont typeface="Arial" pitchFamily="34" charset="0"/>
        <a:buChar char="•"/>
        <a:defRPr sz="1700" kern="1200" spc="30" baseline="0">
          <a:solidFill>
            <a:srgbClr val="000000"/>
          </a:solidFill>
          <a:latin typeface="Gill Sans"/>
          <a:ea typeface="+mn-ea"/>
          <a:cs typeface="Gill Sans"/>
        </a:defRPr>
      </a:lvl4pPr>
      <a:lvl5pPr marL="2057400" indent="-228600" algn="l" defTabSz="914400" rtl="0" eaLnBrk="1" latinLnBrk="0" hangingPunct="1">
        <a:lnSpc>
          <a:spcPct val="100000"/>
        </a:lnSpc>
        <a:spcBef>
          <a:spcPts val="300"/>
        </a:spcBef>
        <a:spcAft>
          <a:spcPts val="0"/>
        </a:spcAft>
        <a:buClr>
          <a:srgbClr val="800000"/>
        </a:buClr>
        <a:buFont typeface="Arial" pitchFamily="34" charset="0"/>
        <a:buChar char="•"/>
        <a:defRPr sz="1700" kern="1200" spc="30" baseline="0">
          <a:solidFill>
            <a:srgbClr val="000000"/>
          </a:solidFill>
          <a:latin typeface="Gill Sans"/>
          <a:ea typeface="+mn-ea"/>
          <a:cs typeface="Gill San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26.png"/><Relationship Id="rId6" Type="http://schemas.openxmlformats.org/officeDocument/2006/relationships/image" Target="../media/image44.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11.png"/><Relationship Id="rId12"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56.png"/><Relationship Id="rId8" Type="http://schemas.openxmlformats.org/officeDocument/2006/relationships/image" Target="../media/image57.tiff"/><Relationship Id="rId9" Type="http://schemas.openxmlformats.org/officeDocument/2006/relationships/image" Target="../media/image58.tiff"/><Relationship Id="rId10"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60.tiff"/><Relationship Id="rId5" Type="http://schemas.openxmlformats.org/officeDocument/2006/relationships/image" Target="../media/image57.tiff"/><Relationship Id="rId6" Type="http://schemas.openxmlformats.org/officeDocument/2006/relationships/image" Target="../media/image40.png"/><Relationship Id="rId7" Type="http://schemas.openxmlformats.org/officeDocument/2006/relationships/image" Target="../media/image61.tiff"/><Relationship Id="rId8"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0.png"/><Relationship Id="rId5" Type="http://schemas.openxmlformats.org/officeDocument/2006/relationships/image" Target="../media/image60.tiff"/><Relationship Id="rId6" Type="http://schemas.openxmlformats.org/officeDocument/2006/relationships/image" Target="../media/image40.png"/><Relationship Id="rId7" Type="http://schemas.openxmlformats.org/officeDocument/2006/relationships/image" Target="../media/image61.tiff"/><Relationship Id="rId8" Type="http://schemas.openxmlformats.org/officeDocument/2006/relationships/image" Target="../media/image62.tiff"/><Relationship Id="rId9" Type="http://schemas.openxmlformats.org/officeDocument/2006/relationships/image" Target="../media/image52.png"/><Relationship Id="rId10"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61.tiff"/><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4.tiff"/><Relationship Id="rId5" Type="http://schemas.openxmlformats.org/officeDocument/2006/relationships/image" Target="../media/image6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61.tiff"/><Relationship Id="rId5" Type="http://schemas.openxmlformats.org/officeDocument/2006/relationships/image" Target="../media/image64.tiff"/><Relationship Id="rId6" Type="http://schemas.openxmlformats.org/officeDocument/2006/relationships/image" Target="../media/image65.tiff"/><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56.png"/><Relationship Id="rId8"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microsoft.com/office/2007/relationships/hdphoto" Target="../media/hdphoto2.wdp"/><Relationship Id="rId8"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56.png"/><Relationship Id="rId13" Type="http://schemas.openxmlformats.org/officeDocument/2006/relationships/image" Target="../media/image52.png"/><Relationship Id="rId1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69.tiff"/><Relationship Id="rId5" Type="http://schemas.openxmlformats.org/officeDocument/2006/relationships/image" Target="../media/image61.tiff"/><Relationship Id="rId6" Type="http://schemas.openxmlformats.org/officeDocument/2006/relationships/image" Target="../media/image64.tiff"/><Relationship Id="rId7" Type="http://schemas.openxmlformats.org/officeDocument/2006/relationships/image" Target="../media/image65.tiff"/><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9" Type="http://schemas.openxmlformats.org/officeDocument/2006/relationships/image" Target="../media/image87.tiff"/><Relationship Id="rId20" Type="http://schemas.openxmlformats.org/officeDocument/2006/relationships/image" Target="../media/image96.png"/><Relationship Id="rId21" Type="http://schemas.openxmlformats.org/officeDocument/2006/relationships/image" Target="../media/image97.tiff"/><Relationship Id="rId22" Type="http://schemas.openxmlformats.org/officeDocument/2006/relationships/image" Target="../media/image98.png"/><Relationship Id="rId23" Type="http://schemas.openxmlformats.org/officeDocument/2006/relationships/image" Target="../media/image99.tiff"/><Relationship Id="rId24" Type="http://schemas.openxmlformats.org/officeDocument/2006/relationships/image" Target="../media/image100.tiff"/><Relationship Id="rId25" Type="http://schemas.openxmlformats.org/officeDocument/2006/relationships/image" Target="../media/image101.tiff"/><Relationship Id="rId26" Type="http://schemas.openxmlformats.org/officeDocument/2006/relationships/image" Target="../media/image102.tiff"/><Relationship Id="rId27" Type="http://schemas.openxmlformats.org/officeDocument/2006/relationships/image" Target="../media/image103.tiff"/><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tiff"/><Relationship Id="rId16" Type="http://schemas.openxmlformats.org/officeDocument/2006/relationships/image" Target="../media/image92.png"/><Relationship Id="rId17" Type="http://schemas.openxmlformats.org/officeDocument/2006/relationships/image" Target="../media/image93.png"/><Relationship Id="rId18" Type="http://schemas.openxmlformats.org/officeDocument/2006/relationships/image" Target="../media/image94.png"/><Relationship Id="rId19" Type="http://schemas.openxmlformats.org/officeDocument/2006/relationships/image" Target="../media/image95.tiff"/><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3.tiff"/><Relationship Id="rId4" Type="http://schemas.openxmlformats.org/officeDocument/2006/relationships/image" Target="../media/image84.tiff"/><Relationship Id="rId5" Type="http://schemas.openxmlformats.org/officeDocument/2006/relationships/image" Target="../media/image85.png"/><Relationship Id="rId6" Type="http://schemas.openxmlformats.org/officeDocument/2006/relationships/image" Target="../media/image14.tiff"/><Relationship Id="rId7" Type="http://schemas.openxmlformats.org/officeDocument/2006/relationships/image" Target="../media/image75.tiff"/><Relationship Id="rId8" Type="http://schemas.openxmlformats.org/officeDocument/2006/relationships/image" Target="../media/image86.tiff"/></Relationships>
</file>

<file path=ppt/slides/_rels/slide44.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103.tiff"/><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tiff"/><Relationship Id="rId13" Type="http://schemas.openxmlformats.org/officeDocument/2006/relationships/image" Target="../media/image96.png"/><Relationship Id="rId14" Type="http://schemas.openxmlformats.org/officeDocument/2006/relationships/image" Target="../media/image97.tiff"/><Relationship Id="rId15" Type="http://schemas.openxmlformats.org/officeDocument/2006/relationships/image" Target="../media/image98.png"/><Relationship Id="rId16" Type="http://schemas.openxmlformats.org/officeDocument/2006/relationships/image" Target="../media/image99.tiff"/><Relationship Id="rId17" Type="http://schemas.openxmlformats.org/officeDocument/2006/relationships/image" Target="../media/image100.tiff"/><Relationship Id="rId18" Type="http://schemas.openxmlformats.org/officeDocument/2006/relationships/image" Target="../media/image101.tiff"/><Relationship Id="rId19"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88.tiff"/><Relationship Id="rId6" Type="http://schemas.openxmlformats.org/officeDocument/2006/relationships/image" Target="../media/image89.tiff"/><Relationship Id="rId7" Type="http://schemas.openxmlformats.org/officeDocument/2006/relationships/image" Target="../media/image90.tiff"/><Relationship Id="rId8" Type="http://schemas.openxmlformats.org/officeDocument/2006/relationships/image" Target="../media/image91.tiff"/></Relationships>
</file>

<file path=ppt/slides/_rels/slide45.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91.tiff"/><Relationship Id="rId5" Type="http://schemas.openxmlformats.org/officeDocument/2006/relationships/image" Target="../media/image93.png"/><Relationship Id="rId6" Type="http://schemas.openxmlformats.org/officeDocument/2006/relationships/image" Target="../media/image95.tiff"/><Relationship Id="rId7" Type="http://schemas.openxmlformats.org/officeDocument/2006/relationships/image" Target="../media/image96.png"/><Relationship Id="rId8"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10.tif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9" Type="http://schemas.openxmlformats.org/officeDocument/2006/relationships/image" Target="../media/image19.tiff"/><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10.png"/><Relationship Id="rId26" Type="http://schemas.openxmlformats.org/officeDocument/2006/relationships/image" Target="../media/image11.png"/><Relationship Id="rId27" Type="http://schemas.microsoft.com/office/2007/relationships/hdphoto" Target="../media/hdphoto2.wdp"/><Relationship Id="rId10" Type="http://schemas.openxmlformats.org/officeDocument/2006/relationships/image" Target="../media/image20.tiff"/><Relationship Id="rId11" Type="http://schemas.openxmlformats.org/officeDocument/2006/relationships/image" Target="../media/image21.tiff"/><Relationship Id="rId12" Type="http://schemas.openxmlformats.org/officeDocument/2006/relationships/image" Target="../media/image22.tiff"/><Relationship Id="rId13" Type="http://schemas.openxmlformats.org/officeDocument/2006/relationships/image" Target="../media/image23.tiff"/><Relationship Id="rId14" Type="http://schemas.openxmlformats.org/officeDocument/2006/relationships/image" Target="../media/image24.tiff"/><Relationship Id="rId15" Type="http://schemas.openxmlformats.org/officeDocument/2006/relationships/image" Target="../media/image25.tiff"/><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png"/><Relationship Id="rId7" Type="http://schemas.openxmlformats.org/officeDocument/2006/relationships/image" Target="../media/image17.tiff"/><Relationship Id="rId8" Type="http://schemas.openxmlformats.org/officeDocument/2006/relationships/image" Target="../media/image18.tiff"/></Relationships>
</file>

<file path=ppt/slides/_rels/slide50.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110.tiff"/><Relationship Id="rId5" Type="http://schemas.openxmlformats.org/officeDocument/2006/relationships/image" Target="../media/image107.png"/><Relationship Id="rId6"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10.tiff"/><Relationship Id="rId4" Type="http://schemas.openxmlformats.org/officeDocument/2006/relationships/image" Target="../media/image107.png"/><Relationship Id="rId5"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10.tiff"/><Relationship Id="rId4" Type="http://schemas.openxmlformats.org/officeDocument/2006/relationships/image" Target="../media/image107.png"/><Relationship Id="rId5"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96.png"/><Relationship Id="rId6" Type="http://schemas.openxmlformats.org/officeDocument/2006/relationships/image" Target="../media/image99.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9.png"/></Relationships>
</file>

<file path=ppt/slides/_rels/slide6.xml.rels><?xml version="1.0" encoding="UTF-8" standalone="yes"?>
<Relationships xmlns="http://schemas.openxmlformats.org/package/2006/relationships"><Relationship Id="rId9" Type="http://schemas.openxmlformats.org/officeDocument/2006/relationships/image" Target="../media/image22.tiff"/><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10" Type="http://schemas.openxmlformats.org/officeDocument/2006/relationships/image" Target="../media/image23.tiff"/><Relationship Id="rId11" Type="http://schemas.openxmlformats.org/officeDocument/2006/relationships/image" Target="../media/image24.tiff"/><Relationship Id="rId12" Type="http://schemas.openxmlformats.org/officeDocument/2006/relationships/image" Target="../media/image25.tif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png"/><Relationship Id="rId7" Type="http://schemas.openxmlformats.org/officeDocument/2006/relationships/image" Target="../media/image17.tiff"/><Relationship Id="rId8" Type="http://schemas.openxmlformats.org/officeDocument/2006/relationships/image" Target="../media/image18.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64.tiff"/><Relationship Id="rId5" Type="http://schemas.openxmlformats.org/officeDocument/2006/relationships/image" Target="../media/image62.tiff"/><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9" Type="http://schemas.openxmlformats.org/officeDocument/2006/relationships/image" Target="../media/image22.tiff"/><Relationship Id="rId20" Type="http://schemas.openxmlformats.org/officeDocument/2006/relationships/image" Target="../media/image33.png"/><Relationship Id="rId21" Type="http://schemas.openxmlformats.org/officeDocument/2006/relationships/image" Target="../media/image34.png"/><Relationship Id="rId10" Type="http://schemas.openxmlformats.org/officeDocument/2006/relationships/image" Target="../media/image23.tiff"/><Relationship Id="rId11" Type="http://schemas.openxmlformats.org/officeDocument/2006/relationships/image" Target="../media/image24.tiff"/><Relationship Id="rId12" Type="http://schemas.openxmlformats.org/officeDocument/2006/relationships/image" Target="../media/image25.tif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png"/><Relationship Id="rId7" Type="http://schemas.openxmlformats.org/officeDocument/2006/relationships/image" Target="../media/image17.tiff"/><Relationship Id="rId8" Type="http://schemas.openxmlformats.org/officeDocument/2006/relationships/image" Target="../media/image18.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594101" y="3700777"/>
            <a:ext cx="5028284" cy="560139"/>
          </a:xfrm>
        </p:spPr>
        <p:txBody>
          <a:bodyPr>
            <a:normAutofit lnSpcReduction="10000"/>
          </a:bodyPr>
          <a:lstStyle/>
          <a:p>
            <a:pPr>
              <a:spcBef>
                <a:spcPts val="500"/>
              </a:spcBef>
            </a:pPr>
            <a:r>
              <a:rPr lang="en-US" b="1" dirty="0" err="1"/>
              <a:t>Mingzhe</a:t>
            </a:r>
            <a:r>
              <a:rPr lang="en-US" b="1" dirty="0"/>
              <a:t> </a:t>
            </a:r>
            <a:r>
              <a:rPr lang="en-US" b="1" dirty="0" err="1"/>
              <a:t>Hao</a:t>
            </a:r>
            <a:endParaRPr lang="en-US" b="1" dirty="0"/>
          </a:p>
        </p:txBody>
      </p:sp>
      <p:sp>
        <p:nvSpPr>
          <p:cNvPr id="3" name="Title 2"/>
          <p:cNvSpPr>
            <a:spLocks noGrp="1"/>
          </p:cNvSpPr>
          <p:nvPr>
            <p:ph type="ctrTitle"/>
          </p:nvPr>
        </p:nvSpPr>
        <p:spPr>
          <a:xfrm>
            <a:off x="1524000" y="1709278"/>
            <a:ext cx="9144000" cy="1470025"/>
          </a:xfrm>
        </p:spPr>
        <p:txBody>
          <a:bodyPr/>
          <a:lstStyle/>
          <a:p>
            <a:r>
              <a:rPr lang="en-US" dirty="0" smtClean="0">
                <a:latin typeface="Gill Sans" charset="0"/>
                <a:ea typeface="Gill Sans" charset="0"/>
                <a:cs typeface="Gill Sans" charset="0"/>
              </a:rPr>
              <a:t>Fast </a:t>
            </a:r>
            <a:r>
              <a:rPr lang="en-US" dirty="0">
                <a:latin typeface="Gill Sans" charset="0"/>
                <a:ea typeface="Gill Sans" charset="0"/>
                <a:cs typeface="Gill Sans" charset="0"/>
              </a:rPr>
              <a:t>and </a:t>
            </a:r>
            <a:r>
              <a:rPr lang="en-US" dirty="0" smtClean="0">
                <a:latin typeface="Gill Sans" charset="0"/>
                <a:ea typeface="Gill Sans" charset="0"/>
                <a:cs typeface="Gill Sans" charset="0"/>
              </a:rPr>
              <a:t>Stable</a:t>
            </a:r>
            <a:r>
              <a:rPr lang="en-US" dirty="0">
                <a:latin typeface="Gill Sans" charset="0"/>
                <a:ea typeface="Gill Sans" charset="0"/>
                <a:cs typeface="Gill Sans" charset="0"/>
              </a:rPr>
              <a:t/>
            </a:r>
            <a:br>
              <a:rPr lang="en-US" dirty="0">
                <a:latin typeface="Gill Sans" charset="0"/>
                <a:ea typeface="Gill Sans" charset="0"/>
                <a:cs typeface="Gill Sans" charset="0"/>
              </a:rPr>
            </a:br>
            <a:r>
              <a:rPr lang="en-US" dirty="0" smtClean="0">
                <a:latin typeface="Gill Sans" charset="0"/>
                <a:ea typeface="Gill Sans" charset="0"/>
                <a:cs typeface="Gill Sans" charset="0"/>
              </a:rPr>
              <a:t>Data and Storage </a:t>
            </a:r>
            <a:r>
              <a:rPr lang="en-US" dirty="0">
                <a:latin typeface="Gill Sans" charset="0"/>
                <a:ea typeface="Gill Sans" charset="0"/>
                <a:cs typeface="Gill Sans" charset="0"/>
              </a:rPr>
              <a:t>Systems </a:t>
            </a:r>
            <a:r>
              <a:rPr lang="en-US" dirty="0" smtClean="0">
                <a:latin typeface="Gill Sans" charset="0"/>
                <a:ea typeface="Gill Sans" charset="0"/>
                <a:cs typeface="Gill Sans" charset="0"/>
              </a:rPr>
              <a:t/>
            </a:r>
            <a:br>
              <a:rPr lang="en-US" dirty="0" smtClean="0">
                <a:latin typeface="Gill Sans" charset="0"/>
                <a:ea typeface="Gill Sans" charset="0"/>
                <a:cs typeface="Gill Sans" charset="0"/>
              </a:rPr>
            </a:br>
            <a:r>
              <a:rPr lang="en-US" b="0" dirty="0" smtClean="0">
                <a:latin typeface="Gill Sans" charset="0"/>
                <a:ea typeface="Gill Sans" charset="0"/>
                <a:cs typeface="Gill Sans" charset="0"/>
              </a:rPr>
              <a:t>in</a:t>
            </a:r>
            <a:r>
              <a:rPr lang="en-US" b="0" dirty="0">
                <a:latin typeface="Gill Sans" charset="0"/>
                <a:ea typeface="Gill Sans" charset="0"/>
                <a:cs typeface="Gill Sans" charset="0"/>
              </a:rPr>
              <a:t> </a:t>
            </a:r>
            <a:r>
              <a:rPr lang="en-US" b="0" dirty="0" err="1" smtClean="0">
                <a:latin typeface="Gill Sans" charset="0"/>
                <a:ea typeface="Gill Sans" charset="0"/>
                <a:cs typeface="Gill Sans" charset="0"/>
              </a:rPr>
              <a:t>Milli</a:t>
            </a:r>
            <a:r>
              <a:rPr lang="en-US" b="0" dirty="0" smtClean="0">
                <a:latin typeface="Gill Sans" charset="0"/>
                <a:ea typeface="Gill Sans" charset="0"/>
                <a:cs typeface="Gill Sans" charset="0"/>
              </a:rPr>
              <a:t>/Micro-second Era</a:t>
            </a:r>
            <a:endParaRPr lang="en-US" b="0" dirty="0">
              <a:latin typeface="Gill Sans" charset="0"/>
              <a:ea typeface="Gill Sans" charset="0"/>
              <a:cs typeface="Gill Sans" charset="0"/>
            </a:endParaRPr>
          </a:p>
        </p:txBody>
      </p:sp>
      <p:pic>
        <p:nvPicPr>
          <p:cNvPr id="6" name="Picture 5" descr="text-white.jpg">
            <a:extLst>
              <a:ext uri="{FF2B5EF4-FFF2-40B4-BE49-F238E27FC236}">
                <a16:creationId xmlns="" xmlns:a16="http://schemas.microsoft.com/office/drawing/2014/main" id="{6D58D85C-A962-4C0F-87BD-73E0A2D40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385" y="4260916"/>
            <a:ext cx="4448448" cy="1570041"/>
          </a:xfrm>
          <a:prstGeom prst="rect">
            <a:avLst/>
          </a:prstGeom>
        </p:spPr>
      </p:pic>
    </p:spTree>
    <p:extLst>
      <p:ext uri="{BB962C8B-B14F-4D97-AF65-F5344CB8AC3E}">
        <p14:creationId xmlns:p14="http://schemas.microsoft.com/office/powerpoint/2010/main" val="1532325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4505F04-C4AE-D044-BE73-95176A580F6E}"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10</a:t>
            </a:fld>
            <a:endParaRPr lang="en-US" dirty="0"/>
          </a:p>
        </p:txBody>
      </p:sp>
      <p:sp>
        <p:nvSpPr>
          <p:cNvPr id="7" name="Title 1"/>
          <p:cNvSpPr>
            <a:spLocks noGrp="1"/>
          </p:cNvSpPr>
          <p:nvPr>
            <p:ph type="title"/>
          </p:nvPr>
        </p:nvSpPr>
        <p:spPr>
          <a:xfrm>
            <a:off x="410120" y="475488"/>
            <a:ext cx="8621875" cy="1143000"/>
          </a:xfrm>
        </p:spPr>
        <p:txBody>
          <a:bodyPr/>
          <a:lstStyle/>
          <a:p>
            <a:r>
              <a:rPr lang="en-US" sz="3600" dirty="0" smtClean="0"/>
              <a:t>Hardware-level </a:t>
            </a:r>
            <a:br>
              <a:rPr lang="en-US" sz="3600" dirty="0" smtClean="0"/>
            </a:br>
            <a:r>
              <a:rPr lang="en-US" sz="3600" dirty="0"/>
              <a:t> </a:t>
            </a:r>
            <a:r>
              <a:rPr lang="en-US" sz="3600" dirty="0" smtClean="0"/>
              <a:t>   Approach</a:t>
            </a:r>
            <a:endParaRPr lang="en-US" sz="3600" dirty="0"/>
          </a:p>
        </p:txBody>
      </p:sp>
      <p:grpSp>
        <p:nvGrpSpPr>
          <p:cNvPr id="13" name="Group 12"/>
          <p:cNvGrpSpPr/>
          <p:nvPr/>
        </p:nvGrpSpPr>
        <p:grpSpPr>
          <a:xfrm>
            <a:off x="3547425" y="1735925"/>
            <a:ext cx="6908540" cy="3060462"/>
            <a:chOff x="8043863" y="5122048"/>
            <a:chExt cx="7169199" cy="750183"/>
          </a:xfrm>
        </p:grpSpPr>
        <p:cxnSp>
          <p:nvCxnSpPr>
            <p:cNvPr id="14" name="Straight Connector 13"/>
            <p:cNvCxnSpPr/>
            <p:nvPr/>
          </p:nvCxnSpPr>
          <p:spPr>
            <a:xfrm flipV="1">
              <a:off x="8043863" y="5122048"/>
              <a:ext cx="625520" cy="750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669383" y="5122048"/>
              <a:ext cx="654367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4129338" y="3507478"/>
            <a:ext cx="3536733" cy="2162149"/>
          </a:xfrm>
          <a:prstGeom prst="rect">
            <a:avLst/>
          </a:prstGeom>
        </p:spPr>
      </p:pic>
      <p:grpSp>
        <p:nvGrpSpPr>
          <p:cNvPr id="12" name="Group 11"/>
          <p:cNvGrpSpPr/>
          <p:nvPr/>
        </p:nvGrpSpPr>
        <p:grpSpPr>
          <a:xfrm>
            <a:off x="445547" y="1598337"/>
            <a:ext cx="3226742" cy="4892445"/>
            <a:chOff x="445547" y="1598337"/>
            <a:chExt cx="3965130" cy="4892445"/>
          </a:xfrm>
        </p:grpSpPr>
        <p:sp>
          <p:nvSpPr>
            <p:cNvPr id="27" name="Rounded Rectangle 26"/>
            <p:cNvSpPr/>
            <p:nvPr/>
          </p:nvSpPr>
          <p:spPr>
            <a:xfrm>
              <a:off x="856813" y="5327733"/>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28" name="Rounded Rectangle 27"/>
            <p:cNvSpPr/>
            <p:nvPr/>
          </p:nvSpPr>
          <p:spPr>
            <a:xfrm>
              <a:off x="856813" y="4122086"/>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29" name="Rounded Rectangle 28"/>
            <p:cNvSpPr/>
            <p:nvPr/>
          </p:nvSpPr>
          <p:spPr>
            <a:xfrm>
              <a:off x="856813" y="2916439"/>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30" name="Rounded Rectangle 29"/>
            <p:cNvSpPr/>
            <p:nvPr/>
          </p:nvSpPr>
          <p:spPr>
            <a:xfrm>
              <a:off x="856813" y="1710792"/>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sp>
          <p:nvSpPr>
            <p:cNvPr id="39" name="Rectangle 38"/>
            <p:cNvSpPr/>
            <p:nvPr/>
          </p:nvSpPr>
          <p:spPr>
            <a:xfrm>
              <a:off x="445547" y="1598337"/>
              <a:ext cx="3965130" cy="240631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0075" y="5239648"/>
              <a:ext cx="3810602" cy="125113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628115" y="1267607"/>
            <a:ext cx="5504712"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Can hardware become “tail-free”?</a:t>
            </a:r>
            <a:endParaRPr lang="en-US" sz="2400" b="1" dirty="0">
              <a:solidFill>
                <a:schemeClr val="bg1"/>
              </a:solidFill>
              <a:latin typeface="Gill Sans" charset="0"/>
              <a:ea typeface="Gill Sans" charset="0"/>
              <a:cs typeface="Gill Sans" charset="0"/>
            </a:endParaRPr>
          </a:p>
        </p:txBody>
      </p:sp>
      <p:sp>
        <p:nvSpPr>
          <p:cNvPr id="24" name="TextBox 23"/>
          <p:cNvSpPr txBox="1"/>
          <p:nvPr/>
        </p:nvSpPr>
        <p:spPr>
          <a:xfrm>
            <a:off x="3756352" y="2948587"/>
            <a:ext cx="4667496" cy="707886"/>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Tail-free SSDs </a:t>
            </a:r>
            <a:r>
              <a:rPr lang="en-US" sz="2400" i="1" dirty="0" smtClean="0">
                <a:solidFill>
                  <a:schemeClr val="bg1"/>
                </a:solidFill>
                <a:latin typeface="Gill Sans" charset="0"/>
                <a:ea typeface="Gill Sans" charset="0"/>
                <a:cs typeface="Gill Sans" charset="0"/>
              </a:rPr>
              <a:t>and </a:t>
            </a:r>
            <a:r>
              <a:rPr lang="en-US" sz="2400" b="1" i="1" dirty="0" smtClean="0">
                <a:solidFill>
                  <a:srgbClr val="0000FF"/>
                </a:solidFill>
                <a:latin typeface="Gill Sans" charset="0"/>
                <a:ea typeface="Gill Sans" charset="0"/>
                <a:cs typeface="Gill Sans" charset="0"/>
              </a:rPr>
              <a:t>flash-arrays</a:t>
            </a:r>
          </a:p>
          <a:p>
            <a:pPr algn="ctr"/>
            <a:r>
              <a:rPr lang="en-US" sz="1600" i="1" dirty="0" smtClean="0">
                <a:solidFill>
                  <a:schemeClr val="bg1"/>
                </a:solidFill>
                <a:latin typeface="Gill Sans" charset="0"/>
                <a:ea typeface="Gill Sans" charset="0"/>
                <a:cs typeface="Gill Sans" charset="0"/>
              </a:rPr>
              <a:t>Tiny-Tail Flash [FAST ’17], </a:t>
            </a:r>
            <a:r>
              <a:rPr lang="en-US" sz="1600" i="1" dirty="0" err="1" smtClean="0">
                <a:solidFill>
                  <a:schemeClr val="bg1"/>
                </a:solidFill>
                <a:latin typeface="Gill Sans" charset="0"/>
                <a:ea typeface="Gill Sans" charset="0"/>
                <a:cs typeface="Gill Sans" charset="0"/>
              </a:rPr>
              <a:t>TeaFA</a:t>
            </a:r>
            <a:r>
              <a:rPr lang="en-US" sz="1600" i="1" dirty="0" smtClean="0">
                <a:solidFill>
                  <a:schemeClr val="bg1"/>
                </a:solidFill>
                <a:latin typeface="Gill Sans" charset="0"/>
                <a:ea typeface="Gill Sans" charset="0"/>
                <a:cs typeface="Gill Sans" charset="0"/>
              </a:rPr>
              <a:t> [</a:t>
            </a:r>
            <a:r>
              <a:rPr lang="en-US" sz="1600" i="1" dirty="0" err="1" smtClean="0">
                <a:solidFill>
                  <a:schemeClr val="bg1"/>
                </a:solidFill>
                <a:latin typeface="Gill Sans" charset="0"/>
                <a:ea typeface="Gill Sans" charset="0"/>
                <a:cs typeface="Gill Sans" charset="0"/>
              </a:rPr>
              <a:t>InSubm</a:t>
            </a:r>
            <a:r>
              <a:rPr lang="en-US" sz="1600" i="1" dirty="0" smtClean="0">
                <a:solidFill>
                  <a:schemeClr val="bg1"/>
                </a:solidFill>
                <a:latin typeface="Gill Sans" charset="0"/>
                <a:ea typeface="Gill Sans" charset="0"/>
                <a:cs typeface="Gill Sans" charset="0"/>
              </a:rPr>
              <a:t> ’20]</a:t>
            </a:r>
            <a:endParaRPr lang="en-US" sz="1600" i="1" dirty="0">
              <a:solidFill>
                <a:schemeClr val="bg1"/>
              </a:solidFill>
              <a:latin typeface="Gill Sans" charset="0"/>
              <a:ea typeface="Gill Sans" charset="0"/>
              <a:cs typeface="Gill Sans" charset="0"/>
            </a:endParaRPr>
          </a:p>
        </p:txBody>
      </p:sp>
      <p:sp>
        <p:nvSpPr>
          <p:cNvPr id="2" name="Rounded Rectangle 1"/>
          <p:cNvSpPr/>
          <p:nvPr/>
        </p:nvSpPr>
        <p:spPr>
          <a:xfrm>
            <a:off x="4342734" y="4352441"/>
            <a:ext cx="3296202" cy="706610"/>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bg1"/>
                </a:solidFill>
                <a:latin typeface="Gill Sans" charset="0"/>
                <a:ea typeface="Gill Sans" charset="0"/>
                <a:cs typeface="Gill Sans" charset="0"/>
              </a:rPr>
              <a:t>Internal knowledge</a:t>
            </a:r>
          </a:p>
          <a:p>
            <a:pPr algn="ctr"/>
            <a:r>
              <a:rPr lang="en-US" sz="2000" dirty="0">
                <a:solidFill>
                  <a:schemeClr val="bg1"/>
                </a:solidFill>
                <a:latin typeface="Gill Sans" charset="0"/>
                <a:ea typeface="Gill Sans" charset="0"/>
                <a:cs typeface="Gill Sans" charset="0"/>
              </a:rPr>
              <a:t>a</a:t>
            </a:r>
            <a:r>
              <a:rPr lang="en-US" sz="2000" dirty="0" smtClean="0">
                <a:solidFill>
                  <a:schemeClr val="bg1"/>
                </a:solidFill>
                <a:latin typeface="Gill Sans" charset="0"/>
                <a:ea typeface="Gill Sans" charset="0"/>
                <a:cs typeface="Gill Sans" charset="0"/>
              </a:rPr>
              <a:t>llows for actions </a:t>
            </a:r>
            <a:r>
              <a:rPr lang="en-US" sz="2000" dirty="0">
                <a:solidFill>
                  <a:schemeClr val="bg1"/>
                </a:solidFill>
                <a:latin typeface="Gill Sans" charset="0"/>
                <a:ea typeface="Gill Sans" charset="0"/>
                <a:cs typeface="Gill Sans" charset="0"/>
              </a:rPr>
              <a:t>beforehand </a:t>
            </a:r>
          </a:p>
        </p:txBody>
      </p:sp>
      <p:sp>
        <p:nvSpPr>
          <p:cNvPr id="32" name="TextBox 31"/>
          <p:cNvSpPr txBox="1"/>
          <p:nvPr/>
        </p:nvSpPr>
        <p:spPr>
          <a:xfrm>
            <a:off x="7644218" y="3758073"/>
            <a:ext cx="4557961" cy="1569660"/>
          </a:xfrm>
          <a:prstGeom prst="rect">
            <a:avLst/>
          </a:prstGeom>
          <a:noFill/>
        </p:spPr>
        <p:txBody>
          <a:bodyPr wrap="square" rtlCol="0">
            <a:spAutoFit/>
          </a:bodyPr>
          <a:lstStyle/>
          <a:p>
            <a:pPr marL="342900" indent="-342900">
              <a:buFont typeface="ZapfDingbatsITC" charset="0"/>
              <a:buChar char="✚"/>
            </a:pPr>
            <a:r>
              <a:rPr lang="en-US" sz="2400" dirty="0" smtClean="0">
                <a:solidFill>
                  <a:schemeClr val="bg1"/>
                </a:solidFill>
                <a:latin typeface="Gill Sans" charset="0"/>
                <a:ea typeface="Gill Sans" charset="0"/>
                <a:cs typeface="Gill Sans" charset="0"/>
              </a:rPr>
              <a:t> Utilize internal data redundancy </a:t>
            </a:r>
          </a:p>
          <a:p>
            <a:r>
              <a:rPr lang="en-US" sz="2400" dirty="0">
                <a:solidFill>
                  <a:schemeClr val="bg1"/>
                </a:solidFill>
                <a:latin typeface="Gill Sans" charset="0"/>
                <a:ea typeface="Gill Sans" charset="0"/>
                <a:cs typeface="Gill Sans" charset="0"/>
              </a:rPr>
              <a:t> </a:t>
            </a:r>
            <a:r>
              <a:rPr lang="en-US" sz="2400" dirty="0" smtClean="0">
                <a:solidFill>
                  <a:schemeClr val="bg1"/>
                </a:solidFill>
                <a:latin typeface="Gill Sans" charset="0"/>
                <a:ea typeface="Gill Sans" charset="0"/>
                <a:cs typeface="Gill Sans" charset="0"/>
              </a:rPr>
              <a:t>    to reconstruct slow I/</a:t>
            </a:r>
            <a:r>
              <a:rPr lang="en-US" sz="2400" dirty="0" err="1" smtClean="0">
                <a:solidFill>
                  <a:schemeClr val="bg1"/>
                </a:solidFill>
                <a:latin typeface="Gill Sans" charset="0"/>
                <a:ea typeface="Gill Sans" charset="0"/>
                <a:cs typeface="Gill Sans" charset="0"/>
              </a:rPr>
              <a:t>Os</a:t>
            </a:r>
            <a:endParaRPr lang="en-US" sz="2400" dirty="0" smtClean="0">
              <a:solidFill>
                <a:schemeClr val="bg1"/>
              </a:solidFill>
              <a:latin typeface="Gill Sans" charset="0"/>
              <a:ea typeface="Gill Sans" charset="0"/>
              <a:cs typeface="Gill Sans" charset="0"/>
            </a:endParaRP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 No more slow IOs</a:t>
            </a: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 </a:t>
            </a:r>
            <a:r>
              <a:rPr lang="en-US" sz="2400" dirty="0" smtClean="0">
                <a:solidFill>
                  <a:srgbClr val="0000FF"/>
                </a:solidFill>
                <a:latin typeface="Gill Sans" charset="0"/>
                <a:ea typeface="Gill Sans" charset="0"/>
                <a:cs typeface="Gill Sans" charset="0"/>
              </a:rPr>
              <a:t>Stable</a:t>
            </a:r>
            <a:r>
              <a:rPr lang="en-US" sz="2400" dirty="0" smtClean="0">
                <a:solidFill>
                  <a:schemeClr val="bg1"/>
                </a:solidFill>
                <a:latin typeface="Gill Sans" charset="0"/>
                <a:ea typeface="Gill Sans" charset="0"/>
                <a:cs typeface="Gill Sans" charset="0"/>
              </a:rPr>
              <a:t> and “</a:t>
            </a:r>
            <a:r>
              <a:rPr lang="en-US" sz="2400" dirty="0" smtClean="0">
                <a:solidFill>
                  <a:srgbClr val="0000FF"/>
                </a:solidFill>
                <a:latin typeface="Gill Sans" charset="0"/>
                <a:ea typeface="Gill Sans" charset="0"/>
                <a:cs typeface="Gill Sans" charset="0"/>
              </a:rPr>
              <a:t>Tiny-Tail</a:t>
            </a:r>
            <a:r>
              <a:rPr lang="en-US" sz="2400" dirty="0" smtClean="0">
                <a:solidFill>
                  <a:schemeClr val="bg1"/>
                </a:solidFill>
                <a:latin typeface="Gill Sans" charset="0"/>
                <a:ea typeface="Gill Sans" charset="0"/>
                <a:cs typeface="Gill Sans" charset="0"/>
              </a:rPr>
              <a:t>” latencies</a:t>
            </a:r>
          </a:p>
        </p:txBody>
      </p:sp>
    </p:spTree>
    <p:extLst>
      <p:ext uri="{BB962C8B-B14F-4D97-AF65-F5344CB8AC3E}">
        <p14:creationId xmlns:p14="http://schemas.microsoft.com/office/powerpoint/2010/main" val="138664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 calcmode="lin" valueType="num">
                                      <p:cBhvr additive="base">
                                        <p:cTn id="18" dur="500"/>
                                        <p:tgtEl>
                                          <p:spTgt spid="32">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2">
                                            <p:txEl>
                                              <p:pRg st="0" end="0"/>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2">
                                            <p:txEl>
                                              <p:pRg st="1" end="1"/>
                                            </p:txEl>
                                          </p:spTgt>
                                        </p:tgtEl>
                                        <p:attrNameLst>
                                          <p:attrName>style.visibility</p:attrName>
                                        </p:attrNameLst>
                                      </p:cBhvr>
                                      <p:to>
                                        <p:strVal val="visible"/>
                                      </p:to>
                                    </p:set>
                                    <p:anim calcmode="lin" valueType="num">
                                      <p:cBhvr additive="base">
                                        <p:cTn id="22" dur="500"/>
                                        <p:tgtEl>
                                          <p:spTgt spid="32">
                                            <p:txEl>
                                              <p:pRg st="1" end="1"/>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32">
                                            <p:txEl>
                                              <p:pRg st="2" end="2"/>
                                            </p:txEl>
                                          </p:spTgt>
                                        </p:tgtEl>
                                        <p:attrNameLst>
                                          <p:attrName>style.visibility</p:attrName>
                                        </p:attrNameLst>
                                      </p:cBhvr>
                                      <p:to>
                                        <p:strVal val="visible"/>
                                      </p:to>
                                    </p:set>
                                    <p:anim calcmode="lin" valueType="num">
                                      <p:cBhvr additive="base">
                                        <p:cTn id="28" dur="500"/>
                                        <p:tgtEl>
                                          <p:spTgt spid="32">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32">
                                            <p:txEl>
                                              <p:pRg st="3" end="3"/>
                                            </p:txEl>
                                          </p:spTgt>
                                        </p:tgtEl>
                                        <p:attrNameLst>
                                          <p:attrName>style.visibility</p:attrName>
                                        </p:attrNameLst>
                                      </p:cBhvr>
                                      <p:to>
                                        <p:strVal val="visible"/>
                                      </p:to>
                                    </p:set>
                                    <p:anim calcmode="lin" valueType="num">
                                      <p:cBhvr additive="base">
                                        <p:cTn id="34" dur="500"/>
                                        <p:tgtEl>
                                          <p:spTgt spid="32">
                                            <p:txEl>
                                              <p:pRg st="3" end="3"/>
                                            </p:txEl>
                                          </p:spTgt>
                                        </p:tgtEl>
                                        <p:attrNameLst>
                                          <p:attrName>ppt_y</p:attrName>
                                        </p:attrNameLst>
                                      </p:cBhvr>
                                      <p:tavLst>
                                        <p:tav tm="0">
                                          <p:val>
                                            <p:strVal val="#ppt_y+#ppt_h*1.125000"/>
                                          </p:val>
                                        </p:tav>
                                        <p:tav tm="100000">
                                          <p:val>
                                            <p:strVal val="#ppt_y"/>
                                          </p:val>
                                        </p:tav>
                                      </p:tavLst>
                                    </p:anim>
                                    <p:animEffect transition="in" filter="wipe(up)">
                                      <p:cBhvr>
                                        <p:cTn id="35"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D7CBC58-E77C-8348-86D1-4E7B5021BF4C}"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11</a:t>
            </a:fld>
            <a:endParaRPr lang="en-US" dirty="0"/>
          </a:p>
        </p:txBody>
      </p:sp>
      <p:pic>
        <p:nvPicPr>
          <p:cNvPr id="2" name="Pictur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675089" y="4916674"/>
            <a:ext cx="6254999" cy="1531396"/>
          </a:xfrm>
          <a:prstGeom prst="rect">
            <a:avLst/>
          </a:prstGeom>
        </p:spPr>
      </p:pic>
      <p:grpSp>
        <p:nvGrpSpPr>
          <p:cNvPr id="20" name="Group 19"/>
          <p:cNvGrpSpPr/>
          <p:nvPr/>
        </p:nvGrpSpPr>
        <p:grpSpPr>
          <a:xfrm>
            <a:off x="5276983" y="1588693"/>
            <a:ext cx="6439529" cy="1920393"/>
            <a:chOff x="8043864" y="4908450"/>
            <a:chExt cx="7225432" cy="2164950"/>
          </a:xfrm>
        </p:grpSpPr>
        <p:cxnSp>
          <p:nvCxnSpPr>
            <p:cNvPr id="21" name="Straight Connector 20"/>
            <p:cNvCxnSpPr/>
            <p:nvPr/>
          </p:nvCxnSpPr>
          <p:spPr>
            <a:xfrm flipV="1">
              <a:off x="8043864" y="4908450"/>
              <a:ext cx="681753" cy="216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25617" y="4930501"/>
              <a:ext cx="654367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114919" y="1695692"/>
            <a:ext cx="3256782" cy="4825680"/>
            <a:chOff x="387939" y="1639104"/>
            <a:chExt cx="3990097" cy="4825680"/>
          </a:xfrm>
        </p:grpSpPr>
        <p:sp>
          <p:nvSpPr>
            <p:cNvPr id="25" name="Rounded Rectangle 24"/>
            <p:cNvSpPr/>
            <p:nvPr/>
          </p:nvSpPr>
          <p:spPr>
            <a:xfrm>
              <a:off x="856813" y="5327733"/>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26" name="Rounded Rectangle 25"/>
            <p:cNvSpPr/>
            <p:nvPr/>
          </p:nvSpPr>
          <p:spPr>
            <a:xfrm>
              <a:off x="856813" y="4122086"/>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27" name="Rounded Rectangle 26"/>
            <p:cNvSpPr/>
            <p:nvPr/>
          </p:nvSpPr>
          <p:spPr>
            <a:xfrm>
              <a:off x="856813" y="2916439"/>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28" name="Rounded Rectangle 27"/>
            <p:cNvSpPr/>
            <p:nvPr/>
          </p:nvSpPr>
          <p:spPr>
            <a:xfrm>
              <a:off x="856813" y="1710792"/>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sp>
          <p:nvSpPr>
            <p:cNvPr id="40" name="Rectangle 39"/>
            <p:cNvSpPr/>
            <p:nvPr/>
          </p:nvSpPr>
          <p:spPr>
            <a:xfrm>
              <a:off x="467091" y="1639104"/>
              <a:ext cx="3910945" cy="11404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87939" y="4053492"/>
              <a:ext cx="3990097" cy="24112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41429" y="4814078"/>
            <a:ext cx="1980610" cy="1064148"/>
            <a:chOff x="-14777" y="4592238"/>
            <a:chExt cx="1980610" cy="1064148"/>
          </a:xfrm>
        </p:grpSpPr>
        <p:pic>
          <p:nvPicPr>
            <p:cNvPr id="29" name="Picture 28"/>
            <p:cNvPicPr>
              <a:picLocks noChangeAspect="1"/>
            </p:cNvPicPr>
            <p:nvPr/>
          </p:nvPicPr>
          <p:blipFill>
            <a:blip r:embed="rId4"/>
            <a:stretch>
              <a:fillRect/>
            </a:stretch>
          </p:blipFill>
          <p:spPr>
            <a:xfrm>
              <a:off x="1059282" y="4789134"/>
              <a:ext cx="483445" cy="481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68949" y="4836485"/>
              <a:ext cx="727340" cy="30046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7" y="4935138"/>
              <a:ext cx="499816" cy="335293"/>
            </a:xfrm>
            <a:prstGeom prst="rect">
              <a:avLst/>
            </a:prstGeom>
          </p:spPr>
        </p:pic>
        <p:sp>
          <p:nvSpPr>
            <p:cNvPr id="10" name="Rectangle 9"/>
            <p:cNvSpPr/>
            <p:nvPr/>
          </p:nvSpPr>
          <p:spPr>
            <a:xfrm rot="16200000">
              <a:off x="1491304" y="4824118"/>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t="18650" r="5758"/>
            <a:stretch/>
          </p:blipFill>
          <p:spPr>
            <a:xfrm>
              <a:off x="31869" y="5325780"/>
              <a:ext cx="371029" cy="33060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883" y="5307610"/>
              <a:ext cx="312459" cy="33712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34" y="5319259"/>
              <a:ext cx="312459" cy="337127"/>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374" y="5303538"/>
              <a:ext cx="312459" cy="337127"/>
            </a:xfrm>
            <a:prstGeom prst="rect">
              <a:avLst/>
            </a:prstGeom>
          </p:spPr>
        </p:pic>
      </p:grpSp>
      <p:grpSp>
        <p:nvGrpSpPr>
          <p:cNvPr id="67" name="Group 66"/>
          <p:cNvGrpSpPr/>
          <p:nvPr/>
        </p:nvGrpSpPr>
        <p:grpSpPr>
          <a:xfrm>
            <a:off x="41429" y="2916433"/>
            <a:ext cx="2021721" cy="2408192"/>
            <a:chOff x="41429" y="2916433"/>
            <a:chExt cx="2021721" cy="2408192"/>
          </a:xfrm>
        </p:grpSpPr>
        <p:grpSp>
          <p:nvGrpSpPr>
            <p:cNvPr id="65" name="Group 64"/>
            <p:cNvGrpSpPr/>
            <p:nvPr/>
          </p:nvGrpSpPr>
          <p:grpSpPr>
            <a:xfrm>
              <a:off x="41429" y="2916433"/>
              <a:ext cx="2021721" cy="2408192"/>
              <a:chOff x="41429" y="2916433"/>
              <a:chExt cx="2021721" cy="2408192"/>
            </a:xfrm>
          </p:grpSpPr>
          <p:cxnSp>
            <p:nvCxnSpPr>
              <p:cNvPr id="34" name="Straight Connector 33"/>
              <p:cNvCxnSpPr>
                <a:stCxn id="9" idx="1"/>
              </p:cNvCxnSpPr>
              <p:nvPr/>
            </p:nvCxnSpPr>
            <p:spPr>
              <a:xfrm flipV="1">
                <a:off x="41429" y="3254384"/>
                <a:ext cx="0" cy="207024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6647" y="3878760"/>
                <a:ext cx="1566503" cy="123395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67516" y="2916433"/>
                <a:ext cx="1911806" cy="1083520"/>
                <a:chOff x="67516" y="2916433"/>
                <a:chExt cx="1911806" cy="1083520"/>
              </a:xfrm>
            </p:grpSpPr>
            <p:grpSp>
              <p:nvGrpSpPr>
                <p:cNvPr id="41" name="Group 40"/>
                <p:cNvGrpSpPr/>
                <p:nvPr/>
              </p:nvGrpSpPr>
              <p:grpSpPr>
                <a:xfrm>
                  <a:off x="67516" y="2916433"/>
                  <a:ext cx="1911806" cy="1072845"/>
                  <a:chOff x="-14777" y="4583541"/>
                  <a:chExt cx="1911806" cy="1072845"/>
                </a:xfrm>
              </p:grpSpPr>
              <p:pic>
                <p:nvPicPr>
                  <p:cNvPr id="42" name="Picture 41"/>
                  <p:cNvPicPr>
                    <a:picLocks noChangeAspect="1"/>
                  </p:cNvPicPr>
                  <p:nvPr/>
                </p:nvPicPr>
                <p:blipFill>
                  <a:blip r:embed="rId4"/>
                  <a:stretch>
                    <a:fillRect/>
                  </a:stretch>
                </p:blipFill>
                <p:spPr>
                  <a:xfrm>
                    <a:off x="1044275" y="4824852"/>
                    <a:ext cx="483445" cy="48129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68949" y="4836485"/>
                    <a:ext cx="727340" cy="30046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7" y="4935138"/>
                    <a:ext cx="499816" cy="335293"/>
                  </a:xfrm>
                  <a:prstGeom prst="rect">
                    <a:avLst/>
                  </a:prstGeom>
                </p:spPr>
              </p:pic>
              <p:sp>
                <p:nvSpPr>
                  <p:cNvPr id="45" name="Rectangle 44"/>
                  <p:cNvSpPr/>
                  <p:nvPr/>
                </p:nvSpPr>
                <p:spPr>
                  <a:xfrm rot="16200000">
                    <a:off x="1443110" y="4815421"/>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46" name="Picture 45"/>
                  <p:cNvPicPr>
                    <a:picLocks noChangeAspect="1"/>
                  </p:cNvPicPr>
                  <p:nvPr/>
                </p:nvPicPr>
                <p:blipFill rotWithShape="1">
                  <a:blip r:embed="rId7">
                    <a:extLst>
                      <a:ext uri="{28A0092B-C50C-407E-A947-70E740481C1C}">
                        <a14:useLocalDpi xmlns:a14="http://schemas.microsoft.com/office/drawing/2010/main" val="0"/>
                      </a:ext>
                    </a:extLst>
                  </a:blip>
                  <a:srcRect t="18650" r="5758"/>
                  <a:stretch/>
                </p:blipFill>
                <p:spPr>
                  <a:xfrm>
                    <a:off x="31869" y="5325780"/>
                    <a:ext cx="371029" cy="330606"/>
                  </a:xfrm>
                  <a:prstGeom prst="rect">
                    <a:avLst/>
                  </a:prstGeom>
                </p:spPr>
              </p:pic>
            </p:grpSp>
            <p:pic>
              <p:nvPicPr>
                <p:cNvPr id="51" name="Picture 50"/>
                <p:cNvPicPr>
                  <a:picLocks noChangeAspect="1"/>
                </p:cNvPicPr>
                <p:nvPr/>
              </p:nvPicPr>
              <p:blipFill rotWithShape="1">
                <a:blip r:embed="rId7">
                  <a:extLst>
                    <a:ext uri="{28A0092B-C50C-407E-A947-70E740481C1C}">
                      <a14:useLocalDpi xmlns:a14="http://schemas.microsoft.com/office/drawing/2010/main" val="0"/>
                    </a:ext>
                  </a:extLst>
                </a:blip>
                <a:srcRect t="18650" r="5758"/>
                <a:stretch/>
              </p:blipFill>
              <p:spPr>
                <a:xfrm>
                  <a:off x="613309" y="3653310"/>
                  <a:ext cx="371029" cy="330606"/>
                </a:xfrm>
                <a:prstGeom prst="rect">
                  <a:avLst/>
                </a:prstGeom>
              </p:spPr>
            </p:pic>
            <p:pic>
              <p:nvPicPr>
                <p:cNvPr id="52" name="Picture 51"/>
                <p:cNvPicPr>
                  <a:picLocks noChangeAspect="1"/>
                </p:cNvPicPr>
                <p:nvPr/>
              </p:nvPicPr>
              <p:blipFill rotWithShape="1">
                <a:blip r:embed="rId7">
                  <a:extLst>
                    <a:ext uri="{28A0092B-C50C-407E-A947-70E740481C1C}">
                      <a14:useLocalDpi xmlns:a14="http://schemas.microsoft.com/office/drawing/2010/main" val="0"/>
                    </a:ext>
                  </a:extLst>
                </a:blip>
                <a:srcRect t="18650" r="5758"/>
                <a:stretch/>
              </p:blipFill>
              <p:spPr>
                <a:xfrm>
                  <a:off x="1165662" y="3669347"/>
                  <a:ext cx="371029" cy="330606"/>
                </a:xfrm>
                <a:prstGeom prst="rect">
                  <a:avLst/>
                </a:prstGeom>
              </p:spPr>
            </p:pic>
          </p:grpSp>
        </p:grpSp>
        <p:pic>
          <p:nvPicPr>
            <p:cNvPr id="53" name="Picture 52"/>
            <p:cNvPicPr>
              <a:picLocks noChangeAspect="1"/>
            </p:cNvPicPr>
            <p:nvPr/>
          </p:nvPicPr>
          <p:blipFill rotWithShape="1">
            <a:blip r:embed="rId7">
              <a:extLst>
                <a:ext uri="{28A0092B-C50C-407E-A947-70E740481C1C}">
                  <a14:useLocalDpi xmlns:a14="http://schemas.microsoft.com/office/drawing/2010/main" val="0"/>
                </a:ext>
              </a:extLst>
            </a:blip>
            <a:srcRect t="18650" r="5758"/>
            <a:stretch/>
          </p:blipFill>
          <p:spPr>
            <a:xfrm>
              <a:off x="1682788" y="3646498"/>
              <a:ext cx="371029" cy="330606"/>
            </a:xfrm>
            <a:prstGeom prst="rect">
              <a:avLst/>
            </a:prstGeom>
          </p:spPr>
        </p:pic>
      </p:grpSp>
      <p:sp>
        <p:nvSpPr>
          <p:cNvPr id="54" name="TextBox 53"/>
          <p:cNvSpPr txBox="1"/>
          <p:nvPr/>
        </p:nvSpPr>
        <p:spPr>
          <a:xfrm>
            <a:off x="6504425" y="1077210"/>
            <a:ext cx="4081310"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A more generic solution?</a:t>
            </a:r>
            <a:endParaRPr lang="en-US" sz="2400" b="1" dirty="0">
              <a:solidFill>
                <a:schemeClr val="bg1"/>
              </a:solidFill>
              <a:latin typeface="Gill Sans" charset="0"/>
              <a:ea typeface="Gill Sans" charset="0"/>
              <a:cs typeface="Gill Sans" charset="0"/>
            </a:endParaRPr>
          </a:p>
        </p:txBody>
      </p:sp>
      <p:sp>
        <p:nvSpPr>
          <p:cNvPr id="55" name="TextBox 54"/>
          <p:cNvSpPr txBox="1"/>
          <p:nvPr/>
        </p:nvSpPr>
        <p:spPr>
          <a:xfrm>
            <a:off x="6974900" y="1826765"/>
            <a:ext cx="3401893" cy="707886"/>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Datacenter-aware OS</a:t>
            </a:r>
          </a:p>
          <a:p>
            <a:pPr algn="ctr"/>
            <a:r>
              <a:rPr lang="en-US" sz="1600" i="1" dirty="0" err="1" smtClean="0">
                <a:solidFill>
                  <a:schemeClr val="bg1"/>
                </a:solidFill>
                <a:latin typeface="Gill Sans" charset="0"/>
                <a:ea typeface="Gill Sans" charset="0"/>
                <a:cs typeface="Gill Sans" charset="0"/>
              </a:rPr>
              <a:t>MittOS</a:t>
            </a:r>
            <a:r>
              <a:rPr lang="en-US" sz="1600" i="1" dirty="0" smtClean="0">
                <a:solidFill>
                  <a:schemeClr val="bg1"/>
                </a:solidFill>
                <a:latin typeface="Gill Sans" charset="0"/>
                <a:ea typeface="Gill Sans" charset="0"/>
                <a:cs typeface="Gill Sans" charset="0"/>
              </a:rPr>
              <a:t> [SOSP ’17]</a:t>
            </a:r>
          </a:p>
        </p:txBody>
      </p:sp>
      <p:sp>
        <p:nvSpPr>
          <p:cNvPr id="57" name="TextBox 56"/>
          <p:cNvSpPr txBox="1"/>
          <p:nvPr/>
        </p:nvSpPr>
        <p:spPr>
          <a:xfrm>
            <a:off x="6006072" y="2794982"/>
            <a:ext cx="5578507" cy="1938992"/>
          </a:xfrm>
          <a:prstGeom prst="rect">
            <a:avLst/>
          </a:prstGeom>
          <a:noFill/>
        </p:spPr>
        <p:txBody>
          <a:bodyPr wrap="square" rtlCol="0">
            <a:spAutoFit/>
          </a:bodyPr>
          <a:lstStyle/>
          <a:p>
            <a:pPr marL="342900" indent="-342900">
              <a:buFont typeface="ZapfDingbatsITC" charset="0"/>
              <a:buChar char="✚"/>
            </a:pPr>
            <a:r>
              <a:rPr lang="en-US" sz="2400" dirty="0" smtClean="0">
                <a:solidFill>
                  <a:schemeClr val="bg1"/>
                </a:solidFill>
                <a:latin typeface="Gill Sans" charset="0"/>
                <a:ea typeface="Gill Sans" charset="0"/>
                <a:cs typeface="Gill Sans" charset="0"/>
              </a:rPr>
              <a:t>Allows apps to know </a:t>
            </a:r>
            <a:r>
              <a:rPr lang="en-US" sz="2400" dirty="0" smtClean="0">
                <a:solidFill>
                  <a:srgbClr val="0000FF"/>
                </a:solidFill>
                <a:latin typeface="Gill Sans" charset="0"/>
                <a:ea typeface="Gill Sans" charset="0"/>
                <a:cs typeface="Gill Sans" charset="0"/>
              </a:rPr>
              <a:t>expected latency of </a:t>
            </a:r>
            <a:r>
              <a:rPr lang="en-US" sz="2400" i="1" dirty="0" smtClean="0">
                <a:solidFill>
                  <a:srgbClr val="0000FF"/>
                </a:solidFill>
                <a:latin typeface="Gill Sans" charset="0"/>
                <a:ea typeface="Gill Sans" charset="0"/>
                <a:cs typeface="Gill Sans" charset="0"/>
              </a:rPr>
              <a:t>every single I/O</a:t>
            </a:r>
            <a:r>
              <a:rPr lang="en-US" sz="2400" i="1" dirty="0" smtClean="0">
                <a:solidFill>
                  <a:srgbClr val="FF0000"/>
                </a:solidFill>
                <a:latin typeface="Gill Sans" charset="0"/>
                <a:ea typeface="Gill Sans" charset="0"/>
                <a:cs typeface="Gill Sans" charset="0"/>
              </a:rPr>
              <a:t> </a:t>
            </a: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Applications</a:t>
            </a:r>
            <a:r>
              <a:rPr lang="en-US" sz="2400" dirty="0" smtClean="0">
                <a:solidFill>
                  <a:srgbClr val="0000FF"/>
                </a:solidFill>
                <a:latin typeface="Gill Sans" charset="0"/>
                <a:ea typeface="Gill Sans" charset="0"/>
                <a:cs typeface="Gill Sans" charset="0"/>
              </a:rPr>
              <a:t> can failover </a:t>
            </a:r>
            <a:r>
              <a:rPr lang="en-US" sz="2400" dirty="0" smtClean="0">
                <a:solidFill>
                  <a:schemeClr val="bg1"/>
                </a:solidFill>
                <a:latin typeface="Gill Sans" charset="0"/>
                <a:ea typeface="Gill Sans" charset="0"/>
                <a:cs typeface="Gill Sans" charset="0"/>
              </a:rPr>
              <a:t>to less-busy replicas with minor cost</a:t>
            </a:r>
          </a:p>
          <a:p>
            <a:pPr marL="342900" indent="-342900">
              <a:buFont typeface="ZapfDingbatsITC" charset="0"/>
              <a:buChar char="✚"/>
            </a:pPr>
            <a:r>
              <a:rPr lang="en-US" sz="2400" dirty="0" smtClean="0">
                <a:solidFill>
                  <a:srgbClr val="0000FF"/>
                </a:solidFill>
                <a:latin typeface="Gill Sans" charset="0"/>
                <a:ea typeface="Gill Sans" charset="0"/>
                <a:cs typeface="Gill Sans" charset="0"/>
              </a:rPr>
              <a:t>Outperforms</a:t>
            </a:r>
            <a:r>
              <a:rPr lang="en-US" sz="2400" dirty="0" smtClean="0">
                <a:solidFill>
                  <a:schemeClr val="bg1"/>
                </a:solidFill>
                <a:latin typeface="Gill Sans" charset="0"/>
                <a:ea typeface="Gill Sans" charset="0"/>
                <a:cs typeface="Gill Sans" charset="0"/>
              </a:rPr>
              <a:t> latest industry solutions</a:t>
            </a:r>
          </a:p>
        </p:txBody>
      </p:sp>
      <p:sp>
        <p:nvSpPr>
          <p:cNvPr id="50" name="Title 1"/>
          <p:cNvSpPr>
            <a:spLocks noGrp="1"/>
          </p:cNvSpPr>
          <p:nvPr>
            <p:ph type="title"/>
          </p:nvPr>
        </p:nvSpPr>
        <p:spPr>
          <a:xfrm>
            <a:off x="410120" y="475488"/>
            <a:ext cx="8621875" cy="1143000"/>
          </a:xfrm>
        </p:spPr>
        <p:txBody>
          <a:bodyPr/>
          <a:lstStyle/>
          <a:p>
            <a:r>
              <a:rPr lang="en-US" sz="3600" dirty="0" smtClean="0"/>
              <a:t>     OS-level </a:t>
            </a:r>
            <a:br>
              <a:rPr lang="en-US" sz="3600" dirty="0" smtClean="0"/>
            </a:br>
            <a:r>
              <a:rPr lang="en-US" sz="3600" dirty="0"/>
              <a:t> </a:t>
            </a:r>
            <a:r>
              <a:rPr lang="en-US" sz="3600" dirty="0" smtClean="0"/>
              <a:t>   Approach</a:t>
            </a:r>
            <a:endParaRPr lang="en-US" sz="3600" dirty="0"/>
          </a:p>
        </p:txBody>
      </p:sp>
    </p:spTree>
    <p:extLst>
      <p:ext uri="{BB962C8B-B14F-4D97-AF65-F5344CB8AC3E}">
        <p14:creationId xmlns:p14="http://schemas.microsoft.com/office/powerpoint/2010/main" val="98660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1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ppt_y</p:attrName>
                                        </p:attrNameLst>
                                      </p:cBhvr>
                                      <p:tavLst>
                                        <p:tav tm="0">
                                          <p:val>
                                            <p:strVal val="#ppt_y+#ppt_h*1.125000"/>
                                          </p:val>
                                        </p:tav>
                                        <p:tav tm="100000">
                                          <p:val>
                                            <p:strVal val="#ppt_y"/>
                                          </p:val>
                                        </p:tav>
                                      </p:tavLst>
                                    </p:anim>
                                    <p:animEffect transition="in" filter="wipe(up)">
                                      <p:cBhvr>
                                        <p:cTn id="11" dur="500"/>
                                        <p:tgtEl>
                                          <p:spTgt spid="20"/>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p:tgtEl>
                                          <p:spTgt spid="54"/>
                                        </p:tgtEl>
                                        <p:attrNameLst>
                                          <p:attrName>ppt_y</p:attrName>
                                        </p:attrNameLst>
                                      </p:cBhvr>
                                      <p:tavLst>
                                        <p:tav tm="0">
                                          <p:val>
                                            <p:strVal val="#ppt_y+#ppt_h*1.125000"/>
                                          </p:val>
                                        </p:tav>
                                        <p:tav tm="100000">
                                          <p:val>
                                            <p:strVal val="#ppt_y"/>
                                          </p:val>
                                        </p:tav>
                                      </p:tavLst>
                                    </p:anim>
                                    <p:animEffect transition="in" filter="wipe(up)">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5">
                                            <p:txEl>
                                              <p:pRg st="0" end="0"/>
                                            </p:txEl>
                                          </p:spTgt>
                                        </p:tgtEl>
                                        <p:attrNameLst>
                                          <p:attrName>style.visibility</p:attrName>
                                        </p:attrNameLst>
                                      </p:cBhvr>
                                      <p:to>
                                        <p:strVal val="visible"/>
                                      </p:to>
                                    </p:set>
                                    <p:animEffect transition="in" filter="dissolve">
                                      <p:cBhvr>
                                        <p:cTn id="20" dur="500"/>
                                        <p:tgtEl>
                                          <p:spTgt spid="55">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5">
                                            <p:txEl>
                                              <p:pRg st="1" end="1"/>
                                            </p:txEl>
                                          </p:spTgt>
                                        </p:tgtEl>
                                        <p:attrNameLst>
                                          <p:attrName>style.visibility</p:attrName>
                                        </p:attrNameLst>
                                      </p:cBhvr>
                                      <p:to>
                                        <p:strVal val="visible"/>
                                      </p:to>
                                    </p:set>
                                    <p:animEffect transition="in" filter="dissolve">
                                      <p:cBhvr>
                                        <p:cTn id="23" dur="500"/>
                                        <p:tgtEl>
                                          <p:spTgt spid="55">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7">
                                            <p:txEl>
                                              <p:pRg st="0" end="0"/>
                                            </p:txEl>
                                          </p:spTgt>
                                        </p:tgtEl>
                                        <p:attrNameLst>
                                          <p:attrName>style.visibility</p:attrName>
                                        </p:attrNameLst>
                                      </p:cBhvr>
                                      <p:to>
                                        <p:strVal val="visible"/>
                                      </p:to>
                                    </p:set>
                                    <p:anim calcmode="lin" valueType="num">
                                      <p:cBhvr additive="base">
                                        <p:cTn id="31" dur="500"/>
                                        <p:tgtEl>
                                          <p:spTgt spid="57">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7">
                                            <p:txEl>
                                              <p:pRg st="1" end="1"/>
                                            </p:txEl>
                                          </p:spTgt>
                                        </p:tgtEl>
                                        <p:attrNameLst>
                                          <p:attrName>style.visibility</p:attrName>
                                        </p:attrNameLst>
                                      </p:cBhvr>
                                      <p:to>
                                        <p:strVal val="visible"/>
                                      </p:to>
                                    </p:set>
                                    <p:anim calcmode="lin" valueType="num">
                                      <p:cBhvr additive="base">
                                        <p:cTn id="37" dur="500"/>
                                        <p:tgtEl>
                                          <p:spTgt spid="57">
                                            <p:txEl>
                                              <p:pRg st="1" end="1"/>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57">
                                            <p:txEl>
                                              <p:pRg st="2" end="2"/>
                                            </p:txEl>
                                          </p:spTgt>
                                        </p:tgtEl>
                                        <p:attrNameLst>
                                          <p:attrName>style.visibility</p:attrName>
                                        </p:attrNameLst>
                                      </p:cBhvr>
                                      <p:to>
                                        <p:strVal val="visible"/>
                                      </p:to>
                                    </p:set>
                                    <p:anim calcmode="lin" valueType="num">
                                      <p:cBhvr additive="base">
                                        <p:cTn id="43" dur="500"/>
                                        <p:tgtEl>
                                          <p:spTgt spid="57">
                                            <p:txEl>
                                              <p:pRg st="2" end="2"/>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38923" y="3440522"/>
            <a:ext cx="726023" cy="636666"/>
          </a:xfrm>
          <a:prstGeom prst="rect">
            <a:avLst/>
          </a:prstGeom>
        </p:spPr>
      </p:pic>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977138" y="4034694"/>
            <a:ext cx="371029" cy="330606"/>
          </a:xfrm>
          <a:prstGeom prst="rect">
            <a:avLst/>
          </a:prstGeom>
        </p:spPr>
      </p:pic>
      <p:sp>
        <p:nvSpPr>
          <p:cNvPr id="3" name="Date Placeholder 2"/>
          <p:cNvSpPr>
            <a:spLocks noGrp="1"/>
          </p:cNvSpPr>
          <p:nvPr>
            <p:ph type="dt" sz="half" idx="10"/>
          </p:nvPr>
        </p:nvSpPr>
        <p:spPr/>
        <p:txBody>
          <a:bodyPr/>
          <a:lstStyle/>
          <a:p>
            <a:fld id="{3B629DB3-49DF-FB48-B8C3-1EF2EE52362F}"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12</a:t>
            </a:fld>
            <a:endParaRPr lang="en-US" dirty="0"/>
          </a:p>
        </p:txBody>
      </p:sp>
      <p:sp>
        <p:nvSpPr>
          <p:cNvPr id="7" name="Title 1"/>
          <p:cNvSpPr>
            <a:spLocks noGrp="1"/>
          </p:cNvSpPr>
          <p:nvPr>
            <p:ph type="title"/>
          </p:nvPr>
        </p:nvSpPr>
        <p:spPr>
          <a:xfrm>
            <a:off x="1212225" y="506074"/>
            <a:ext cx="8621875" cy="1143000"/>
          </a:xfrm>
        </p:spPr>
        <p:txBody>
          <a:bodyPr/>
          <a:lstStyle/>
          <a:p>
            <a:r>
              <a:rPr lang="en-US" sz="3600" dirty="0" smtClean="0"/>
              <a:t>ML-for-system</a:t>
            </a:r>
            <a:br>
              <a:rPr lang="en-US" sz="3600" dirty="0" smtClean="0"/>
            </a:br>
            <a:r>
              <a:rPr lang="en-US" sz="3600" dirty="0" smtClean="0"/>
              <a:t>    Approach</a:t>
            </a:r>
            <a:endParaRPr lang="en-US" sz="3600" dirty="0"/>
          </a:p>
        </p:txBody>
      </p:sp>
      <p:grpSp>
        <p:nvGrpSpPr>
          <p:cNvPr id="13" name="Group 12"/>
          <p:cNvGrpSpPr/>
          <p:nvPr/>
        </p:nvGrpSpPr>
        <p:grpSpPr>
          <a:xfrm>
            <a:off x="5500774" y="1684418"/>
            <a:ext cx="6371436" cy="860721"/>
            <a:chOff x="8043866" y="5339128"/>
            <a:chExt cx="7782358" cy="1668323"/>
          </a:xfrm>
        </p:grpSpPr>
        <p:cxnSp>
          <p:nvCxnSpPr>
            <p:cNvPr id="14" name="Straight Connector 13"/>
            <p:cNvCxnSpPr/>
            <p:nvPr/>
          </p:nvCxnSpPr>
          <p:spPr>
            <a:xfrm flipV="1">
              <a:off x="8043866" y="5339128"/>
              <a:ext cx="1510449" cy="1668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554315" y="5339128"/>
              <a:ext cx="6271909" cy="660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413136" y="1964164"/>
            <a:ext cx="3256782" cy="4753992"/>
            <a:chOff x="387939" y="1710792"/>
            <a:chExt cx="3990097" cy="4753992"/>
          </a:xfrm>
        </p:grpSpPr>
        <p:sp>
          <p:nvSpPr>
            <p:cNvPr id="36" name="Rounded Rectangle 35"/>
            <p:cNvSpPr/>
            <p:nvPr/>
          </p:nvSpPr>
          <p:spPr>
            <a:xfrm>
              <a:off x="856813" y="5327733"/>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37" name="Rounded Rectangle 36"/>
            <p:cNvSpPr/>
            <p:nvPr/>
          </p:nvSpPr>
          <p:spPr>
            <a:xfrm>
              <a:off x="856813" y="4122086"/>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38" name="Rounded Rectangle 37"/>
            <p:cNvSpPr/>
            <p:nvPr/>
          </p:nvSpPr>
          <p:spPr>
            <a:xfrm>
              <a:off x="856813" y="2916439"/>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39" name="Rounded Rectangle 38"/>
            <p:cNvSpPr/>
            <p:nvPr/>
          </p:nvSpPr>
          <p:spPr>
            <a:xfrm>
              <a:off x="856813" y="1710792"/>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sp>
          <p:nvSpPr>
            <p:cNvPr id="41" name="Rectangle 40"/>
            <p:cNvSpPr/>
            <p:nvPr/>
          </p:nvSpPr>
          <p:spPr>
            <a:xfrm>
              <a:off x="427514" y="2852434"/>
              <a:ext cx="3910945" cy="11404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87939" y="4053492"/>
              <a:ext cx="3990097" cy="24112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6119078" y="1192090"/>
            <a:ext cx="6009562" cy="461665"/>
          </a:xfrm>
          <a:prstGeom prst="rect">
            <a:avLst/>
          </a:prstGeom>
          <a:noFill/>
        </p:spPr>
        <p:txBody>
          <a:bodyPr wrap="square" rtlCol="0">
            <a:spAutoFit/>
          </a:bodyPr>
          <a:lstStyle/>
          <a:p>
            <a:pPr algn="ctr"/>
            <a:r>
              <a:rPr lang="en-US" sz="2400" b="1" dirty="0" smtClean="0">
                <a:solidFill>
                  <a:schemeClr val="bg1"/>
                </a:solidFill>
                <a:latin typeface="Gill Sans" charset="0"/>
                <a:ea typeface="Gill Sans" charset="0"/>
                <a:cs typeface="Gill Sans" charset="0"/>
              </a:rPr>
              <a:t>A more </a:t>
            </a:r>
            <a:r>
              <a:rPr lang="en-US" sz="2400" b="1" smtClean="0">
                <a:solidFill>
                  <a:schemeClr val="bg1"/>
                </a:solidFill>
                <a:latin typeface="Gill Sans" charset="0"/>
                <a:ea typeface="Gill Sans" charset="0"/>
                <a:cs typeface="Gill Sans" charset="0"/>
              </a:rPr>
              <a:t>and more generic solution? </a:t>
            </a:r>
            <a:endParaRPr lang="en-US" sz="2400" b="1" dirty="0">
              <a:solidFill>
                <a:schemeClr val="bg1"/>
              </a:solidFill>
              <a:latin typeface="Gill Sans" charset="0"/>
              <a:ea typeface="Gill Sans" charset="0"/>
              <a:cs typeface="Gill Sans"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49417" y="3547550"/>
            <a:ext cx="762761" cy="422611"/>
          </a:xfrm>
          <a:prstGeom prst="rect">
            <a:avLst/>
          </a:prstGeom>
        </p:spPr>
      </p:pic>
      <p:sp>
        <p:nvSpPr>
          <p:cNvPr id="53" name="TextBox 52"/>
          <p:cNvSpPr txBox="1"/>
          <p:nvPr/>
        </p:nvSpPr>
        <p:spPr>
          <a:xfrm>
            <a:off x="1912395" y="3552028"/>
            <a:ext cx="615746" cy="400110"/>
          </a:xfrm>
          <a:prstGeom prst="rect">
            <a:avLst/>
          </a:prstGeom>
          <a:noFill/>
        </p:spPr>
        <p:txBody>
          <a:bodyPr wrap="square" rtlCol="0">
            <a:spAutoFit/>
          </a:bodyPr>
          <a:lstStyle/>
          <a:p>
            <a:pPr algn="ctr"/>
            <a:r>
              <a:rPr lang="is-IS" sz="2000" b="1" dirty="0" smtClean="0">
                <a:solidFill>
                  <a:schemeClr val="bg1"/>
                </a:solidFill>
                <a:latin typeface="Gill Sans" charset="0"/>
                <a:ea typeface="Gill Sans" charset="0"/>
                <a:cs typeface="Gill Sans" charset="0"/>
              </a:rPr>
              <a:t>…</a:t>
            </a:r>
            <a:endParaRPr lang="en-US" sz="2000" b="1" dirty="0">
              <a:solidFill>
                <a:schemeClr val="bg1"/>
              </a:solidFill>
              <a:latin typeface="Gill Sans" charset="0"/>
              <a:ea typeface="Gill Sans" charset="0"/>
              <a:cs typeface="Gill Sans" charset="0"/>
            </a:endParaRP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4272" y="4034177"/>
            <a:ext cx="312459" cy="337127"/>
          </a:xfrm>
          <a:prstGeom prst="rect">
            <a:avLst/>
          </a:prstGeom>
        </p:spPr>
      </p:pic>
      <p:sp>
        <p:nvSpPr>
          <p:cNvPr id="69" name="TextBox 68"/>
          <p:cNvSpPr txBox="1"/>
          <p:nvPr/>
        </p:nvSpPr>
        <p:spPr>
          <a:xfrm>
            <a:off x="5672976" y="2544544"/>
            <a:ext cx="1383071" cy="861774"/>
          </a:xfrm>
          <a:prstGeom prst="rect">
            <a:avLst/>
          </a:prstGeom>
          <a:noFill/>
        </p:spPr>
        <p:txBody>
          <a:bodyPr wrap="none" rtlCol="0">
            <a:spAutoFit/>
          </a:bodyPr>
          <a:lstStyle/>
          <a:p>
            <a:pPr algn="ctr"/>
            <a:r>
              <a:rPr lang="en-US" sz="3200" b="1" i="1" dirty="0" smtClean="0">
                <a:solidFill>
                  <a:srgbClr val="0000FF"/>
                </a:solidFill>
                <a:latin typeface="Gill Sans" charset="0"/>
                <a:ea typeface="Gill Sans" charset="0"/>
                <a:cs typeface="Gill Sans" charset="0"/>
              </a:rPr>
              <a:t>MLOS</a:t>
            </a:r>
          </a:p>
          <a:p>
            <a:pPr algn="ctr"/>
            <a:r>
              <a:rPr lang="en-US" i="1" dirty="0" smtClean="0">
                <a:solidFill>
                  <a:schemeClr val="bg1"/>
                </a:solidFill>
                <a:latin typeface="Gill Sans" charset="0"/>
                <a:ea typeface="Gill Sans" charset="0"/>
                <a:cs typeface="Gill Sans" charset="0"/>
              </a:rPr>
              <a:t>[</a:t>
            </a:r>
            <a:r>
              <a:rPr lang="en-US" i="1" dirty="0" err="1" smtClean="0">
                <a:solidFill>
                  <a:schemeClr val="bg1"/>
                </a:solidFill>
                <a:latin typeface="Gill Sans" charset="0"/>
                <a:ea typeface="Gill Sans" charset="0"/>
                <a:cs typeface="Gill Sans" charset="0"/>
              </a:rPr>
              <a:t>ToSubm</a:t>
            </a:r>
            <a:r>
              <a:rPr lang="en-US" i="1" dirty="0" smtClean="0">
                <a:solidFill>
                  <a:schemeClr val="bg1"/>
                </a:solidFill>
                <a:latin typeface="Gill Sans" charset="0"/>
                <a:ea typeface="Gill Sans" charset="0"/>
                <a:cs typeface="Gill Sans" charset="0"/>
              </a:rPr>
              <a:t> ’20]</a:t>
            </a:r>
          </a:p>
        </p:txBody>
      </p:sp>
      <p:sp>
        <p:nvSpPr>
          <p:cNvPr id="70" name="TextBox 69"/>
          <p:cNvSpPr txBox="1"/>
          <p:nvPr/>
        </p:nvSpPr>
        <p:spPr>
          <a:xfrm>
            <a:off x="7025114" y="1940341"/>
            <a:ext cx="5578507" cy="2308324"/>
          </a:xfrm>
          <a:prstGeom prst="rect">
            <a:avLst/>
          </a:prstGeom>
          <a:noFill/>
        </p:spPr>
        <p:txBody>
          <a:bodyPr wrap="square" rtlCol="0">
            <a:spAutoFit/>
          </a:bodyPr>
          <a:lstStyle/>
          <a:p>
            <a:pPr marL="342900" indent="-342900">
              <a:buFont typeface="ZapfDingbatsITC" charset="0"/>
              <a:buChar char="✚"/>
            </a:pPr>
            <a:r>
              <a:rPr lang="en-US" sz="2400" dirty="0" smtClean="0">
                <a:solidFill>
                  <a:schemeClr val="bg1"/>
                </a:solidFill>
                <a:latin typeface="Gill Sans" charset="0"/>
                <a:ea typeface="Gill Sans" charset="0"/>
                <a:cs typeface="Gill Sans" charset="0"/>
              </a:rPr>
              <a:t>Uses I/</a:t>
            </a:r>
            <a:r>
              <a:rPr lang="en-US" sz="2400" dirty="0" err="1" smtClean="0">
                <a:solidFill>
                  <a:schemeClr val="bg1"/>
                </a:solidFill>
                <a:latin typeface="Gill Sans" charset="0"/>
                <a:ea typeface="Gill Sans" charset="0"/>
                <a:cs typeface="Gill Sans" charset="0"/>
              </a:rPr>
              <a:t>Os</a:t>
            </a:r>
            <a:r>
              <a:rPr lang="en-US" sz="2400" dirty="0" smtClean="0">
                <a:solidFill>
                  <a:schemeClr val="bg1"/>
                </a:solidFill>
                <a:latin typeface="Gill Sans" charset="0"/>
                <a:ea typeface="Gill Sans" charset="0"/>
                <a:cs typeface="Gill Sans" charset="0"/>
              </a:rPr>
              <a:t> as learning dataset</a:t>
            </a: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Predicts tail latency occurrences for every single IO, on </a:t>
            </a:r>
            <a:r>
              <a:rPr lang="en-US" sz="2400" i="1" dirty="0" smtClean="0">
                <a:solidFill>
                  <a:srgbClr val="0000FF"/>
                </a:solidFill>
                <a:latin typeface="Gill Sans" charset="0"/>
                <a:ea typeface="Gill Sans" charset="0"/>
                <a:cs typeface="Gill Sans" charset="0"/>
              </a:rPr>
              <a:t>most SSDs</a:t>
            </a: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Achieves </a:t>
            </a:r>
            <a:r>
              <a:rPr lang="en-US" sz="2400" i="1" dirty="0" smtClean="0">
                <a:solidFill>
                  <a:srgbClr val="0000FF"/>
                </a:solidFill>
                <a:latin typeface="Gill Sans" charset="0"/>
                <a:ea typeface="Gill Sans" charset="0"/>
                <a:cs typeface="Gill Sans" charset="0"/>
              </a:rPr>
              <a:t>great accuracy </a:t>
            </a:r>
            <a:r>
              <a:rPr lang="en-US" sz="2400" dirty="0" smtClean="0">
                <a:solidFill>
                  <a:schemeClr val="bg1"/>
                </a:solidFill>
                <a:latin typeface="Gill Sans" charset="0"/>
                <a:ea typeface="Gill Sans" charset="0"/>
                <a:cs typeface="Gill Sans" charset="0"/>
              </a:rPr>
              <a:t>on industrial workloads </a:t>
            </a:r>
          </a:p>
          <a:p>
            <a:pPr marL="342900" indent="-342900">
              <a:buFont typeface="ZapfDingbatsITC" charset="0"/>
              <a:buChar char="✚"/>
            </a:pPr>
            <a:r>
              <a:rPr lang="en-US" sz="2400" dirty="0" smtClean="0">
                <a:solidFill>
                  <a:schemeClr val="bg1"/>
                </a:solidFill>
                <a:latin typeface="Gill Sans" charset="0"/>
                <a:ea typeface="Gill Sans" charset="0"/>
                <a:cs typeface="Gill Sans" charset="0"/>
              </a:rPr>
              <a:t>With </a:t>
            </a:r>
            <a:r>
              <a:rPr lang="en-US" sz="2400" i="1" dirty="0" smtClean="0">
                <a:solidFill>
                  <a:srgbClr val="0000FF"/>
                </a:solidFill>
                <a:latin typeface="Gill Sans" charset="0"/>
                <a:ea typeface="Gill Sans" charset="0"/>
                <a:cs typeface="Gill Sans" charset="0"/>
              </a:rPr>
              <a:t>low overhead </a:t>
            </a:r>
            <a:r>
              <a:rPr lang="en-US" sz="2400" dirty="0" smtClean="0">
                <a:solidFill>
                  <a:schemeClr val="bg1"/>
                </a:solidFill>
                <a:latin typeface="Gill Sans" charset="0"/>
                <a:ea typeface="Gill Sans" charset="0"/>
                <a:cs typeface="Gill Sans" charset="0"/>
              </a:rPr>
              <a:t>on CPUs</a:t>
            </a:r>
          </a:p>
        </p:txBody>
      </p:sp>
      <p:pic>
        <p:nvPicPr>
          <p:cNvPr id="63" name="Picture 62"/>
          <p:cNvPicPr>
            <a:picLocks noChangeAspect="1"/>
          </p:cNvPicPr>
          <p:nvPr/>
        </p:nvPicPr>
        <p:blipFill>
          <a:blip r:embed="rId7"/>
          <a:stretch>
            <a:fillRect/>
          </a:stretch>
        </p:blipFill>
        <p:spPr>
          <a:xfrm>
            <a:off x="1041937" y="3699725"/>
            <a:ext cx="295360" cy="349452"/>
          </a:xfrm>
          <a:prstGeom prst="rect">
            <a:avLst/>
          </a:prstGeom>
        </p:spPr>
      </p:pic>
      <p:pic>
        <p:nvPicPr>
          <p:cNvPr id="64" name="Picture 6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26158" y="3701137"/>
            <a:ext cx="491229" cy="300463"/>
          </a:xfrm>
          <a:prstGeom prst="rect">
            <a:avLst/>
          </a:prstGeom>
        </p:spPr>
      </p:pic>
      <p:pic>
        <p:nvPicPr>
          <p:cNvPr id="65" name="Picture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348661" y="3765806"/>
            <a:ext cx="401501" cy="269340"/>
          </a:xfrm>
          <a:prstGeom prst="rect">
            <a:avLst/>
          </a:prstGeom>
        </p:spPr>
      </p:pic>
      <p:sp>
        <p:nvSpPr>
          <p:cNvPr id="66" name="Rectangle 65"/>
          <p:cNvSpPr/>
          <p:nvPr/>
        </p:nvSpPr>
        <p:spPr>
          <a:xfrm rot="16200000">
            <a:off x="-127671" y="3595258"/>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350512" y="4049177"/>
            <a:ext cx="371029" cy="330606"/>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686257" y="4053019"/>
            <a:ext cx="371029" cy="330606"/>
          </a:xfrm>
          <a:prstGeom prst="rect">
            <a:avLst/>
          </a:prstGeom>
        </p:spPr>
      </p:pic>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0" y="4049177"/>
            <a:ext cx="371029" cy="330606"/>
          </a:xfrm>
          <a:prstGeom prst="rect">
            <a:avLst/>
          </a:prstGeom>
        </p:spPr>
      </p:pic>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007" y="4027544"/>
            <a:ext cx="312459" cy="337127"/>
          </a:xfrm>
          <a:prstGeom prst="rect">
            <a:avLst/>
          </a:prstGeom>
        </p:spPr>
      </p:pic>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663" y="4023532"/>
            <a:ext cx="312459" cy="337127"/>
          </a:xfrm>
          <a:prstGeom prst="rect">
            <a:avLst/>
          </a:prstGeom>
        </p:spPr>
      </p:pic>
      <p:grpSp>
        <p:nvGrpSpPr>
          <p:cNvPr id="18" name="Group 17"/>
          <p:cNvGrpSpPr/>
          <p:nvPr/>
        </p:nvGrpSpPr>
        <p:grpSpPr>
          <a:xfrm>
            <a:off x="48014" y="1907876"/>
            <a:ext cx="2528141" cy="1821465"/>
            <a:chOff x="48014" y="1907876"/>
            <a:chExt cx="2528141" cy="1821465"/>
          </a:xfrm>
        </p:grpSpPr>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86937" y="1985020"/>
              <a:ext cx="726023" cy="636666"/>
            </a:xfrm>
            <a:prstGeom prst="rect">
              <a:avLst/>
            </a:prstGeom>
          </p:spPr>
        </p:pic>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1025152" y="2579192"/>
              <a:ext cx="371029" cy="330606"/>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97431" y="2092048"/>
              <a:ext cx="762761" cy="422611"/>
            </a:xfrm>
            <a:prstGeom prst="rect">
              <a:avLst/>
            </a:prstGeom>
          </p:spPr>
        </p:pic>
        <p:sp>
          <p:nvSpPr>
            <p:cNvPr id="76" name="TextBox 75"/>
            <p:cNvSpPr txBox="1"/>
            <p:nvPr/>
          </p:nvSpPr>
          <p:spPr>
            <a:xfrm>
              <a:off x="1960409" y="2096526"/>
              <a:ext cx="615746" cy="400110"/>
            </a:xfrm>
            <a:prstGeom prst="rect">
              <a:avLst/>
            </a:prstGeom>
            <a:noFill/>
          </p:spPr>
          <p:txBody>
            <a:bodyPr wrap="square" rtlCol="0">
              <a:spAutoFit/>
            </a:bodyPr>
            <a:lstStyle/>
            <a:p>
              <a:pPr algn="ctr"/>
              <a:r>
                <a:rPr lang="is-IS" sz="2000" b="1" dirty="0" smtClean="0">
                  <a:solidFill>
                    <a:schemeClr val="bg1"/>
                  </a:solidFill>
                  <a:latin typeface="Gill Sans" charset="0"/>
                  <a:ea typeface="Gill Sans" charset="0"/>
                  <a:cs typeface="Gill Sans" charset="0"/>
                </a:rPr>
                <a:t>…</a:t>
              </a:r>
              <a:endParaRPr lang="en-US" sz="2000" b="1" dirty="0">
                <a:solidFill>
                  <a:schemeClr val="bg1"/>
                </a:solidFill>
                <a:latin typeface="Gill Sans" charset="0"/>
                <a:ea typeface="Gill Sans" charset="0"/>
                <a:cs typeface="Gill Sans" charset="0"/>
              </a:endParaRPr>
            </a:p>
          </p:txBody>
        </p:sp>
        <p:pic>
          <p:nvPicPr>
            <p:cNvPr id="78" name="Picture 77"/>
            <p:cNvPicPr>
              <a:picLocks noChangeAspect="1"/>
            </p:cNvPicPr>
            <p:nvPr/>
          </p:nvPicPr>
          <p:blipFill>
            <a:blip r:embed="rId7"/>
            <a:stretch>
              <a:fillRect/>
            </a:stretch>
          </p:blipFill>
          <p:spPr>
            <a:xfrm>
              <a:off x="1089951" y="2244223"/>
              <a:ext cx="295360" cy="349452"/>
            </a:xfrm>
            <a:prstGeom prst="rect">
              <a:avLst/>
            </a:prstGeom>
          </p:spPr>
        </p:pic>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74172" y="2245635"/>
              <a:ext cx="491229" cy="300463"/>
            </a:xfrm>
            <a:prstGeom prst="rect">
              <a:avLst/>
            </a:prstGeom>
          </p:spPr>
        </p:pic>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396675" y="2310304"/>
              <a:ext cx="401501" cy="269340"/>
            </a:xfrm>
            <a:prstGeom prst="rect">
              <a:avLst/>
            </a:prstGeom>
          </p:spPr>
        </p:pic>
        <p:sp>
          <p:nvSpPr>
            <p:cNvPr id="81" name="Rectangle 80"/>
            <p:cNvSpPr/>
            <p:nvPr/>
          </p:nvSpPr>
          <p:spPr>
            <a:xfrm rot="16200000">
              <a:off x="-79657" y="2139756"/>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82" name="Picture 81"/>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398526" y="2593675"/>
              <a:ext cx="371029" cy="330606"/>
            </a:xfrm>
            <a:prstGeom prst="rect">
              <a:avLst/>
            </a:prstGeom>
          </p:spPr>
        </p:pic>
        <p:pic>
          <p:nvPicPr>
            <p:cNvPr id="83" name="Picture 82"/>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734271" y="2597517"/>
              <a:ext cx="371029" cy="330606"/>
            </a:xfrm>
            <a:prstGeom prst="rect">
              <a:avLst/>
            </a:prstGeom>
          </p:spPr>
        </p:pic>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48014" y="2593675"/>
              <a:ext cx="371029" cy="330606"/>
            </a:xfrm>
            <a:prstGeom prst="rect">
              <a:avLst/>
            </a:prstGeom>
          </p:spPr>
        </p:pic>
        <p:pic>
          <p:nvPicPr>
            <p:cNvPr id="87" name="Picture 86"/>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1372608" y="2586434"/>
              <a:ext cx="371029" cy="330606"/>
            </a:xfrm>
            <a:prstGeom prst="rect">
              <a:avLst/>
            </a:prstGeom>
          </p:spPr>
        </p:pic>
        <p:pic>
          <p:nvPicPr>
            <p:cNvPr id="88" name="Picture 87"/>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1721298" y="2573146"/>
              <a:ext cx="371029" cy="330606"/>
            </a:xfrm>
            <a:prstGeom prst="rect">
              <a:avLst/>
            </a:prstGeom>
          </p:spPr>
        </p:pic>
        <p:pic>
          <p:nvPicPr>
            <p:cNvPr id="89" name="Picture 88"/>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2090686" y="2549403"/>
              <a:ext cx="371029" cy="330606"/>
            </a:xfrm>
            <a:prstGeom prst="rect">
              <a:avLst/>
            </a:prstGeom>
          </p:spPr>
        </p:pic>
        <p:cxnSp>
          <p:nvCxnSpPr>
            <p:cNvPr id="50" name="Straight Connector 49"/>
            <p:cNvCxnSpPr/>
            <p:nvPr/>
          </p:nvCxnSpPr>
          <p:spPr>
            <a:xfrm flipV="1">
              <a:off x="64754" y="2150252"/>
              <a:ext cx="8655" cy="157908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237631" y="2684735"/>
              <a:ext cx="1338524" cy="87839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7"/>
          <a:stretch>
            <a:fillRect/>
          </a:stretch>
        </p:blipFill>
        <p:spPr>
          <a:xfrm>
            <a:off x="1052807" y="5190600"/>
            <a:ext cx="295360" cy="349452"/>
          </a:xfrm>
          <a:prstGeom prst="rect">
            <a:avLst/>
          </a:prstGeom>
        </p:spPr>
      </p:pic>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03940" y="5200198"/>
            <a:ext cx="491229" cy="300463"/>
          </a:xfrm>
          <a:prstGeom prst="rect">
            <a:avLst/>
          </a:prstGeom>
        </p:spPr>
      </p:pic>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22183" y="5219226"/>
            <a:ext cx="401501" cy="269340"/>
          </a:xfrm>
          <a:prstGeom prst="rect">
            <a:avLst/>
          </a:prstGeom>
        </p:spPr>
      </p:pic>
      <p:sp>
        <p:nvSpPr>
          <p:cNvPr id="91" name="Rectangle 90"/>
          <p:cNvSpPr/>
          <p:nvPr/>
        </p:nvSpPr>
        <p:spPr>
          <a:xfrm rot="16200000">
            <a:off x="528375" y="5100727"/>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92" name="Picture 91"/>
          <p:cNvPicPr>
            <a:picLocks noChangeAspect="1"/>
          </p:cNvPicPr>
          <p:nvPr/>
        </p:nvPicPr>
        <p:blipFill rotWithShape="1">
          <a:blip r:embed="rId4">
            <a:extLst>
              <a:ext uri="{28A0092B-C50C-407E-A947-70E740481C1C}">
                <a14:useLocalDpi xmlns:a14="http://schemas.microsoft.com/office/drawing/2010/main" val="0"/>
              </a:ext>
            </a:extLst>
          </a:blip>
          <a:srcRect t="18650" r="5758"/>
          <a:stretch/>
        </p:blipFill>
        <p:spPr>
          <a:xfrm>
            <a:off x="37418" y="5588039"/>
            <a:ext cx="371029" cy="330606"/>
          </a:xfrm>
          <a:prstGeom prst="rect">
            <a:avLst/>
          </a:prstGeom>
        </p:spPr>
      </p:pic>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58" y="5604050"/>
            <a:ext cx="312459" cy="337127"/>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493" y="5597417"/>
            <a:ext cx="312459" cy="337127"/>
          </a:xfrm>
          <a:prstGeom prst="rect">
            <a:avLst/>
          </a:prstGeom>
        </p:spPr>
      </p:pic>
      <p:pic>
        <p:nvPicPr>
          <p:cNvPr id="95" name="Picture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149" y="5593405"/>
            <a:ext cx="312459" cy="337127"/>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49383" y="5010357"/>
            <a:ext cx="726023" cy="636666"/>
          </a:xfrm>
          <a:prstGeom prst="rect">
            <a:avLst/>
          </a:prstGeom>
        </p:spPr>
      </p:pic>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59877" y="5117385"/>
            <a:ext cx="762761" cy="422611"/>
          </a:xfrm>
          <a:prstGeom prst="rect">
            <a:avLst/>
          </a:prstGeom>
        </p:spPr>
      </p:pic>
      <p:sp>
        <p:nvSpPr>
          <p:cNvPr id="98" name="TextBox 97"/>
          <p:cNvSpPr txBox="1"/>
          <p:nvPr/>
        </p:nvSpPr>
        <p:spPr>
          <a:xfrm>
            <a:off x="1922855" y="5121863"/>
            <a:ext cx="615746" cy="400110"/>
          </a:xfrm>
          <a:prstGeom prst="rect">
            <a:avLst/>
          </a:prstGeom>
          <a:noFill/>
        </p:spPr>
        <p:txBody>
          <a:bodyPr wrap="square" rtlCol="0">
            <a:spAutoFit/>
          </a:bodyPr>
          <a:lstStyle/>
          <a:p>
            <a:pPr algn="ctr"/>
            <a:r>
              <a:rPr lang="is-IS" sz="2000" b="1" dirty="0" smtClean="0">
                <a:solidFill>
                  <a:schemeClr val="bg1"/>
                </a:solidFill>
                <a:latin typeface="Gill Sans" charset="0"/>
                <a:ea typeface="Gill Sans" charset="0"/>
                <a:cs typeface="Gill Sans" charset="0"/>
              </a:rPr>
              <a:t>…</a:t>
            </a:r>
            <a:endParaRPr lang="en-US" sz="2000" b="1" dirty="0">
              <a:solidFill>
                <a:schemeClr val="bg1"/>
              </a:solidFill>
              <a:latin typeface="Gill Sans" charset="0"/>
              <a:ea typeface="Gill Sans" charset="0"/>
              <a:cs typeface="Gill Sans" charset="0"/>
            </a:endParaRPr>
          </a:p>
        </p:txBody>
      </p: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732" y="5604012"/>
            <a:ext cx="312459" cy="337127"/>
          </a:xfrm>
          <a:prstGeom prst="rect">
            <a:avLst/>
          </a:prstGeom>
        </p:spPr>
      </p:pic>
      <p:pic>
        <p:nvPicPr>
          <p:cNvPr id="100" name="Picture 9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2467" y="5597379"/>
            <a:ext cx="312459" cy="337127"/>
          </a:xfrm>
          <a:prstGeom prst="rect">
            <a:avLst/>
          </a:prstGeom>
        </p:spPr>
      </p:pic>
      <p:pic>
        <p:nvPicPr>
          <p:cNvPr id="101" name="Picture 1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3123" y="5593367"/>
            <a:ext cx="312459" cy="337127"/>
          </a:xfrm>
          <a:prstGeom prst="rect">
            <a:avLst/>
          </a:prstGeom>
        </p:spPr>
      </p:pic>
      <p:cxnSp>
        <p:nvCxnSpPr>
          <p:cNvPr id="108" name="Straight Connector 107"/>
          <p:cNvCxnSpPr/>
          <p:nvPr/>
        </p:nvCxnSpPr>
        <p:spPr>
          <a:xfrm flipV="1">
            <a:off x="75766" y="4211313"/>
            <a:ext cx="8655" cy="157908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59" idx="3"/>
          </p:cNvCxnSpPr>
          <p:nvPr/>
        </p:nvCxnSpPr>
        <p:spPr>
          <a:xfrm flipV="1">
            <a:off x="333264" y="4199997"/>
            <a:ext cx="1014903" cy="82588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0">
            <a:alphaModFix amt="50000"/>
            <a:extLst>
              <a:ext uri="{28A0092B-C50C-407E-A947-70E740481C1C}">
                <a14:useLocalDpi xmlns:a14="http://schemas.microsoft.com/office/drawing/2010/main" val="0"/>
              </a:ext>
            </a:extLst>
          </a:blip>
          <a:stretch>
            <a:fillRect/>
          </a:stretch>
        </p:blipFill>
        <p:spPr>
          <a:xfrm>
            <a:off x="7266426" y="4306864"/>
            <a:ext cx="3714865" cy="2359525"/>
          </a:xfrm>
          <a:prstGeom prst="rect">
            <a:avLst/>
          </a:prstGeom>
        </p:spPr>
      </p:pic>
    </p:spTree>
    <p:extLst>
      <p:ext uri="{BB962C8B-B14F-4D97-AF65-F5344CB8AC3E}">
        <p14:creationId xmlns:p14="http://schemas.microsoft.com/office/powerpoint/2010/main" val="76193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1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p:tgtEl>
                                          <p:spTgt spid="13"/>
                                        </p:tgtEl>
                                        <p:attrNameLst>
                                          <p:attrName>ppt_y</p:attrName>
                                        </p:attrNameLst>
                                      </p:cBhvr>
                                      <p:tavLst>
                                        <p:tav tm="0">
                                          <p:val>
                                            <p:strVal val="#ppt_y+#ppt_h*1.125000"/>
                                          </p:val>
                                        </p:tav>
                                        <p:tav tm="100000">
                                          <p:val>
                                            <p:strVal val="#ppt_y"/>
                                          </p:val>
                                        </p:tav>
                                      </p:tavLst>
                                    </p:anim>
                                    <p:animEffect transition="in" filter="wipe(up)">
                                      <p:cBhvr>
                                        <p:cTn id="11" dur="500"/>
                                        <p:tgtEl>
                                          <p:spTgt spid="13"/>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500"/>
                                        <p:tgtEl>
                                          <p:spTgt spid="52"/>
                                        </p:tgtEl>
                                        <p:attrNameLst>
                                          <p:attrName>ppt_y</p:attrName>
                                        </p:attrNameLst>
                                      </p:cBhvr>
                                      <p:tavLst>
                                        <p:tav tm="0">
                                          <p:val>
                                            <p:strVal val="#ppt_y+#ppt_h*1.125000"/>
                                          </p:val>
                                        </p:tav>
                                        <p:tav tm="100000">
                                          <p:val>
                                            <p:strVal val="#ppt_y"/>
                                          </p:val>
                                        </p:tav>
                                      </p:tavLst>
                                    </p:anim>
                                    <p:animEffect transition="in" filter="wipe(up)">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dissolve">
                                      <p:cBhvr>
                                        <p:cTn id="20" dur="500"/>
                                        <p:tgtEl>
                                          <p:spTgt spid="69"/>
                                        </p:tgtEl>
                                      </p:cBhvr>
                                    </p:animEffec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12" presetClass="entr" presetSubtype="4" fill="hold" nodeType="withEffect">
                                  <p:stCondLst>
                                    <p:cond delay="0"/>
                                  </p:stCondLst>
                                  <p:childTnLst>
                                    <p:set>
                                      <p:cBhvr>
                                        <p:cTn id="25" dur="1" fill="hold">
                                          <p:stCondLst>
                                            <p:cond delay="0"/>
                                          </p:stCondLst>
                                        </p:cTn>
                                        <p:tgtEl>
                                          <p:spTgt spid="70">
                                            <p:txEl>
                                              <p:pRg st="0" end="0"/>
                                            </p:txEl>
                                          </p:spTgt>
                                        </p:tgtEl>
                                        <p:attrNameLst>
                                          <p:attrName>style.visibility</p:attrName>
                                        </p:attrNameLst>
                                      </p:cBhvr>
                                      <p:to>
                                        <p:strVal val="visible"/>
                                      </p:to>
                                    </p:set>
                                    <p:anim calcmode="lin" valueType="num">
                                      <p:cBhvr additive="base">
                                        <p:cTn id="26" dur="500"/>
                                        <p:tgtEl>
                                          <p:spTgt spid="70">
                                            <p:txEl>
                                              <p:pRg st="0" end="0"/>
                                            </p:txEl>
                                          </p:spTgt>
                                        </p:tgtEl>
                                        <p:attrNameLst>
                                          <p:attrName>ppt_y</p:attrName>
                                        </p:attrNameLst>
                                      </p:cBhvr>
                                      <p:tavLst>
                                        <p:tav tm="0">
                                          <p:val>
                                            <p:strVal val="#ppt_y+#ppt_h*1.125000"/>
                                          </p:val>
                                        </p:tav>
                                        <p:tav tm="100000">
                                          <p:val>
                                            <p:strVal val="#ppt_y"/>
                                          </p:val>
                                        </p:tav>
                                      </p:tavLst>
                                    </p:anim>
                                    <p:animEffect transition="in" filter="wipe(up)">
                                      <p:cBhvr>
                                        <p:cTn id="27" dur="500"/>
                                        <p:tgtEl>
                                          <p:spTgt spid="7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0">
                                            <p:txEl>
                                              <p:pRg st="1" end="1"/>
                                            </p:txEl>
                                          </p:spTgt>
                                        </p:tgtEl>
                                        <p:attrNameLst>
                                          <p:attrName>style.visibility</p:attrName>
                                        </p:attrNameLst>
                                      </p:cBhvr>
                                      <p:to>
                                        <p:strVal val="visible"/>
                                      </p:to>
                                    </p:set>
                                    <p:anim calcmode="lin" valueType="num">
                                      <p:cBhvr additive="base">
                                        <p:cTn id="32" dur="500"/>
                                        <p:tgtEl>
                                          <p:spTgt spid="70">
                                            <p:txEl>
                                              <p:pRg st="1" end="1"/>
                                            </p:txEl>
                                          </p:spTgt>
                                        </p:tgtEl>
                                        <p:attrNameLst>
                                          <p:attrName>ppt_y</p:attrName>
                                        </p:attrNameLst>
                                      </p:cBhvr>
                                      <p:tavLst>
                                        <p:tav tm="0">
                                          <p:val>
                                            <p:strVal val="#ppt_y+#ppt_h*1.125000"/>
                                          </p:val>
                                        </p:tav>
                                        <p:tav tm="100000">
                                          <p:val>
                                            <p:strVal val="#ppt_y"/>
                                          </p:val>
                                        </p:tav>
                                      </p:tavLst>
                                    </p:anim>
                                    <p:animEffect transition="in" filter="wipe(up)">
                                      <p:cBhvr>
                                        <p:cTn id="33" dur="500"/>
                                        <p:tgtEl>
                                          <p:spTgt spid="7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70">
                                            <p:txEl>
                                              <p:pRg st="2" end="2"/>
                                            </p:txEl>
                                          </p:spTgt>
                                        </p:tgtEl>
                                        <p:attrNameLst>
                                          <p:attrName>style.visibility</p:attrName>
                                        </p:attrNameLst>
                                      </p:cBhvr>
                                      <p:to>
                                        <p:strVal val="visible"/>
                                      </p:to>
                                    </p:set>
                                    <p:anim calcmode="lin" valueType="num">
                                      <p:cBhvr additive="base">
                                        <p:cTn id="38" dur="500"/>
                                        <p:tgtEl>
                                          <p:spTgt spid="70">
                                            <p:txEl>
                                              <p:pRg st="2" end="2"/>
                                            </p:txEl>
                                          </p:spTgt>
                                        </p:tgtEl>
                                        <p:attrNameLst>
                                          <p:attrName>ppt_y</p:attrName>
                                        </p:attrNameLst>
                                      </p:cBhvr>
                                      <p:tavLst>
                                        <p:tav tm="0">
                                          <p:val>
                                            <p:strVal val="#ppt_y+#ppt_h*1.125000"/>
                                          </p:val>
                                        </p:tav>
                                        <p:tav tm="100000">
                                          <p:val>
                                            <p:strVal val="#ppt_y"/>
                                          </p:val>
                                        </p:tav>
                                      </p:tavLst>
                                    </p:anim>
                                    <p:animEffect transition="in" filter="wipe(up)">
                                      <p:cBhvr>
                                        <p:cTn id="39" dur="500"/>
                                        <p:tgtEl>
                                          <p:spTgt spid="7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70">
                                            <p:txEl>
                                              <p:pRg st="3" end="3"/>
                                            </p:txEl>
                                          </p:spTgt>
                                        </p:tgtEl>
                                        <p:attrNameLst>
                                          <p:attrName>style.visibility</p:attrName>
                                        </p:attrNameLst>
                                      </p:cBhvr>
                                      <p:to>
                                        <p:strVal val="visible"/>
                                      </p:to>
                                    </p:set>
                                    <p:anim calcmode="lin" valueType="num">
                                      <p:cBhvr additive="base">
                                        <p:cTn id="44" dur="500"/>
                                        <p:tgtEl>
                                          <p:spTgt spid="70">
                                            <p:txEl>
                                              <p:pRg st="3" end="3"/>
                                            </p:txEl>
                                          </p:spTgt>
                                        </p:tgtEl>
                                        <p:attrNameLst>
                                          <p:attrName>ppt_y</p:attrName>
                                        </p:attrNameLst>
                                      </p:cBhvr>
                                      <p:tavLst>
                                        <p:tav tm="0">
                                          <p:val>
                                            <p:strVal val="#ppt_y+#ppt_h*1.125000"/>
                                          </p:val>
                                        </p:tav>
                                        <p:tav tm="100000">
                                          <p:val>
                                            <p:strVal val="#ppt_y"/>
                                          </p:val>
                                        </p:tav>
                                      </p:tavLst>
                                    </p:anim>
                                    <p:animEffect transition="in" filter="wipe(up)">
                                      <p:cBhvr>
                                        <p:cTn id="45" dur="500"/>
                                        <p:tgtEl>
                                          <p:spTgt spid="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121C24E-DC79-504F-B7B9-9B46EF24BF2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13</a:t>
            </a:fld>
            <a:endParaRPr lang="en-US" dirty="0"/>
          </a:p>
        </p:txBody>
      </p:sp>
      <p:sp>
        <p:nvSpPr>
          <p:cNvPr id="16" name="TextBox 15"/>
          <p:cNvSpPr txBox="1"/>
          <p:nvPr/>
        </p:nvSpPr>
        <p:spPr>
          <a:xfrm>
            <a:off x="224947" y="978683"/>
            <a:ext cx="6942413"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Goal: </a:t>
            </a:r>
            <a:r>
              <a:rPr lang="en-US" sz="2400" dirty="0" smtClean="0">
                <a:solidFill>
                  <a:schemeClr val="bg1"/>
                </a:solidFill>
                <a:latin typeface="Gill Sans" charset="0"/>
                <a:ea typeface="Gill Sans" charset="0"/>
                <a:cs typeface="Gill Sans" charset="0"/>
              </a:rPr>
              <a:t>Building </a:t>
            </a:r>
            <a:r>
              <a:rPr lang="en-US" sz="2400" b="1" i="1" dirty="0" smtClean="0">
                <a:solidFill>
                  <a:srgbClr val="0000FF"/>
                </a:solidFill>
                <a:latin typeface="Gill Sans" charset="0"/>
                <a:ea typeface="Gill Sans" charset="0"/>
                <a:cs typeface="Gill Sans" charset="0"/>
              </a:rPr>
              <a:t>“tail-free” </a:t>
            </a:r>
            <a:r>
              <a:rPr lang="en-US" sz="2400" i="1" dirty="0" smtClean="0">
                <a:solidFill>
                  <a:schemeClr val="bg1"/>
                </a:solidFill>
                <a:latin typeface="Gill Sans" charset="0"/>
                <a:ea typeface="Gill Sans" charset="0"/>
                <a:cs typeface="Gill Sans" charset="0"/>
              </a:rPr>
              <a:t>data and </a:t>
            </a:r>
            <a:r>
              <a:rPr lang="en-US" sz="2400" smtClean="0">
                <a:solidFill>
                  <a:schemeClr val="bg1"/>
                </a:solidFill>
                <a:latin typeface="Gill Sans" charset="0"/>
                <a:ea typeface="Gill Sans" charset="0"/>
                <a:cs typeface="Gill Sans" charset="0"/>
              </a:rPr>
              <a:t>storage systems</a:t>
            </a:r>
            <a:endParaRPr lang="en-US" sz="2400" dirty="0" smtClean="0">
              <a:solidFill>
                <a:schemeClr val="bg1"/>
              </a:solidFill>
              <a:latin typeface="Gill Sans" charset="0"/>
              <a:ea typeface="Gill Sans" charset="0"/>
              <a:cs typeface="Gill Sans" charset="0"/>
            </a:endParaRPr>
          </a:p>
        </p:txBody>
      </p:sp>
      <p:grpSp>
        <p:nvGrpSpPr>
          <p:cNvPr id="56" name="Group 55"/>
          <p:cNvGrpSpPr/>
          <p:nvPr/>
        </p:nvGrpSpPr>
        <p:grpSpPr>
          <a:xfrm>
            <a:off x="273519" y="1715542"/>
            <a:ext cx="5946978" cy="4768472"/>
            <a:chOff x="273519" y="1715542"/>
            <a:chExt cx="5946978" cy="4768472"/>
          </a:xfrm>
        </p:grpSpPr>
        <p:sp>
          <p:nvSpPr>
            <p:cNvPr id="9" name="Rounded Rectangle 8"/>
            <p:cNvSpPr/>
            <p:nvPr/>
          </p:nvSpPr>
          <p:spPr>
            <a:xfrm>
              <a:off x="3469807" y="536637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10" name="Rounded Rectangle 9"/>
            <p:cNvSpPr/>
            <p:nvPr/>
          </p:nvSpPr>
          <p:spPr>
            <a:xfrm>
              <a:off x="3469807" y="416072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11" name="Rounded Rectangle 10"/>
            <p:cNvSpPr/>
            <p:nvPr/>
          </p:nvSpPr>
          <p:spPr>
            <a:xfrm>
              <a:off x="3469807" y="295507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12" name="Rounded Rectangle 11"/>
            <p:cNvSpPr/>
            <p:nvPr/>
          </p:nvSpPr>
          <p:spPr>
            <a:xfrm>
              <a:off x="3469807" y="1749429"/>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cxnSp>
          <p:nvCxnSpPr>
            <p:cNvPr id="45" name="Straight Connector 44"/>
            <p:cNvCxnSpPr/>
            <p:nvPr/>
          </p:nvCxnSpPr>
          <p:spPr>
            <a:xfrm flipV="1">
              <a:off x="1944881" y="2637629"/>
              <a:ext cx="1465268" cy="1996220"/>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201823" y="6484014"/>
              <a:ext cx="1679644" cy="0"/>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991" y="4569277"/>
              <a:ext cx="1394796" cy="182025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91258" y="4316198"/>
              <a:ext cx="499816" cy="335293"/>
            </a:xfrm>
            <a:prstGeom prst="rect">
              <a:avLst/>
            </a:prstGeom>
          </p:spPr>
        </p:pic>
        <p:pic>
          <p:nvPicPr>
            <p:cNvPr id="20" name="Picture 19"/>
            <p:cNvPicPr>
              <a:picLocks noChangeAspect="1"/>
            </p:cNvPicPr>
            <p:nvPr/>
          </p:nvPicPr>
          <p:blipFill>
            <a:blip r:embed="rId5"/>
            <a:stretch>
              <a:fillRect/>
            </a:stretch>
          </p:blipFill>
          <p:spPr>
            <a:xfrm>
              <a:off x="1384877" y="3049556"/>
              <a:ext cx="483445" cy="48129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96892" y="3188056"/>
              <a:ext cx="727340" cy="30046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8692" y="3179900"/>
              <a:ext cx="499816" cy="335293"/>
            </a:xfrm>
            <a:prstGeom prst="rect">
              <a:avLst/>
            </a:prstGeom>
          </p:spPr>
        </p:pic>
        <p:sp>
          <p:nvSpPr>
            <p:cNvPr id="23" name="Rectangle 22"/>
            <p:cNvSpPr/>
            <p:nvPr/>
          </p:nvSpPr>
          <p:spPr>
            <a:xfrm rot="16200000">
              <a:off x="41639" y="3236031"/>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738218" y="1915923"/>
              <a:ext cx="762761" cy="422611"/>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214033" y="1760221"/>
              <a:ext cx="726023" cy="636666"/>
            </a:xfrm>
            <a:prstGeom prst="rect">
              <a:avLst/>
            </a:prstGeom>
          </p:spPr>
        </p:pic>
        <p:sp>
          <p:nvSpPr>
            <p:cNvPr id="26" name="TextBox 25"/>
            <p:cNvSpPr txBox="1"/>
            <p:nvPr/>
          </p:nvSpPr>
          <p:spPr>
            <a:xfrm>
              <a:off x="2577044" y="1845401"/>
              <a:ext cx="615746" cy="400110"/>
            </a:xfrm>
            <a:prstGeom prst="rect">
              <a:avLst/>
            </a:prstGeom>
            <a:noFill/>
          </p:spPr>
          <p:txBody>
            <a:bodyPr wrap="square" rtlCol="0">
              <a:spAutoFit/>
            </a:bodyPr>
            <a:lstStyle/>
            <a:p>
              <a:pPr algn="ctr"/>
              <a:r>
                <a:rPr lang="is-IS" sz="2000" dirty="0" smtClean="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pic>
          <p:nvPicPr>
            <p:cNvPr id="27" name="Picture 26"/>
            <p:cNvPicPr>
              <a:picLocks noChangeAspect="1"/>
            </p:cNvPicPr>
            <p:nvPr/>
          </p:nvPicPr>
          <p:blipFill>
            <a:blip r:embed="rId5"/>
            <a:stretch>
              <a:fillRect/>
            </a:stretch>
          </p:blipFill>
          <p:spPr>
            <a:xfrm>
              <a:off x="1384877" y="1829316"/>
              <a:ext cx="483445" cy="481297"/>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96892" y="1967816"/>
              <a:ext cx="727340" cy="300463"/>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8692" y="1959660"/>
              <a:ext cx="499816" cy="335293"/>
            </a:xfrm>
            <a:prstGeom prst="rect">
              <a:avLst/>
            </a:prstGeom>
          </p:spPr>
        </p:pic>
        <p:sp>
          <p:nvSpPr>
            <p:cNvPr id="30" name="Rectangle 29"/>
            <p:cNvSpPr/>
            <p:nvPr/>
          </p:nvSpPr>
          <p:spPr>
            <a:xfrm rot="16200000">
              <a:off x="41639" y="2015791"/>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cxnSp>
          <p:nvCxnSpPr>
            <p:cNvPr id="31" name="Straight Arrow Connector 30"/>
            <p:cNvCxnSpPr/>
            <p:nvPr/>
          </p:nvCxnSpPr>
          <p:spPr>
            <a:xfrm flipV="1">
              <a:off x="714207" y="2094409"/>
              <a:ext cx="2399819" cy="2952738"/>
            </a:xfrm>
            <a:prstGeom prst="straightConnector1">
              <a:avLst/>
            </a:prstGeom>
            <a:ln w="3810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8455823">
              <a:off x="103789" y="3592768"/>
              <a:ext cx="3881127" cy="461665"/>
            </a:xfrm>
            <a:prstGeom prst="rect">
              <a:avLst/>
            </a:prstGeom>
            <a:noFill/>
          </p:spPr>
          <p:txBody>
            <a:bodyPr wrap="none" rtlCol="0">
              <a:spAutoFit/>
            </a:bodyPr>
            <a:lstStyle/>
            <a:p>
              <a:pPr algn="ctr"/>
              <a:r>
                <a:rPr lang="en-US" sz="2400" i="1" dirty="0" smtClean="0">
                  <a:solidFill>
                    <a:srgbClr val="0000FF"/>
                  </a:solidFill>
                  <a:latin typeface="Gill Sans" charset="0"/>
                  <a:ea typeface="Gill Sans" charset="0"/>
                  <a:cs typeface="Gill Sans" charset="0"/>
                </a:rPr>
                <a:t>More </a:t>
              </a:r>
              <a:r>
                <a:rPr lang="en-US" sz="2400" b="1" i="1" dirty="0" smtClean="0">
                  <a:solidFill>
                    <a:srgbClr val="0000FF"/>
                  </a:solidFill>
                  <a:latin typeface="Gill Sans" charset="0"/>
                  <a:ea typeface="Gill Sans" charset="0"/>
                  <a:cs typeface="Gill Sans" charset="0"/>
                </a:rPr>
                <a:t>effective</a:t>
              </a:r>
              <a:r>
                <a:rPr lang="en-US" sz="2400" i="1" dirty="0" smtClean="0">
                  <a:solidFill>
                    <a:srgbClr val="0000FF"/>
                  </a:solidFill>
                  <a:latin typeface="Gill Sans" charset="0"/>
                  <a:ea typeface="Gill Sans" charset="0"/>
                  <a:cs typeface="Gill Sans" charset="0"/>
                </a:rPr>
                <a:t> and </a:t>
              </a:r>
              <a:r>
                <a:rPr lang="en-US" sz="2400" b="1" i="1" dirty="0" smtClean="0">
                  <a:solidFill>
                    <a:srgbClr val="0000FF"/>
                  </a:solidFill>
                  <a:latin typeface="Gill Sans" charset="0"/>
                  <a:ea typeface="Gill Sans" charset="0"/>
                  <a:cs typeface="Gill Sans" charset="0"/>
                </a:rPr>
                <a:t>generic</a:t>
              </a:r>
            </a:p>
          </p:txBody>
        </p:sp>
      </p:grpSp>
      <p:grpSp>
        <p:nvGrpSpPr>
          <p:cNvPr id="34" name="Group 33"/>
          <p:cNvGrpSpPr/>
          <p:nvPr/>
        </p:nvGrpSpPr>
        <p:grpSpPr>
          <a:xfrm>
            <a:off x="6794926" y="879744"/>
            <a:ext cx="7656823" cy="5697500"/>
            <a:chOff x="6794926" y="879744"/>
            <a:chExt cx="7656823" cy="5697500"/>
          </a:xfrm>
        </p:grpSpPr>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4926" y="1440348"/>
              <a:ext cx="5010947" cy="5136896"/>
            </a:xfrm>
            <a:prstGeom prst="rect">
              <a:avLst/>
            </a:prstGeom>
          </p:spPr>
        </p:pic>
        <p:grpSp>
          <p:nvGrpSpPr>
            <p:cNvPr id="36" name="Group 35"/>
            <p:cNvGrpSpPr/>
            <p:nvPr/>
          </p:nvGrpSpPr>
          <p:grpSpPr>
            <a:xfrm>
              <a:off x="8203973" y="1719249"/>
              <a:ext cx="676299" cy="3497561"/>
              <a:chOff x="7936835" y="1999299"/>
              <a:chExt cx="615950" cy="3185461"/>
            </a:xfrm>
          </p:grpSpPr>
          <p:sp>
            <p:nvSpPr>
              <p:cNvPr id="37" name="Arc 36"/>
              <p:cNvSpPr/>
              <p:nvPr/>
            </p:nvSpPr>
            <p:spPr>
              <a:xfrm rot="16200000">
                <a:off x="7606635" y="2329499"/>
                <a:ext cx="1276350" cy="615950"/>
              </a:xfrm>
              <a:prstGeom prst="arc">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p:cNvCxnSpPr/>
              <p:nvPr/>
            </p:nvCxnSpPr>
            <p:spPr>
              <a:xfrm>
                <a:off x="7936835" y="2547039"/>
                <a:ext cx="0" cy="263772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1" name="Down Arrow 40"/>
            <p:cNvSpPr/>
            <p:nvPr/>
          </p:nvSpPr>
          <p:spPr>
            <a:xfrm rot="19023092" flipV="1">
              <a:off x="8308107" y="2266128"/>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9023092" flipV="1">
              <a:off x="8669652" y="1846136"/>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8246536" y="1760665"/>
              <a:ext cx="6205213" cy="4559786"/>
              <a:chOff x="7938658" y="2109692"/>
              <a:chExt cx="5805054" cy="4027870"/>
            </a:xfrm>
          </p:grpSpPr>
          <p:sp>
            <p:nvSpPr>
              <p:cNvPr id="53" name="Arc 52"/>
              <p:cNvSpPr/>
              <p:nvPr/>
            </p:nvSpPr>
            <p:spPr>
              <a:xfrm rot="16200000">
                <a:off x="8834177" y="1228027"/>
                <a:ext cx="4027870" cy="57912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p:cNvCxnSpPr/>
              <p:nvPr/>
            </p:nvCxnSpPr>
            <p:spPr>
              <a:xfrm flipH="1">
                <a:off x="7938658" y="4052605"/>
                <a:ext cx="13854" cy="112724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8473163" y="879744"/>
              <a:ext cx="2366352" cy="830997"/>
            </a:xfrm>
            <a:prstGeom prst="rect">
              <a:avLst/>
            </a:prstGeom>
            <a:noFill/>
          </p:spPr>
          <p:txBody>
            <a:bodyPr wrap="none" rtlCol="0">
              <a:spAutoFit/>
            </a:bodyPr>
            <a:lstStyle/>
            <a:p>
              <a:pPr algn="ctr"/>
              <a:r>
                <a:rPr lang="en-US" sz="2400" b="1" i="1">
                  <a:solidFill>
                    <a:srgbClr val="0000FF"/>
                  </a:solidFill>
                  <a:latin typeface="Gill Sans" charset="0"/>
                  <a:ea typeface="Gill Sans" charset="0"/>
                  <a:cs typeface="Gill Sans" charset="0"/>
                </a:rPr>
                <a:t>“Tail-free</a:t>
              </a:r>
              <a:r>
                <a:rPr lang="en-US" sz="2400" b="1" i="1" smtClean="0">
                  <a:solidFill>
                    <a:srgbClr val="0000FF"/>
                  </a:solidFill>
                  <a:latin typeface="Gill Sans" charset="0"/>
                  <a:ea typeface="Gill Sans" charset="0"/>
                  <a:cs typeface="Gill Sans" charset="0"/>
                </a:rPr>
                <a:t>”</a:t>
              </a:r>
            </a:p>
            <a:p>
              <a:pPr algn="ctr"/>
              <a:r>
                <a:rPr lang="en-US" sz="2400" b="1" i="1" dirty="0" smtClean="0">
                  <a:solidFill>
                    <a:srgbClr val="0000FF"/>
                  </a:solidFill>
                  <a:latin typeface="Gill Sans" charset="0"/>
                  <a:ea typeface="Gill Sans" charset="0"/>
                  <a:cs typeface="Gill Sans" charset="0"/>
                </a:rPr>
                <a:t>Goal achieved!</a:t>
              </a:r>
            </a:p>
          </p:txBody>
        </p:sp>
      </p:grpSp>
    </p:spTree>
    <p:extLst>
      <p:ext uri="{BB962C8B-B14F-4D97-AF65-F5344CB8AC3E}">
        <p14:creationId xmlns:p14="http://schemas.microsoft.com/office/powerpoint/2010/main" val="55219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7877CF-9232-6F44-9506-75B7D44ED359}"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14</a:t>
            </a:fld>
            <a:endParaRPr lang="en-US" dirty="0"/>
          </a:p>
        </p:txBody>
      </p:sp>
      <p:sp>
        <p:nvSpPr>
          <p:cNvPr id="37" name="TextBox 36"/>
          <p:cNvSpPr txBox="1"/>
          <p:nvPr/>
        </p:nvSpPr>
        <p:spPr>
          <a:xfrm>
            <a:off x="6214707" y="5501644"/>
            <a:ext cx="1653273"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TailAtStore</a:t>
            </a:r>
            <a:r>
              <a:rPr lang="en-US" sz="2000" dirty="0" smtClean="0">
                <a:solidFill>
                  <a:schemeClr val="bg1"/>
                </a:solidFill>
                <a:latin typeface="Gill Sans" charset="0"/>
                <a:ea typeface="Gill Sans" charset="0"/>
                <a:cs typeface="Gill Sans" charset="0"/>
              </a:rPr>
              <a:t> </a:t>
            </a:r>
          </a:p>
          <a:p>
            <a:pPr algn="ctr"/>
            <a:r>
              <a:rPr lang="en-US" dirty="0" smtClean="0">
                <a:solidFill>
                  <a:schemeClr val="bg1"/>
                </a:solidFill>
                <a:latin typeface="Gill Sans" charset="0"/>
                <a:ea typeface="Gill Sans" charset="0"/>
                <a:cs typeface="Gill Sans" charset="0"/>
              </a:rPr>
              <a:t>[FAST ’16]</a:t>
            </a:r>
          </a:p>
        </p:txBody>
      </p:sp>
      <p:sp>
        <p:nvSpPr>
          <p:cNvPr id="38" name="TextBox 37"/>
          <p:cNvSpPr txBox="1"/>
          <p:nvPr/>
        </p:nvSpPr>
        <p:spPr>
          <a:xfrm>
            <a:off x="6306593" y="4257588"/>
            <a:ext cx="1181670" cy="738664"/>
          </a:xfrm>
          <a:prstGeom prst="rect">
            <a:avLst/>
          </a:prstGeom>
          <a:noFill/>
        </p:spPr>
        <p:txBody>
          <a:bodyPr wrap="none" rtlCol="0">
            <a:spAutoFit/>
          </a:bodyPr>
          <a:lstStyle/>
          <a:p>
            <a:pPr algn="ctr"/>
            <a:r>
              <a:rPr lang="en-US" sz="2400" dirty="0" err="1">
                <a:solidFill>
                  <a:schemeClr val="bg1"/>
                </a:solidFill>
                <a:latin typeface="Gill Sans" charset="0"/>
                <a:ea typeface="Gill Sans" charset="0"/>
                <a:cs typeface="Gill Sans" charset="0"/>
              </a:rPr>
              <a:t>ttFlash</a:t>
            </a:r>
            <a:endParaRPr lang="en-US" sz="2400" dirty="0">
              <a:solidFill>
                <a:schemeClr val="bg1"/>
              </a:solidFill>
              <a:latin typeface="Gill Sans" charset="0"/>
              <a:ea typeface="Gill Sans" charset="0"/>
              <a:cs typeface="Gill Sans" charset="0"/>
            </a:endParaRPr>
          </a:p>
          <a:p>
            <a:pPr algn="ctr"/>
            <a:r>
              <a:rPr lang="en-US" dirty="0">
                <a:solidFill>
                  <a:schemeClr val="bg1"/>
                </a:solidFill>
                <a:latin typeface="Gill Sans" charset="0"/>
                <a:ea typeface="Gill Sans" charset="0"/>
                <a:cs typeface="Gill Sans" charset="0"/>
              </a:rPr>
              <a:t>[FAST ’17]</a:t>
            </a:r>
          </a:p>
        </p:txBody>
      </p:sp>
      <p:sp>
        <p:nvSpPr>
          <p:cNvPr id="39" name="TextBox 38"/>
          <p:cNvSpPr txBox="1"/>
          <p:nvPr/>
        </p:nvSpPr>
        <p:spPr>
          <a:xfrm>
            <a:off x="7326336" y="4264517"/>
            <a:ext cx="1372492"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TeaFA</a:t>
            </a:r>
            <a:endParaRPr lang="en-US" sz="2400" dirty="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InSubm</a:t>
            </a:r>
            <a:r>
              <a:rPr lang="en-US" dirty="0" smtClean="0">
                <a:solidFill>
                  <a:schemeClr val="bg1"/>
                </a:solidFill>
                <a:latin typeface="Gill Sans" charset="0"/>
                <a:ea typeface="Gill Sans" charset="0"/>
                <a:cs typeface="Gill Sans" charset="0"/>
              </a:rPr>
              <a:t> ’20]</a:t>
            </a:r>
            <a:endParaRPr lang="en-US" dirty="0">
              <a:solidFill>
                <a:schemeClr val="bg1"/>
              </a:solidFill>
              <a:latin typeface="Gill Sans" charset="0"/>
              <a:ea typeface="Gill Sans" charset="0"/>
              <a:cs typeface="Gill Sans" charset="0"/>
            </a:endParaRPr>
          </a:p>
        </p:txBody>
      </p:sp>
      <p:sp>
        <p:nvSpPr>
          <p:cNvPr id="40" name="TextBox 39"/>
          <p:cNvSpPr txBox="1"/>
          <p:nvPr/>
        </p:nvSpPr>
        <p:spPr>
          <a:xfrm>
            <a:off x="6306593" y="3117292"/>
            <a:ext cx="1204176"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MittOS</a:t>
            </a:r>
            <a:endParaRPr lang="en-US" sz="2400" dirty="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[SOSP ’17]</a:t>
            </a:r>
            <a:endParaRPr lang="en-US" dirty="0">
              <a:solidFill>
                <a:schemeClr val="bg1"/>
              </a:solidFill>
              <a:latin typeface="Gill Sans" charset="0"/>
              <a:ea typeface="Gill Sans" charset="0"/>
              <a:cs typeface="Gill Sans" charset="0"/>
            </a:endParaRPr>
          </a:p>
        </p:txBody>
      </p:sp>
      <p:sp>
        <p:nvSpPr>
          <p:cNvPr id="41" name="TextBox 40"/>
          <p:cNvSpPr txBox="1"/>
          <p:nvPr/>
        </p:nvSpPr>
        <p:spPr>
          <a:xfrm>
            <a:off x="7469607" y="3124221"/>
            <a:ext cx="1471878"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LeapIO</a:t>
            </a:r>
            <a:endParaRPr lang="en-US" sz="2400" dirty="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[ASPLOS ’20]</a:t>
            </a:r>
            <a:endParaRPr lang="en-US" dirty="0">
              <a:solidFill>
                <a:schemeClr val="bg1"/>
              </a:solidFill>
              <a:latin typeface="Gill Sans" charset="0"/>
              <a:ea typeface="Gill Sans" charset="0"/>
              <a:cs typeface="Gill Sans" charset="0"/>
            </a:endParaRPr>
          </a:p>
        </p:txBody>
      </p:sp>
      <p:sp>
        <p:nvSpPr>
          <p:cNvPr id="42" name="TextBox 41"/>
          <p:cNvSpPr txBox="1"/>
          <p:nvPr/>
        </p:nvSpPr>
        <p:spPr>
          <a:xfrm>
            <a:off x="6234907" y="1976996"/>
            <a:ext cx="1431097" cy="738664"/>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MLOS</a:t>
            </a:r>
            <a:endParaRPr lang="en-US" sz="2400" dirty="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ToSubm</a:t>
            </a:r>
            <a:r>
              <a:rPr lang="en-US" dirty="0" smtClean="0">
                <a:solidFill>
                  <a:schemeClr val="bg1"/>
                </a:solidFill>
                <a:latin typeface="Gill Sans" charset="0"/>
                <a:ea typeface="Gill Sans" charset="0"/>
                <a:cs typeface="Gill Sans" charset="0"/>
              </a:rPr>
              <a:t> ’20]</a:t>
            </a:r>
            <a:endParaRPr lang="en-US" dirty="0">
              <a:solidFill>
                <a:schemeClr val="bg1"/>
              </a:solidFill>
              <a:latin typeface="Gill Sans" charset="0"/>
              <a:ea typeface="Gill Sans" charset="0"/>
              <a:cs typeface="Gill Sans" charset="0"/>
            </a:endParaRPr>
          </a:p>
        </p:txBody>
      </p:sp>
      <p:sp>
        <p:nvSpPr>
          <p:cNvPr id="43" name="TextBox 42"/>
          <p:cNvSpPr txBox="1"/>
          <p:nvPr/>
        </p:nvSpPr>
        <p:spPr>
          <a:xfrm>
            <a:off x="7728240" y="1954650"/>
            <a:ext cx="1372492" cy="738664"/>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Queenie</a:t>
            </a:r>
            <a:endParaRPr lang="en-US" sz="2400" dirty="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InSubm</a:t>
            </a:r>
            <a:r>
              <a:rPr lang="en-US" dirty="0" smtClean="0">
                <a:solidFill>
                  <a:schemeClr val="bg1"/>
                </a:solidFill>
                <a:latin typeface="Gill Sans" charset="0"/>
                <a:ea typeface="Gill Sans" charset="0"/>
                <a:cs typeface="Gill Sans" charset="0"/>
              </a:rPr>
              <a:t> ’20]</a:t>
            </a:r>
            <a:endParaRPr lang="en-US" dirty="0">
              <a:solidFill>
                <a:schemeClr val="bg1"/>
              </a:solidFill>
              <a:latin typeface="Gill Sans" charset="0"/>
              <a:ea typeface="Gill Sans" charset="0"/>
              <a:cs typeface="Gill Sans" charset="0"/>
            </a:endParaRPr>
          </a:p>
        </p:txBody>
      </p:sp>
      <p:grpSp>
        <p:nvGrpSpPr>
          <p:cNvPr id="61" name="Group 60"/>
          <p:cNvGrpSpPr/>
          <p:nvPr/>
        </p:nvGrpSpPr>
        <p:grpSpPr>
          <a:xfrm>
            <a:off x="8372915" y="732410"/>
            <a:ext cx="4090504" cy="5939095"/>
            <a:chOff x="8161426" y="834283"/>
            <a:chExt cx="4090504" cy="5939095"/>
          </a:xfrm>
        </p:grpSpPr>
        <p:cxnSp>
          <p:nvCxnSpPr>
            <p:cNvPr id="45" name="Straight Connector 44"/>
            <p:cNvCxnSpPr/>
            <p:nvPr/>
          </p:nvCxnSpPr>
          <p:spPr>
            <a:xfrm flipH="1">
              <a:off x="8161426" y="834283"/>
              <a:ext cx="1353447" cy="55707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9130375" y="934709"/>
              <a:ext cx="3121555" cy="989470"/>
              <a:chOff x="9070445" y="1073962"/>
              <a:chExt cx="3121555" cy="989470"/>
            </a:xfrm>
          </p:grpSpPr>
          <p:sp>
            <p:nvSpPr>
              <p:cNvPr id="47" name="TextBox 46"/>
              <p:cNvSpPr txBox="1"/>
              <p:nvPr/>
            </p:nvSpPr>
            <p:spPr>
              <a:xfrm>
                <a:off x="9578597" y="1073962"/>
                <a:ext cx="2155205"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Other works</a:t>
                </a:r>
              </a:p>
            </p:txBody>
          </p:sp>
          <p:sp>
            <p:nvSpPr>
              <p:cNvPr id="48" name="TextBox 47"/>
              <p:cNvSpPr txBox="1"/>
              <p:nvPr/>
            </p:nvSpPr>
            <p:spPr>
              <a:xfrm>
                <a:off x="9070445" y="1417101"/>
                <a:ext cx="3121555" cy="646331"/>
              </a:xfrm>
              <a:prstGeom prst="rect">
                <a:avLst/>
              </a:prstGeom>
              <a:noFill/>
            </p:spPr>
            <p:txBody>
              <a:bodyPr wrap="square" rtlCol="0">
                <a:spAutoFit/>
              </a:bodyPr>
              <a:lstStyle/>
              <a:p>
                <a:pPr algn="ctr"/>
                <a:r>
                  <a:rPr lang="en-US" dirty="0" smtClean="0">
                    <a:solidFill>
                      <a:schemeClr val="bg1"/>
                    </a:solidFill>
                    <a:latin typeface="Gill Sans" charset="0"/>
                    <a:ea typeface="Gill Sans" charset="0"/>
                    <a:cs typeface="Gill Sans" charset="0"/>
                  </a:rPr>
                  <a:t>(System availability and reliability)</a:t>
                </a:r>
              </a:p>
            </p:txBody>
          </p:sp>
        </p:grpSp>
        <p:sp>
          <p:nvSpPr>
            <p:cNvPr id="49" name="TextBox 48"/>
            <p:cNvSpPr txBox="1"/>
            <p:nvPr/>
          </p:nvSpPr>
          <p:spPr>
            <a:xfrm>
              <a:off x="8698101" y="5296050"/>
              <a:ext cx="1409360"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CloudBug</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SoCC</a:t>
              </a:r>
              <a:r>
                <a:rPr lang="en-US" dirty="0" smtClean="0">
                  <a:solidFill>
                    <a:schemeClr val="bg1"/>
                  </a:solidFill>
                  <a:latin typeface="Gill Sans" charset="0"/>
                  <a:ea typeface="Gill Sans" charset="0"/>
                  <a:cs typeface="Gill Sans" charset="0"/>
                </a:rPr>
                <a:t> ’14]</a:t>
              </a:r>
            </a:p>
          </p:txBody>
        </p:sp>
        <p:sp>
          <p:nvSpPr>
            <p:cNvPr id="51" name="TextBox 50"/>
            <p:cNvSpPr txBox="1"/>
            <p:nvPr/>
          </p:nvSpPr>
          <p:spPr>
            <a:xfrm>
              <a:off x="10159852" y="5312010"/>
              <a:ext cx="1871025"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CloudOutage</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SoCC</a:t>
              </a:r>
              <a:r>
                <a:rPr lang="en-US" dirty="0" smtClean="0">
                  <a:solidFill>
                    <a:schemeClr val="bg1"/>
                  </a:solidFill>
                  <a:latin typeface="Gill Sans" charset="0"/>
                  <a:ea typeface="Gill Sans" charset="0"/>
                  <a:cs typeface="Gill Sans" charset="0"/>
                </a:rPr>
                <a:t> ’16]</a:t>
              </a:r>
            </a:p>
          </p:txBody>
        </p:sp>
        <p:sp>
          <p:nvSpPr>
            <p:cNvPr id="52" name="TextBox 51"/>
            <p:cNvSpPr txBox="1"/>
            <p:nvPr/>
          </p:nvSpPr>
          <p:spPr>
            <a:xfrm>
              <a:off x="9692442" y="4348154"/>
              <a:ext cx="1181670" cy="738664"/>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FEMU</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[FAST ’18]</a:t>
              </a:r>
            </a:p>
          </p:txBody>
        </p:sp>
        <p:sp>
          <p:nvSpPr>
            <p:cNvPr id="53" name="TextBox 52"/>
            <p:cNvSpPr txBox="1"/>
            <p:nvPr/>
          </p:nvSpPr>
          <p:spPr>
            <a:xfrm>
              <a:off x="10565078" y="3187679"/>
              <a:ext cx="1212191" cy="738664"/>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SAMC</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[OSDI ’14]</a:t>
              </a:r>
            </a:p>
          </p:txBody>
        </p:sp>
        <p:sp>
          <p:nvSpPr>
            <p:cNvPr id="54" name="TextBox 53"/>
            <p:cNvSpPr txBox="1"/>
            <p:nvPr/>
          </p:nvSpPr>
          <p:spPr>
            <a:xfrm>
              <a:off x="9687375" y="6034714"/>
              <a:ext cx="1191801"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FailSlow</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[FAST ’18]</a:t>
              </a:r>
            </a:p>
          </p:txBody>
        </p:sp>
        <p:sp>
          <p:nvSpPr>
            <p:cNvPr id="55" name="TextBox 54"/>
            <p:cNvSpPr txBox="1"/>
            <p:nvPr/>
          </p:nvSpPr>
          <p:spPr>
            <a:xfrm>
              <a:off x="9130375" y="3187679"/>
              <a:ext cx="1313180" cy="738664"/>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Limplock</a:t>
              </a:r>
              <a:endParaRPr lang="en-US" sz="2000" dirty="0" smtClean="0">
                <a:solidFill>
                  <a:schemeClr val="bg1"/>
                </a:solidFill>
                <a:latin typeface="Gill Sans" charset="0"/>
                <a:ea typeface="Gill Sans" charset="0"/>
                <a:cs typeface="Gill Sans" charset="0"/>
              </a:endParaRPr>
            </a:p>
            <a:p>
              <a:pPr algn="ctr"/>
              <a:r>
                <a:rPr lang="en-US" dirty="0" smtClean="0">
                  <a:solidFill>
                    <a:schemeClr val="bg1"/>
                  </a:solidFill>
                  <a:latin typeface="Gill Sans" charset="0"/>
                  <a:ea typeface="Gill Sans" charset="0"/>
                  <a:cs typeface="Gill Sans" charset="0"/>
                </a:rPr>
                <a:t>[</a:t>
              </a:r>
              <a:r>
                <a:rPr lang="en-US" dirty="0" err="1" smtClean="0">
                  <a:solidFill>
                    <a:schemeClr val="bg1"/>
                  </a:solidFill>
                  <a:latin typeface="Gill Sans" charset="0"/>
                  <a:ea typeface="Gill Sans" charset="0"/>
                  <a:cs typeface="Gill Sans" charset="0"/>
                </a:rPr>
                <a:t>SoCC</a:t>
              </a:r>
              <a:r>
                <a:rPr lang="en-US" dirty="0" smtClean="0">
                  <a:solidFill>
                    <a:schemeClr val="bg1"/>
                  </a:solidFill>
                  <a:latin typeface="Gill Sans" charset="0"/>
                  <a:ea typeface="Gill Sans" charset="0"/>
                  <a:cs typeface="Gill Sans" charset="0"/>
                </a:rPr>
                <a:t> ’13]</a:t>
              </a:r>
            </a:p>
          </p:txBody>
        </p:sp>
      </p:grpSp>
      <p:grpSp>
        <p:nvGrpSpPr>
          <p:cNvPr id="2" name="Group 1"/>
          <p:cNvGrpSpPr/>
          <p:nvPr/>
        </p:nvGrpSpPr>
        <p:grpSpPr>
          <a:xfrm>
            <a:off x="6263263" y="1024155"/>
            <a:ext cx="2392203" cy="2851566"/>
            <a:chOff x="6297125" y="1047603"/>
            <a:chExt cx="2392203" cy="2851566"/>
          </a:xfrm>
        </p:grpSpPr>
        <p:sp>
          <p:nvSpPr>
            <p:cNvPr id="57" name="Rectangle 56"/>
            <p:cNvSpPr/>
            <p:nvPr/>
          </p:nvSpPr>
          <p:spPr>
            <a:xfrm>
              <a:off x="6297125" y="1933212"/>
              <a:ext cx="1322166" cy="1965957"/>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p:cNvSpPr/>
            <p:nvPr/>
          </p:nvSpPr>
          <p:spPr>
            <a:xfrm rot="2439889">
              <a:off x="7336648" y="1431138"/>
              <a:ext cx="276958" cy="5278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619291" y="1047603"/>
              <a:ext cx="1070037"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Focus</a:t>
              </a:r>
              <a:endParaRPr lang="en-US" b="1" dirty="0">
                <a:solidFill>
                  <a:srgbClr val="FF0000"/>
                </a:solidFill>
                <a:latin typeface="Gill Sans" charset="0"/>
                <a:ea typeface="Gill Sans" charset="0"/>
                <a:cs typeface="Gill Sans" charset="0"/>
              </a:endParaRPr>
            </a:p>
          </p:txBody>
        </p:sp>
      </p:grpSp>
      <p:sp>
        <p:nvSpPr>
          <p:cNvPr id="83" name="Rounded Rectangle 82"/>
          <p:cNvSpPr/>
          <p:nvPr/>
        </p:nvSpPr>
        <p:spPr>
          <a:xfrm>
            <a:off x="3469807" y="536637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84" name="Rounded Rectangle 83"/>
          <p:cNvSpPr/>
          <p:nvPr/>
        </p:nvSpPr>
        <p:spPr>
          <a:xfrm>
            <a:off x="3469807" y="416072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85" name="Rounded Rectangle 84"/>
          <p:cNvSpPr/>
          <p:nvPr/>
        </p:nvSpPr>
        <p:spPr>
          <a:xfrm>
            <a:off x="3469807" y="295507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86" name="Rounded Rectangle 85"/>
          <p:cNvSpPr/>
          <p:nvPr/>
        </p:nvSpPr>
        <p:spPr>
          <a:xfrm>
            <a:off x="3469807" y="1749429"/>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cxnSp>
        <p:nvCxnSpPr>
          <p:cNvPr id="87" name="Straight Connector 86"/>
          <p:cNvCxnSpPr/>
          <p:nvPr/>
        </p:nvCxnSpPr>
        <p:spPr>
          <a:xfrm flipV="1">
            <a:off x="1944881" y="2637629"/>
            <a:ext cx="1465268" cy="1996220"/>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201823" y="6484014"/>
            <a:ext cx="1679644" cy="0"/>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991" y="4569277"/>
            <a:ext cx="1394796" cy="1820253"/>
          </a:xfrm>
          <a:prstGeom prst="rect">
            <a:avLst/>
          </a:prstGeom>
        </p:spPr>
      </p:pic>
      <p:sp>
        <p:nvSpPr>
          <p:cNvPr id="90" name="TextBox 89"/>
          <p:cNvSpPr txBox="1"/>
          <p:nvPr/>
        </p:nvSpPr>
        <p:spPr>
          <a:xfrm>
            <a:off x="224947" y="978683"/>
            <a:ext cx="6942413"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Goal: </a:t>
            </a:r>
            <a:r>
              <a:rPr lang="en-US" sz="2400" dirty="0" smtClean="0">
                <a:solidFill>
                  <a:schemeClr val="bg1"/>
                </a:solidFill>
                <a:latin typeface="Gill Sans" charset="0"/>
                <a:ea typeface="Gill Sans" charset="0"/>
                <a:cs typeface="Gill Sans" charset="0"/>
              </a:rPr>
              <a:t>Building </a:t>
            </a:r>
            <a:r>
              <a:rPr lang="en-US" sz="2400" b="1" i="1" dirty="0" smtClean="0">
                <a:solidFill>
                  <a:srgbClr val="0000FF"/>
                </a:solidFill>
                <a:latin typeface="Gill Sans" charset="0"/>
                <a:ea typeface="Gill Sans" charset="0"/>
                <a:cs typeface="Gill Sans" charset="0"/>
              </a:rPr>
              <a:t>“tail-free” </a:t>
            </a:r>
            <a:r>
              <a:rPr lang="en-US" sz="2400" i="1" dirty="0" smtClean="0">
                <a:solidFill>
                  <a:schemeClr val="bg1"/>
                </a:solidFill>
                <a:latin typeface="Gill Sans" charset="0"/>
                <a:ea typeface="Gill Sans" charset="0"/>
                <a:cs typeface="Gill Sans" charset="0"/>
              </a:rPr>
              <a:t>data and </a:t>
            </a:r>
            <a:r>
              <a:rPr lang="en-US" sz="2400" smtClean="0">
                <a:solidFill>
                  <a:schemeClr val="bg1"/>
                </a:solidFill>
                <a:latin typeface="Gill Sans" charset="0"/>
                <a:ea typeface="Gill Sans" charset="0"/>
                <a:cs typeface="Gill Sans" charset="0"/>
              </a:rPr>
              <a:t>storage systems</a:t>
            </a:r>
            <a:endParaRPr lang="en-US" sz="2400" dirty="0" smtClean="0">
              <a:solidFill>
                <a:schemeClr val="bg1"/>
              </a:solidFill>
              <a:latin typeface="Gill Sans" charset="0"/>
              <a:ea typeface="Gill Sans" charset="0"/>
              <a:cs typeface="Gill Sans" charset="0"/>
            </a:endParaRPr>
          </a:p>
        </p:txBody>
      </p:sp>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91258" y="4316198"/>
            <a:ext cx="499816" cy="335293"/>
          </a:xfrm>
          <a:prstGeom prst="rect">
            <a:avLst/>
          </a:prstGeom>
        </p:spPr>
      </p:pic>
      <p:pic>
        <p:nvPicPr>
          <p:cNvPr id="92" name="Picture 91"/>
          <p:cNvPicPr>
            <a:picLocks noChangeAspect="1"/>
          </p:cNvPicPr>
          <p:nvPr/>
        </p:nvPicPr>
        <p:blipFill>
          <a:blip r:embed="rId5"/>
          <a:stretch>
            <a:fillRect/>
          </a:stretch>
        </p:blipFill>
        <p:spPr>
          <a:xfrm>
            <a:off x="1384877" y="3049556"/>
            <a:ext cx="483445" cy="481297"/>
          </a:xfrm>
          <a:prstGeom prst="rect">
            <a:avLst/>
          </a:prstGeom>
        </p:spPr>
      </p:pic>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96892" y="3188056"/>
            <a:ext cx="727340" cy="300463"/>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8692" y="3179900"/>
            <a:ext cx="499816" cy="335293"/>
          </a:xfrm>
          <a:prstGeom prst="rect">
            <a:avLst/>
          </a:prstGeom>
        </p:spPr>
      </p:pic>
      <p:sp>
        <p:nvSpPr>
          <p:cNvPr id="95" name="Rectangle 94"/>
          <p:cNvSpPr/>
          <p:nvPr/>
        </p:nvSpPr>
        <p:spPr>
          <a:xfrm rot="16200000">
            <a:off x="41639" y="3236031"/>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pic>
        <p:nvPicPr>
          <p:cNvPr id="96" name="Picture 9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738218" y="1915923"/>
            <a:ext cx="762761" cy="422611"/>
          </a:xfrm>
          <a:prstGeom prst="rect">
            <a:avLst/>
          </a:prstGeom>
        </p:spPr>
      </p:pic>
      <p:pic>
        <p:nvPicPr>
          <p:cNvPr id="97" name="Picture 9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214033" y="1760221"/>
            <a:ext cx="726023" cy="636666"/>
          </a:xfrm>
          <a:prstGeom prst="rect">
            <a:avLst/>
          </a:prstGeom>
        </p:spPr>
      </p:pic>
      <p:sp>
        <p:nvSpPr>
          <p:cNvPr id="98" name="TextBox 97"/>
          <p:cNvSpPr txBox="1"/>
          <p:nvPr/>
        </p:nvSpPr>
        <p:spPr>
          <a:xfrm>
            <a:off x="2577044" y="1845401"/>
            <a:ext cx="615746" cy="400110"/>
          </a:xfrm>
          <a:prstGeom prst="rect">
            <a:avLst/>
          </a:prstGeom>
          <a:noFill/>
        </p:spPr>
        <p:txBody>
          <a:bodyPr wrap="square" rtlCol="0">
            <a:spAutoFit/>
          </a:bodyPr>
          <a:lstStyle/>
          <a:p>
            <a:pPr algn="ctr"/>
            <a:r>
              <a:rPr lang="is-IS" sz="2000" dirty="0" smtClean="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pic>
        <p:nvPicPr>
          <p:cNvPr id="99" name="Picture 98"/>
          <p:cNvPicPr>
            <a:picLocks noChangeAspect="1"/>
          </p:cNvPicPr>
          <p:nvPr/>
        </p:nvPicPr>
        <p:blipFill>
          <a:blip r:embed="rId5"/>
          <a:stretch>
            <a:fillRect/>
          </a:stretch>
        </p:blipFill>
        <p:spPr>
          <a:xfrm>
            <a:off x="1384877" y="1829316"/>
            <a:ext cx="483445" cy="481297"/>
          </a:xfrm>
          <a:prstGeom prst="rect">
            <a:avLst/>
          </a:prstGeom>
        </p:spPr>
      </p:pic>
      <p:pic>
        <p:nvPicPr>
          <p:cNvPr id="100" name="Picture 9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96892" y="1967816"/>
            <a:ext cx="727340" cy="300463"/>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8692" y="1959660"/>
            <a:ext cx="499816" cy="335293"/>
          </a:xfrm>
          <a:prstGeom prst="rect">
            <a:avLst/>
          </a:prstGeom>
        </p:spPr>
      </p:pic>
      <p:sp>
        <p:nvSpPr>
          <p:cNvPr id="102" name="Rectangle 101"/>
          <p:cNvSpPr/>
          <p:nvPr/>
        </p:nvSpPr>
        <p:spPr>
          <a:xfrm rot="16200000">
            <a:off x="41639" y="2015791"/>
            <a:ext cx="685800" cy="2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Gill Sans" charset="0"/>
                <a:ea typeface="Gill Sans" charset="0"/>
                <a:cs typeface="Gill Sans" charset="0"/>
              </a:rPr>
              <a:t>Apps</a:t>
            </a:r>
            <a:endParaRPr lang="en-US" dirty="0">
              <a:latin typeface="Gill Sans" charset="0"/>
              <a:ea typeface="Gill Sans" charset="0"/>
              <a:cs typeface="Gill Sans" charset="0"/>
            </a:endParaRPr>
          </a:p>
        </p:txBody>
      </p:sp>
      <p:cxnSp>
        <p:nvCxnSpPr>
          <p:cNvPr id="103" name="Straight Arrow Connector 102"/>
          <p:cNvCxnSpPr/>
          <p:nvPr/>
        </p:nvCxnSpPr>
        <p:spPr>
          <a:xfrm flipV="1">
            <a:off x="714207" y="2094409"/>
            <a:ext cx="2399819" cy="2952738"/>
          </a:xfrm>
          <a:prstGeom prst="straightConnector1">
            <a:avLst/>
          </a:prstGeom>
          <a:ln w="3810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rot="18455823">
            <a:off x="103789" y="3592768"/>
            <a:ext cx="3881127" cy="461665"/>
          </a:xfrm>
          <a:prstGeom prst="rect">
            <a:avLst/>
          </a:prstGeom>
          <a:noFill/>
        </p:spPr>
        <p:txBody>
          <a:bodyPr wrap="none" rtlCol="0">
            <a:spAutoFit/>
          </a:bodyPr>
          <a:lstStyle/>
          <a:p>
            <a:pPr algn="ctr"/>
            <a:r>
              <a:rPr lang="en-US" sz="2400" i="1" dirty="0" smtClean="0">
                <a:solidFill>
                  <a:srgbClr val="0000FF"/>
                </a:solidFill>
                <a:latin typeface="Gill Sans" charset="0"/>
                <a:ea typeface="Gill Sans" charset="0"/>
                <a:cs typeface="Gill Sans" charset="0"/>
              </a:rPr>
              <a:t>More </a:t>
            </a:r>
            <a:r>
              <a:rPr lang="en-US" sz="2400" b="1" i="1" dirty="0" smtClean="0">
                <a:solidFill>
                  <a:srgbClr val="0000FF"/>
                </a:solidFill>
                <a:latin typeface="Gill Sans" charset="0"/>
                <a:ea typeface="Gill Sans" charset="0"/>
                <a:cs typeface="Gill Sans" charset="0"/>
              </a:rPr>
              <a:t>effective</a:t>
            </a:r>
            <a:r>
              <a:rPr lang="en-US" sz="2400" i="1" dirty="0" smtClean="0">
                <a:solidFill>
                  <a:srgbClr val="0000FF"/>
                </a:solidFill>
                <a:latin typeface="Gill Sans" charset="0"/>
                <a:ea typeface="Gill Sans" charset="0"/>
                <a:cs typeface="Gill Sans" charset="0"/>
              </a:rPr>
              <a:t> and </a:t>
            </a:r>
            <a:r>
              <a:rPr lang="en-US" sz="2400" b="1" i="1" dirty="0" smtClean="0">
                <a:solidFill>
                  <a:srgbClr val="0000FF"/>
                </a:solidFill>
                <a:latin typeface="Gill Sans" charset="0"/>
                <a:ea typeface="Gill Sans" charset="0"/>
                <a:cs typeface="Gill Sans" charset="0"/>
              </a:rPr>
              <a:t>generic</a:t>
            </a:r>
          </a:p>
        </p:txBody>
      </p:sp>
      <p:sp>
        <p:nvSpPr>
          <p:cNvPr id="50" name="Rectangle 49"/>
          <p:cNvSpPr/>
          <p:nvPr/>
        </p:nvSpPr>
        <p:spPr>
          <a:xfrm>
            <a:off x="6298803" y="5433078"/>
            <a:ext cx="1459086" cy="83098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723422" y="1902072"/>
            <a:ext cx="1459086" cy="83098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63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dissolve">
                                      <p:cBhvr>
                                        <p:cTn id="18" dur="500"/>
                                        <p:tgtEl>
                                          <p:spTgt spid="60"/>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dissolv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0" grpId="0" animBg="1"/>
      <p:bldP spid="6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8625" y="1709278"/>
            <a:ext cx="10911272" cy="1470025"/>
          </a:xfrm>
        </p:spPr>
        <p:txBody>
          <a:bodyPr/>
          <a:lstStyle/>
          <a:p>
            <a:r>
              <a:rPr lang="en-US" sz="3600" dirty="0" smtClean="0"/>
              <a:t>Millisecond Tail Tolerant OS</a:t>
            </a:r>
            <a:br>
              <a:rPr lang="en-US" sz="3600" dirty="0" smtClean="0"/>
            </a:br>
            <a:r>
              <a:rPr lang="en-US" sz="3600" b="0" dirty="0" smtClean="0"/>
              <a:t>Performance Transparency via Deadline-aware Interface</a:t>
            </a:r>
            <a:endParaRPr lang="en-US" sz="3600" b="0" dirty="0"/>
          </a:p>
        </p:txBody>
      </p:sp>
    </p:spTree>
    <p:extLst>
      <p:ext uri="{BB962C8B-B14F-4D97-AF65-F5344CB8AC3E}">
        <p14:creationId xmlns:p14="http://schemas.microsoft.com/office/powerpoint/2010/main" val="1024210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791919" y="1238610"/>
            <a:ext cx="5154710" cy="4998076"/>
          </a:xfrm>
          <a:prstGeom prst="rect">
            <a:avLst/>
          </a:prstGeom>
        </p:spPr>
      </p:pic>
      <p:pic>
        <p:nvPicPr>
          <p:cNvPr id="31" name="Picture 30"/>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815022" y="1256206"/>
            <a:ext cx="5124686" cy="4954336"/>
          </a:xfrm>
          <a:prstGeom prst="rect">
            <a:avLst/>
          </a:prstGeom>
        </p:spPr>
      </p:pic>
      <p:pic>
        <p:nvPicPr>
          <p:cNvPr id="30" name="Picture 29"/>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836889" y="1253600"/>
            <a:ext cx="5102819" cy="4974893"/>
          </a:xfrm>
          <a:prstGeom prst="rect">
            <a:avLst/>
          </a:prstGeom>
        </p:spPr>
      </p:pic>
      <p:pic>
        <p:nvPicPr>
          <p:cNvPr id="33" name="Picture 32"/>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850634" y="1279389"/>
            <a:ext cx="4943129" cy="4957374"/>
          </a:xfrm>
          <a:prstGeom prst="rect">
            <a:avLst/>
          </a:prstGeom>
        </p:spPr>
      </p:pic>
      <p:sp>
        <p:nvSpPr>
          <p:cNvPr id="3" name="Date Placeholder 2"/>
          <p:cNvSpPr>
            <a:spLocks noGrp="1"/>
          </p:cNvSpPr>
          <p:nvPr>
            <p:ph type="dt" sz="half" idx="10"/>
          </p:nvPr>
        </p:nvSpPr>
        <p:spPr/>
        <p:txBody>
          <a:bodyPr/>
          <a:lstStyle/>
          <a:p>
            <a:fld id="{58BDEFB2-3AB9-744B-AACD-1ACFE20CA7D4}"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16</a:t>
            </a:fld>
            <a:endParaRPr lang="en-US" dirty="0"/>
          </a:p>
        </p:txBody>
      </p:sp>
      <p:sp>
        <p:nvSpPr>
          <p:cNvPr id="7" name="Rounded Rectangular Callout 6"/>
          <p:cNvSpPr/>
          <p:nvPr/>
        </p:nvSpPr>
        <p:spPr>
          <a:xfrm>
            <a:off x="467084" y="546753"/>
            <a:ext cx="4104916" cy="1162125"/>
          </a:xfrm>
          <a:prstGeom prst="wedgeRoundRectCallout">
            <a:avLst>
              <a:gd name="adj1" fmla="val -59166"/>
              <a:gd name="adj2" fmla="val 1329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solidFill>
                  <a:schemeClr val="bg1"/>
                </a:solidFill>
                <a:latin typeface="Gill Sans" charset="0"/>
                <a:ea typeface="Gill Sans" charset="0"/>
                <a:cs typeface="Gill Sans" charset="0"/>
              </a:rPr>
              <a:t>We need a data service.</a:t>
            </a:r>
          </a:p>
          <a:p>
            <a:pPr algn="ctr"/>
            <a:r>
              <a:rPr lang="en-US" sz="2400" b="1" dirty="0" smtClean="0">
                <a:solidFill>
                  <a:schemeClr val="bg1"/>
                </a:solidFill>
                <a:latin typeface="Gill Sans" charset="0"/>
                <a:ea typeface="Gill Sans" charset="0"/>
                <a:cs typeface="Gill Sans" charset="0"/>
              </a:rPr>
              <a:t>Let’s try public cloud.</a:t>
            </a:r>
            <a:endParaRPr lang="en-US" sz="2400" b="1" dirty="0">
              <a:solidFill>
                <a:schemeClr val="bg1"/>
              </a:solidFill>
              <a:latin typeface="Gill Sans" charset="0"/>
              <a:ea typeface="Gill Sans" charset="0"/>
              <a:cs typeface="Gill Sans" charset="0"/>
            </a:endParaRPr>
          </a:p>
        </p:txBody>
      </p:sp>
      <p:grpSp>
        <p:nvGrpSpPr>
          <p:cNvPr id="34" name="Group 33"/>
          <p:cNvGrpSpPr/>
          <p:nvPr/>
        </p:nvGrpSpPr>
        <p:grpSpPr>
          <a:xfrm>
            <a:off x="1110754" y="3043891"/>
            <a:ext cx="2446357" cy="2792876"/>
            <a:chOff x="1110754" y="3043891"/>
            <a:chExt cx="2446357" cy="2792876"/>
          </a:xfrm>
        </p:grpSpPr>
        <p:pic>
          <p:nvPicPr>
            <p:cNvPr id="12" name="Picture 11"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8748" y="3043891"/>
              <a:ext cx="868363" cy="725756"/>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2175" y="3106734"/>
              <a:ext cx="1414773" cy="1565281"/>
            </a:xfrm>
            <a:prstGeom prst="rect">
              <a:avLst/>
            </a:prstGeom>
          </p:spPr>
        </p:pic>
        <p:sp>
          <p:nvSpPr>
            <p:cNvPr id="16" name="TextBox 15"/>
            <p:cNvSpPr txBox="1"/>
            <p:nvPr/>
          </p:nvSpPr>
          <p:spPr>
            <a:xfrm>
              <a:off x="1110754" y="4636438"/>
              <a:ext cx="1556580" cy="1200329"/>
            </a:xfrm>
            <a:prstGeom prst="rect">
              <a:avLst/>
            </a:prstGeom>
            <a:noFill/>
          </p:spPr>
          <p:txBody>
            <a:bodyPr wrap="none" rtlCol="0">
              <a:spAutoFit/>
            </a:bodyPr>
            <a:lstStyle/>
            <a:p>
              <a:pPr algn="ctr"/>
              <a:r>
                <a:rPr lang="en-US" sz="2400" i="1" dirty="0" smtClean="0">
                  <a:solidFill>
                    <a:schemeClr val="bg1"/>
                  </a:solidFill>
                  <a:latin typeface="Gill Sans" charset="0"/>
                  <a:ea typeface="Gill Sans" charset="0"/>
                  <a:cs typeface="Gill Sans" charset="0"/>
                </a:rPr>
                <a:t>5 workdays</a:t>
              </a:r>
            </a:p>
            <a:p>
              <a:pPr algn="ctr"/>
              <a:r>
                <a:rPr lang="en-US" sz="2400" i="1" dirty="0" smtClean="0">
                  <a:solidFill>
                    <a:schemeClr val="bg1"/>
                  </a:solidFill>
                  <a:latin typeface="Gill Sans" charset="0"/>
                  <a:ea typeface="Gill Sans" charset="0"/>
                  <a:cs typeface="Gill Sans" charset="0"/>
                </a:rPr>
                <a:t>8 hours/day</a:t>
              </a:r>
            </a:p>
            <a:p>
              <a:pPr algn="ctr"/>
              <a:r>
                <a:rPr lang="en-US" sz="2400" i="1" dirty="0" smtClean="0">
                  <a:solidFill>
                    <a:schemeClr val="bg1"/>
                  </a:solidFill>
                  <a:latin typeface="Arial" charset="0"/>
                  <a:ea typeface="Arial" charset="0"/>
                  <a:cs typeface="Arial" charset="0"/>
                </a:rPr>
                <a:t>1</a:t>
              </a:r>
              <a:r>
                <a:rPr lang="en-US" sz="2400" i="1" dirty="0" smtClean="0">
                  <a:solidFill>
                    <a:schemeClr val="bg1"/>
                  </a:solidFill>
                  <a:latin typeface="Gill Sans" charset="0"/>
                  <a:ea typeface="Gill Sans" charset="0"/>
                  <a:cs typeface="Gill Sans" charset="0"/>
                </a:rPr>
                <a:t>0 </a:t>
              </a:r>
              <a:r>
                <a:rPr lang="en-US" sz="2400" i="1" dirty="0" err="1" smtClean="0">
                  <a:solidFill>
                    <a:schemeClr val="bg1"/>
                  </a:solidFill>
                  <a:latin typeface="Gill Sans" charset="0"/>
                  <a:ea typeface="Gill Sans" charset="0"/>
                  <a:cs typeface="Gill Sans" charset="0"/>
                </a:rPr>
                <a:t>reqs</a:t>
              </a:r>
              <a:r>
                <a:rPr lang="en-US" sz="2400" i="1" dirty="0" smtClean="0">
                  <a:solidFill>
                    <a:schemeClr val="bg1"/>
                  </a:solidFill>
                  <a:latin typeface="Gill Sans" charset="0"/>
                  <a:ea typeface="Gill Sans" charset="0"/>
                  <a:cs typeface="Gill Sans" charset="0"/>
                </a:rPr>
                <a:t>/sec</a:t>
              </a:r>
            </a:p>
          </p:txBody>
        </p:sp>
        <p:pic>
          <p:nvPicPr>
            <p:cNvPr id="10" name="Picture 9"/>
            <p:cNvPicPr>
              <a:picLocks noChangeAspect="1"/>
            </p:cNvPicPr>
            <p:nvPr/>
          </p:nvPicPr>
          <p:blipFill>
            <a:blip r:embed="rId9"/>
            <a:stretch>
              <a:fillRect/>
            </a:stretch>
          </p:blipFill>
          <p:spPr>
            <a:xfrm>
              <a:off x="3181514" y="3406769"/>
              <a:ext cx="324971" cy="482606"/>
            </a:xfrm>
            <a:prstGeom prst="rect">
              <a:avLst/>
            </a:prstGeom>
          </p:spPr>
        </p:pic>
      </p:grpSp>
      <p:grpSp>
        <p:nvGrpSpPr>
          <p:cNvPr id="37" name="Group 36"/>
          <p:cNvGrpSpPr/>
          <p:nvPr/>
        </p:nvGrpSpPr>
        <p:grpSpPr>
          <a:xfrm>
            <a:off x="2688748" y="3831071"/>
            <a:ext cx="868363" cy="1299440"/>
            <a:chOff x="2688748" y="3831071"/>
            <a:chExt cx="868363" cy="1299440"/>
          </a:xfrm>
        </p:grpSpPr>
        <p:grpSp>
          <p:nvGrpSpPr>
            <p:cNvPr id="36" name="Group 35"/>
            <p:cNvGrpSpPr/>
            <p:nvPr/>
          </p:nvGrpSpPr>
          <p:grpSpPr>
            <a:xfrm>
              <a:off x="2688748" y="3831071"/>
              <a:ext cx="868363" cy="1235122"/>
              <a:chOff x="2688748" y="3831071"/>
              <a:chExt cx="868363" cy="1235122"/>
            </a:xfrm>
          </p:grpSpPr>
          <p:pic>
            <p:nvPicPr>
              <p:cNvPr id="13" name="Picture 12"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8748" y="4340437"/>
                <a:ext cx="868363" cy="725756"/>
              </a:xfrm>
              <a:prstGeom prst="rect">
                <a:avLst/>
              </a:prstGeom>
            </p:spPr>
          </p:pic>
          <p:sp>
            <p:nvSpPr>
              <p:cNvPr id="14" name="TextBox 13"/>
              <p:cNvSpPr txBox="1"/>
              <p:nvPr/>
            </p:nvSpPr>
            <p:spPr>
              <a:xfrm rot="5400000">
                <a:off x="2935293" y="3846460"/>
                <a:ext cx="492443" cy="461665"/>
              </a:xfrm>
              <a:prstGeom prst="rect">
                <a:avLst/>
              </a:prstGeom>
              <a:noFill/>
            </p:spPr>
            <p:txBody>
              <a:bodyPr wrap="none" rtlCol="0">
                <a:spAutoFit/>
              </a:bodyPr>
              <a:lstStyle/>
              <a:p>
                <a:pPr algn="ctr"/>
                <a:r>
                  <a:rPr lang="is-IS" sz="2400" b="1" i="1" dirty="0" smtClean="0">
                    <a:solidFill>
                      <a:schemeClr val="bg1"/>
                    </a:solidFill>
                    <a:latin typeface="Gill Sans" charset="0"/>
                    <a:ea typeface="Gill Sans" charset="0"/>
                    <a:cs typeface="Gill Sans" charset="0"/>
                  </a:rPr>
                  <a:t>…</a:t>
                </a:r>
                <a:endParaRPr lang="en-US" sz="2400" b="1" i="1" dirty="0" smtClean="0">
                  <a:solidFill>
                    <a:schemeClr val="bg1"/>
                  </a:solidFill>
                  <a:latin typeface="Gill Sans" charset="0"/>
                  <a:ea typeface="Gill Sans" charset="0"/>
                  <a:cs typeface="Gill Sans" charset="0"/>
                </a:endParaRPr>
              </a:p>
            </p:txBody>
          </p:sp>
        </p:grpSp>
        <p:pic>
          <p:nvPicPr>
            <p:cNvPr id="11" name="Picture 10"/>
            <p:cNvPicPr>
              <a:picLocks noChangeAspect="1"/>
            </p:cNvPicPr>
            <p:nvPr/>
          </p:nvPicPr>
          <p:blipFill>
            <a:blip r:embed="rId10"/>
            <a:stretch>
              <a:fillRect/>
            </a:stretch>
          </p:blipFill>
          <p:spPr>
            <a:xfrm>
              <a:off x="3195257" y="4737783"/>
              <a:ext cx="297483" cy="392728"/>
            </a:xfrm>
            <a:prstGeom prst="rect">
              <a:avLst/>
            </a:prstGeom>
          </p:spPr>
        </p:pic>
      </p:grpSp>
      <p:grpSp>
        <p:nvGrpSpPr>
          <p:cNvPr id="35" name="Group 34"/>
          <p:cNvGrpSpPr/>
          <p:nvPr/>
        </p:nvGrpSpPr>
        <p:grpSpPr>
          <a:xfrm>
            <a:off x="717451" y="2106224"/>
            <a:ext cx="3769896" cy="730639"/>
            <a:chOff x="717451" y="2106224"/>
            <a:chExt cx="3769896" cy="730639"/>
          </a:xfrm>
        </p:grpSpPr>
        <p:sp>
          <p:nvSpPr>
            <p:cNvPr id="18" name="Rounded Rectangular Callout 17"/>
            <p:cNvSpPr/>
            <p:nvPr/>
          </p:nvSpPr>
          <p:spPr>
            <a:xfrm>
              <a:off x="717451" y="2106224"/>
              <a:ext cx="3769895" cy="697343"/>
            </a:xfrm>
            <a:prstGeom prst="wedgeRoundRectCallout">
              <a:avLst>
                <a:gd name="adj1" fmla="val 14586"/>
                <a:gd name="adj2" fmla="val 74533"/>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400" b="1" dirty="0" smtClean="0">
                  <a:solidFill>
                    <a:srgbClr val="FF0000"/>
                  </a:solidFill>
                  <a:latin typeface="Gill Sans" charset="0"/>
                  <a:ea typeface="Gill Sans" charset="0"/>
                  <a:cs typeface="Gill Sans" charset="0"/>
                </a:rPr>
                <a:t>    Slow responses!</a:t>
              </a:r>
              <a:endParaRPr lang="en-US" sz="2400" b="1" dirty="0">
                <a:solidFill>
                  <a:srgbClr val="FF0000"/>
                </a:solidFill>
                <a:latin typeface="Gill Sans" charset="0"/>
                <a:ea typeface="Gill Sans" charset="0"/>
                <a:cs typeface="Gill Sans" charset="0"/>
              </a:endParaRPr>
            </a:p>
          </p:txBody>
        </p:sp>
        <p:pic>
          <p:nvPicPr>
            <p:cNvPr id="20" name="Picture 19" descr="sad 2 .jpg"/>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79630" y1="78086" x2="79630" y2="78086"/>
                        </a14:backgroundRemoval>
                      </a14:imgEffect>
                    </a14:imgLayer>
                  </a14:imgProps>
                </a:ext>
                <a:ext uri="{28A0092B-C50C-407E-A947-70E740481C1C}">
                  <a14:useLocalDpi xmlns:a14="http://schemas.microsoft.com/office/drawing/2010/main" val="0"/>
                </a:ext>
              </a:extLst>
            </a:blip>
            <a:stretch>
              <a:fillRect/>
            </a:stretch>
          </p:blipFill>
          <p:spPr>
            <a:xfrm>
              <a:off x="3759822" y="2109338"/>
              <a:ext cx="727525" cy="727525"/>
            </a:xfrm>
            <a:prstGeom prst="rect">
              <a:avLst/>
            </a:prstGeom>
          </p:spPr>
        </p:pic>
      </p:grpSp>
      <p:sp>
        <p:nvSpPr>
          <p:cNvPr id="25" name="Rounded Rectangular Callout 24"/>
          <p:cNvSpPr/>
          <p:nvPr/>
        </p:nvSpPr>
        <p:spPr>
          <a:xfrm>
            <a:off x="6287368" y="458798"/>
            <a:ext cx="4826833" cy="756629"/>
          </a:xfrm>
          <a:prstGeom prst="wedgeRoundRectCallout">
            <a:avLst>
              <a:gd name="adj1" fmla="val 6130"/>
              <a:gd name="adj2" fmla="val 821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smtClean="0">
                <a:solidFill>
                  <a:schemeClr val="bg1"/>
                </a:solidFill>
                <a:latin typeface="Gill Sans" charset="0"/>
                <a:ea typeface="Gill Sans" charset="0"/>
                <a:cs typeface="Gill Sans" charset="0"/>
              </a:rPr>
              <a:t>Tail with </a:t>
            </a:r>
            <a:r>
              <a:rPr lang="en-US" sz="2000" b="1" i="1" dirty="0" smtClean="0">
                <a:solidFill>
                  <a:srgbClr val="FF0000"/>
                </a:solidFill>
                <a:latin typeface="Gill Sans" charset="0"/>
                <a:ea typeface="Gill Sans" charset="0"/>
                <a:cs typeface="Gill Sans" charset="0"/>
              </a:rPr>
              <a:t>milli</a:t>
            </a:r>
            <a:r>
              <a:rPr lang="en-US" sz="2000" b="1" i="1" dirty="0" smtClean="0">
                <a:solidFill>
                  <a:schemeClr val="bg1"/>
                </a:solidFill>
                <a:latin typeface="Gill Sans" charset="0"/>
                <a:ea typeface="Gill Sans" charset="0"/>
                <a:cs typeface="Gill Sans" charset="0"/>
              </a:rPr>
              <a:t>second-level</a:t>
            </a:r>
            <a:r>
              <a:rPr lang="en-US" sz="2000" b="1" i="1" dirty="0" smtClean="0">
                <a:solidFill>
                  <a:srgbClr val="FF0000"/>
                </a:solidFill>
                <a:latin typeface="Gill Sans" charset="0"/>
                <a:ea typeface="Gill Sans" charset="0"/>
                <a:cs typeface="Gill Sans" charset="0"/>
              </a:rPr>
              <a:t> dynamism </a:t>
            </a:r>
            <a:endParaRPr lang="en-US" sz="2000" b="1" i="1" dirty="0">
              <a:solidFill>
                <a:srgbClr val="FF0000"/>
              </a:solidFill>
              <a:latin typeface="Gill Sans" charset="0"/>
              <a:ea typeface="Gill Sans" charset="0"/>
              <a:cs typeface="Gill Sans" charset="0"/>
            </a:endParaRPr>
          </a:p>
        </p:txBody>
      </p:sp>
      <p:sp>
        <p:nvSpPr>
          <p:cNvPr id="26" name="Rectangle 25"/>
          <p:cNvSpPr/>
          <p:nvPr/>
        </p:nvSpPr>
        <p:spPr>
          <a:xfrm>
            <a:off x="8424471" y="1535048"/>
            <a:ext cx="1903751" cy="69752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700784" y="2488788"/>
            <a:ext cx="1604927" cy="707886"/>
          </a:xfrm>
          <a:prstGeom prst="rect">
            <a:avLst/>
          </a:prstGeom>
          <a:noFill/>
        </p:spPr>
        <p:txBody>
          <a:bodyPr wrap="none" rtlCol="0">
            <a:spAutoFit/>
          </a:bodyPr>
          <a:lstStyle/>
          <a:p>
            <a:pPr algn="ctr"/>
            <a:r>
              <a:rPr lang="en-US" sz="2000" b="1" dirty="0" smtClean="0">
                <a:solidFill>
                  <a:srgbClr val="FF0000"/>
                </a:solidFill>
                <a:latin typeface="Gill Sans" charset="0"/>
                <a:ea typeface="Gill Sans" charset="0"/>
                <a:cs typeface="Gill Sans" charset="0"/>
              </a:rPr>
              <a:t>40 – 500ms</a:t>
            </a:r>
          </a:p>
          <a:p>
            <a:pPr algn="ctr"/>
            <a:r>
              <a:rPr lang="en-US" sz="2000" b="1" dirty="0" smtClean="0">
                <a:solidFill>
                  <a:srgbClr val="FF0000"/>
                </a:solidFill>
                <a:latin typeface="Gill Sans" charset="0"/>
                <a:ea typeface="Gill Sans" charset="0"/>
                <a:cs typeface="Gill Sans" charset="0"/>
              </a:rPr>
              <a:t>Up to 40x</a:t>
            </a:r>
            <a:endParaRPr lang="en-US" sz="2000" b="1" dirty="0">
              <a:solidFill>
                <a:srgbClr val="FF0000"/>
              </a:solidFill>
              <a:latin typeface="Gill Sans" charset="0"/>
              <a:ea typeface="Gill Sans" charset="0"/>
              <a:cs typeface="Gill Sans" charset="0"/>
            </a:endParaRPr>
          </a:p>
        </p:txBody>
      </p:sp>
      <p:sp>
        <p:nvSpPr>
          <p:cNvPr id="28" name="TextBox 27"/>
          <p:cNvSpPr txBox="1"/>
          <p:nvPr/>
        </p:nvSpPr>
        <p:spPr>
          <a:xfrm>
            <a:off x="8182052" y="4213399"/>
            <a:ext cx="1037463" cy="400110"/>
          </a:xfrm>
          <a:prstGeom prst="rect">
            <a:avLst/>
          </a:prstGeom>
          <a:noFill/>
        </p:spPr>
        <p:txBody>
          <a:bodyPr wrap="none" rtlCol="0">
            <a:spAutoFit/>
          </a:bodyPr>
          <a:lstStyle/>
          <a:p>
            <a:r>
              <a:rPr lang="en-US" sz="2000" b="1" dirty="0" smtClean="0">
                <a:solidFill>
                  <a:srgbClr val="0000FF"/>
                </a:solidFill>
                <a:latin typeface="Gill Sans" charset="0"/>
                <a:ea typeface="Gill Sans" charset="0"/>
                <a:cs typeface="Gill Sans" charset="0"/>
              </a:rPr>
              <a:t>~12ms</a:t>
            </a:r>
            <a:endParaRPr lang="en-US" sz="2000" b="1" dirty="0">
              <a:solidFill>
                <a:srgbClr val="0000FF"/>
              </a:solidFill>
              <a:latin typeface="Gill Sans" charset="0"/>
              <a:ea typeface="Gill Sans" charset="0"/>
              <a:cs typeface="Gill Sans" charset="0"/>
            </a:endParaRPr>
          </a:p>
        </p:txBody>
      </p:sp>
      <p:sp>
        <p:nvSpPr>
          <p:cNvPr id="29" name="Rectangle 28"/>
          <p:cNvSpPr/>
          <p:nvPr/>
        </p:nvSpPr>
        <p:spPr>
          <a:xfrm>
            <a:off x="7910514" y="3767991"/>
            <a:ext cx="248020" cy="1257784"/>
          </a:xfrm>
          <a:prstGeom prst="rect">
            <a:avLst/>
          </a:prstGeom>
          <a:solidFill>
            <a:srgbClr val="00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72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p:tgtEl>
                                          <p:spTgt spid="35"/>
                                        </p:tgtEl>
                                        <p:attrNameLst>
                                          <p:attrName>ppt_y</p:attrName>
                                        </p:attrNameLst>
                                      </p:cBhvr>
                                      <p:tavLst>
                                        <p:tav tm="0">
                                          <p:val>
                                            <p:strVal val="#ppt_y+#ppt_h*1.125000"/>
                                          </p:val>
                                        </p:tav>
                                        <p:tav tm="100000">
                                          <p:val>
                                            <p:strVal val="#ppt_y"/>
                                          </p:val>
                                        </p:tav>
                                      </p:tavLst>
                                    </p:anim>
                                    <p:animEffect transition="in" filter="wipe(up)">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dissolv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dissolve">
                                      <p:cBhvr>
                                        <p:cTn id="40" dur="500"/>
                                        <p:tgtEl>
                                          <p:spTgt spid="37"/>
                                        </p:tgtEl>
                                      </p:cBhvr>
                                    </p:animEffect>
                                  </p:childTnLst>
                                </p:cTn>
                              </p:par>
                              <p:par>
                                <p:cTn id="41" presetID="9"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0"/>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1"/>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791919" y="1238610"/>
            <a:ext cx="5154710" cy="4998076"/>
          </a:xfrm>
          <a:prstGeom prst="rect">
            <a:avLst/>
          </a:prstGeom>
        </p:spPr>
      </p:pic>
      <p:sp>
        <p:nvSpPr>
          <p:cNvPr id="3" name="Date Placeholder 2"/>
          <p:cNvSpPr>
            <a:spLocks noGrp="1"/>
          </p:cNvSpPr>
          <p:nvPr>
            <p:ph type="dt" sz="half" idx="10"/>
          </p:nvPr>
        </p:nvSpPr>
        <p:spPr/>
        <p:txBody>
          <a:bodyPr/>
          <a:lstStyle/>
          <a:p>
            <a:fld id="{F6AB507B-D377-E540-8CF1-63D72099AA8E}"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17</a:t>
            </a:fld>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76" y="1373521"/>
            <a:ext cx="1361162" cy="1505967"/>
          </a:xfrm>
          <a:prstGeom prst="rect">
            <a:avLst/>
          </a:prstGeom>
        </p:spPr>
      </p:pic>
      <p:sp>
        <p:nvSpPr>
          <p:cNvPr id="38" name="TextBox 37"/>
          <p:cNvSpPr txBox="1"/>
          <p:nvPr/>
        </p:nvSpPr>
        <p:spPr>
          <a:xfrm>
            <a:off x="3286094" y="664045"/>
            <a:ext cx="1930336"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Disk-based</a:t>
            </a:r>
          </a:p>
        </p:txBody>
      </p:sp>
      <p:grpSp>
        <p:nvGrpSpPr>
          <p:cNvPr id="8" name="Group 7"/>
          <p:cNvGrpSpPr/>
          <p:nvPr/>
        </p:nvGrpSpPr>
        <p:grpSpPr>
          <a:xfrm>
            <a:off x="6603708" y="569573"/>
            <a:ext cx="4747908" cy="3001148"/>
            <a:chOff x="7233294" y="569573"/>
            <a:chExt cx="4747908" cy="3001148"/>
          </a:xfrm>
        </p:grpSpPr>
        <p:grpSp>
          <p:nvGrpSpPr>
            <p:cNvPr id="6" name="Group 5"/>
            <p:cNvGrpSpPr/>
            <p:nvPr/>
          </p:nvGrpSpPr>
          <p:grpSpPr>
            <a:xfrm>
              <a:off x="7233294" y="569573"/>
              <a:ext cx="4747908" cy="3001148"/>
              <a:chOff x="7233294" y="569573"/>
              <a:chExt cx="4747908" cy="3001148"/>
            </a:xfrm>
          </p:grpSpPr>
          <p:pic>
            <p:nvPicPr>
              <p:cNvPr id="41" name="Picture 40"/>
              <p:cNvPicPr>
                <a:picLocks noChangeAspect="1"/>
              </p:cNvPicPr>
              <p:nvPr/>
            </p:nvPicPr>
            <p:blipFill rotWithShape="1">
              <a:blip r:embed="rId5">
                <a:alphaModFix/>
                <a:extLst>
                  <a:ext uri="{28A0092B-C50C-407E-A947-70E740481C1C}">
                    <a14:useLocalDpi xmlns:a14="http://schemas.microsoft.com/office/drawing/2010/main" val="0"/>
                  </a:ext>
                </a:extLst>
              </a:blip>
              <a:srcRect r="5218"/>
              <a:stretch/>
            </p:blipFill>
            <p:spPr>
              <a:xfrm>
                <a:off x="7233294" y="1016852"/>
                <a:ext cx="2468880" cy="2553869"/>
              </a:xfrm>
              <a:prstGeom prst="rect">
                <a:avLst/>
              </a:prstGeom>
            </p:spPr>
          </p:pic>
          <p:sp>
            <p:nvSpPr>
              <p:cNvPr id="40" name="TextBox 39"/>
              <p:cNvSpPr txBox="1"/>
              <p:nvPr/>
            </p:nvSpPr>
            <p:spPr>
              <a:xfrm>
                <a:off x="7634533" y="664045"/>
                <a:ext cx="1863010"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SSD-based</a:t>
                </a:r>
              </a:p>
            </p:txBody>
          </p:sp>
          <p:sp>
            <p:nvSpPr>
              <p:cNvPr id="44" name="Rectangle 43"/>
              <p:cNvSpPr/>
              <p:nvPr/>
            </p:nvSpPr>
            <p:spPr>
              <a:xfrm>
                <a:off x="7848208" y="1698797"/>
                <a:ext cx="248020" cy="1257784"/>
              </a:xfrm>
              <a:prstGeom prst="rect">
                <a:avLst/>
              </a:prstGeom>
              <a:solidFill>
                <a:srgbClr val="00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ular Callout 44"/>
              <p:cNvSpPr/>
              <p:nvPr/>
            </p:nvSpPr>
            <p:spPr>
              <a:xfrm>
                <a:off x="9616109" y="569573"/>
                <a:ext cx="2365093" cy="884590"/>
              </a:xfrm>
              <a:prstGeom prst="wedgeRoundRectCallout">
                <a:avLst>
                  <a:gd name="adj1" fmla="val -62196"/>
                  <a:gd name="adj2" fmla="val 4499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smtClean="0">
                    <a:solidFill>
                      <a:schemeClr val="bg1"/>
                    </a:solidFill>
                    <a:latin typeface="Gill Sans" charset="0"/>
                    <a:ea typeface="Gill Sans" charset="0"/>
                    <a:cs typeface="Gill Sans" charset="0"/>
                  </a:rPr>
                  <a:t>Tail with </a:t>
                </a:r>
                <a:r>
                  <a:rPr lang="en-US" sz="2000" b="1" i="1" dirty="0" smtClean="0">
                    <a:solidFill>
                      <a:srgbClr val="FF0000"/>
                    </a:solidFill>
                    <a:latin typeface="Gill Sans" charset="0"/>
                    <a:ea typeface="Gill Sans" charset="0"/>
                    <a:cs typeface="Gill Sans" charset="0"/>
                  </a:rPr>
                  <a:t>micro</a:t>
                </a:r>
                <a:r>
                  <a:rPr lang="en-US" sz="2000" b="1" i="1" dirty="0" smtClean="0">
                    <a:solidFill>
                      <a:schemeClr val="bg1"/>
                    </a:solidFill>
                    <a:latin typeface="Gill Sans" charset="0"/>
                    <a:ea typeface="Gill Sans" charset="0"/>
                    <a:cs typeface="Gill Sans" charset="0"/>
                  </a:rPr>
                  <a:t>second-level </a:t>
                </a:r>
                <a:r>
                  <a:rPr lang="en-US" sz="2000" b="1" i="1" dirty="0" smtClean="0">
                    <a:solidFill>
                      <a:srgbClr val="FF0000"/>
                    </a:solidFill>
                    <a:latin typeface="Gill Sans" charset="0"/>
                    <a:ea typeface="Gill Sans" charset="0"/>
                    <a:cs typeface="Gill Sans" charset="0"/>
                  </a:rPr>
                  <a:t>dynamism </a:t>
                </a:r>
                <a:endParaRPr lang="en-US" sz="2000" b="1" i="1" dirty="0">
                  <a:solidFill>
                    <a:srgbClr val="FF0000"/>
                  </a:solidFill>
                  <a:latin typeface="Gill Sans" charset="0"/>
                  <a:ea typeface="Gill Sans" charset="0"/>
                  <a:cs typeface="Gill Sans" charset="0"/>
                </a:endParaRPr>
              </a:p>
            </p:txBody>
          </p:sp>
          <p:sp>
            <p:nvSpPr>
              <p:cNvPr id="46" name="TextBox 45"/>
              <p:cNvSpPr txBox="1"/>
              <p:nvPr/>
            </p:nvSpPr>
            <p:spPr>
              <a:xfrm>
                <a:off x="8037238" y="2483413"/>
                <a:ext cx="1109599" cy="400110"/>
              </a:xfrm>
              <a:prstGeom prst="rect">
                <a:avLst/>
              </a:prstGeom>
              <a:noFill/>
            </p:spPr>
            <p:txBody>
              <a:bodyPr wrap="none" rtlCol="0">
                <a:spAutoFit/>
              </a:bodyPr>
              <a:lstStyle/>
              <a:p>
                <a:r>
                  <a:rPr lang="en-US" sz="2000" b="1" dirty="0">
                    <a:solidFill>
                      <a:srgbClr val="0000FF"/>
                    </a:solidFill>
                    <a:latin typeface="Gill Sans" charset="0"/>
                    <a:ea typeface="Gill Sans" charset="0"/>
                    <a:cs typeface="Gill Sans" charset="0"/>
                  </a:rPr>
                  <a:t>~</a:t>
                </a:r>
                <a:r>
                  <a:rPr lang="en-US" sz="2000" b="1" dirty="0" smtClean="0">
                    <a:solidFill>
                      <a:srgbClr val="0000FF"/>
                    </a:solidFill>
                    <a:latin typeface="Gill Sans" charset="0"/>
                    <a:ea typeface="Gill Sans" charset="0"/>
                    <a:cs typeface="Gill Sans" charset="0"/>
                  </a:rPr>
                  <a:t>0.3ms</a:t>
                </a:r>
                <a:endParaRPr lang="en-US" sz="2000" b="1" dirty="0">
                  <a:solidFill>
                    <a:srgbClr val="0000FF"/>
                  </a:solidFill>
                  <a:latin typeface="Gill Sans" charset="0"/>
                  <a:ea typeface="Gill Sans" charset="0"/>
                  <a:cs typeface="Gill Sans" charset="0"/>
                </a:endParaRPr>
              </a:p>
            </p:txBody>
          </p:sp>
          <p:sp>
            <p:nvSpPr>
              <p:cNvPr id="47" name="TextBox 46"/>
              <p:cNvSpPr txBox="1"/>
              <p:nvPr/>
            </p:nvSpPr>
            <p:spPr>
              <a:xfrm>
                <a:off x="8049800" y="1387157"/>
                <a:ext cx="1620958" cy="707886"/>
              </a:xfrm>
              <a:prstGeom prst="rect">
                <a:avLst/>
              </a:prstGeom>
              <a:noFill/>
            </p:spPr>
            <p:txBody>
              <a:bodyPr wrap="none" rtlCol="0">
                <a:spAutoFit/>
              </a:bodyPr>
              <a:lstStyle/>
              <a:p>
                <a:pPr algn="ctr"/>
                <a:r>
                  <a:rPr lang="en-US" sz="2000" b="1" dirty="0">
                    <a:solidFill>
                      <a:srgbClr val="FF0000"/>
                    </a:solidFill>
                    <a:latin typeface="Arial" charset="0"/>
                    <a:ea typeface="Arial" charset="0"/>
                    <a:cs typeface="Arial" charset="0"/>
                  </a:rPr>
                  <a:t>1</a:t>
                </a:r>
                <a:r>
                  <a:rPr lang="en-US" sz="2000" b="1" dirty="0" smtClean="0">
                    <a:solidFill>
                      <a:srgbClr val="FF0000"/>
                    </a:solidFill>
                    <a:latin typeface="Gill Sans" charset="0"/>
                    <a:ea typeface="Gill Sans" charset="0"/>
                    <a:cs typeface="Gill Sans" charset="0"/>
                  </a:rPr>
                  <a:t> – </a:t>
                </a:r>
                <a:r>
                  <a:rPr lang="en-US" sz="2000" b="1" dirty="0" smtClean="0">
                    <a:solidFill>
                      <a:srgbClr val="FF0000"/>
                    </a:solidFill>
                    <a:latin typeface="Arial" charset="0"/>
                    <a:ea typeface="Arial" charset="0"/>
                    <a:cs typeface="Arial" charset="0"/>
                  </a:rPr>
                  <a:t>1</a:t>
                </a:r>
                <a:r>
                  <a:rPr lang="en-US" sz="2000" b="1" dirty="0" smtClean="0">
                    <a:solidFill>
                      <a:srgbClr val="FF0000"/>
                    </a:solidFill>
                    <a:latin typeface="Gill Sans" charset="0"/>
                    <a:ea typeface="Gill Sans" charset="0"/>
                    <a:cs typeface="Gill Sans" charset="0"/>
                  </a:rPr>
                  <a:t>25ms</a:t>
                </a:r>
              </a:p>
              <a:p>
                <a:pPr algn="ctr"/>
                <a:r>
                  <a:rPr lang="en-US" sz="2000" b="1" dirty="0" smtClean="0">
                    <a:solidFill>
                      <a:srgbClr val="FF0000"/>
                    </a:solidFill>
                    <a:latin typeface="Gill Sans" charset="0"/>
                    <a:ea typeface="Gill Sans" charset="0"/>
                    <a:cs typeface="Gill Sans" charset="0"/>
                  </a:rPr>
                  <a:t>Up to 400x</a:t>
                </a:r>
                <a:endParaRPr lang="en-US" sz="2000" b="1" dirty="0">
                  <a:solidFill>
                    <a:srgbClr val="FF0000"/>
                  </a:solidFill>
                  <a:latin typeface="Gill Sans" charset="0"/>
                  <a:ea typeface="Gill Sans" charset="0"/>
                  <a:cs typeface="Gill Sans" charset="0"/>
                </a:endParaRPr>
              </a:p>
            </p:txBody>
          </p:sp>
        </p:grpSp>
        <p:sp>
          <p:nvSpPr>
            <p:cNvPr id="43" name="Rectangle 42"/>
            <p:cNvSpPr/>
            <p:nvPr/>
          </p:nvSpPr>
          <p:spPr>
            <a:xfrm>
              <a:off x="8094223" y="1187106"/>
              <a:ext cx="1448182" cy="260196"/>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166224" y="5255480"/>
            <a:ext cx="2695866" cy="830997"/>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Enterprise-level</a:t>
            </a:r>
          </a:p>
          <a:p>
            <a:pPr algn="ctr"/>
            <a:r>
              <a:rPr lang="en-US" sz="2400" b="1" dirty="0" smtClean="0">
                <a:solidFill>
                  <a:schemeClr val="bg1"/>
                </a:solidFill>
                <a:latin typeface="Gill Sans" charset="0"/>
                <a:ea typeface="Gill Sans" charset="0"/>
                <a:cs typeface="Gill Sans" charset="0"/>
              </a:rPr>
              <a:t>Storage</a:t>
            </a:r>
          </a:p>
        </p:txBody>
      </p:sp>
      <p:sp>
        <p:nvSpPr>
          <p:cNvPr id="50" name="TextBox 49"/>
          <p:cNvSpPr txBox="1"/>
          <p:nvPr/>
        </p:nvSpPr>
        <p:spPr>
          <a:xfrm>
            <a:off x="8867957" y="5085632"/>
            <a:ext cx="3334246" cy="1323439"/>
          </a:xfrm>
          <a:prstGeom prst="rect">
            <a:avLst/>
          </a:prstGeom>
          <a:noFill/>
        </p:spPr>
        <p:txBody>
          <a:bodyPr wrap="none" rtlCol="0">
            <a:spAutoFit/>
          </a:bodyPr>
          <a:lstStyle/>
          <a:p>
            <a:pPr algn="ctr"/>
            <a:r>
              <a:rPr lang="en-US" sz="2400" b="1" dirty="0" err="1" smtClean="0">
                <a:solidFill>
                  <a:srgbClr val="0000FF"/>
                </a:solidFill>
                <a:latin typeface="Gill Sans" charset="0"/>
                <a:ea typeface="Gill Sans" charset="0"/>
                <a:cs typeface="Gill Sans" charset="0"/>
              </a:rPr>
              <a:t>TailAtStore</a:t>
            </a:r>
            <a:r>
              <a:rPr lang="en-US" sz="2400" b="1" dirty="0" smtClean="0">
                <a:solidFill>
                  <a:srgbClr val="0000FF"/>
                </a:solidFill>
                <a:latin typeface="Gill Sans" charset="0"/>
                <a:ea typeface="Gill Sans" charset="0"/>
                <a:cs typeface="Gill Sans" charset="0"/>
              </a:rPr>
              <a:t> </a:t>
            </a:r>
          </a:p>
          <a:p>
            <a:pPr algn="ctr"/>
            <a:r>
              <a:rPr lang="en-US" sz="1600" dirty="0" smtClean="0">
                <a:solidFill>
                  <a:schemeClr val="bg1"/>
                </a:solidFill>
                <a:latin typeface="Gill Sans" charset="0"/>
                <a:ea typeface="Gill Sans" charset="0"/>
                <a:cs typeface="Gill Sans" charset="0"/>
              </a:rPr>
              <a:t>[FAST ’16]</a:t>
            </a:r>
          </a:p>
          <a:p>
            <a:pPr algn="ctr"/>
            <a:r>
              <a:rPr lang="en-US" sz="2000" dirty="0" smtClean="0">
                <a:solidFill>
                  <a:schemeClr val="bg1"/>
                </a:solidFill>
                <a:latin typeface="Gill Sans" charset="0"/>
                <a:ea typeface="Gill Sans" charset="0"/>
                <a:cs typeface="Gill Sans" charset="0"/>
              </a:rPr>
              <a:t>Over 450k disks and 4k SSDs</a:t>
            </a:r>
          </a:p>
          <a:p>
            <a:pPr algn="ctr"/>
            <a:r>
              <a:rPr lang="en-US" sz="2000" dirty="0" smtClean="0">
                <a:solidFill>
                  <a:schemeClr val="bg1"/>
                </a:solidFill>
                <a:latin typeface="Gill Sans" charset="0"/>
                <a:ea typeface="Gill Sans" charset="0"/>
                <a:cs typeface="Gill Sans" charset="0"/>
              </a:rPr>
              <a:t>Over 800M drive hours</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648" y="5035727"/>
            <a:ext cx="2642724" cy="1704557"/>
          </a:xfrm>
          <a:prstGeom prst="rect">
            <a:avLst/>
          </a:prstGeom>
        </p:spPr>
      </p:pic>
      <p:pic>
        <p:nvPicPr>
          <p:cNvPr id="17" name="Picture 16"/>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6338860" y="5086411"/>
            <a:ext cx="2632075" cy="1653873"/>
          </a:xfrm>
          <a:prstGeom prst="rect">
            <a:avLst/>
          </a:prstGeom>
        </p:spPr>
      </p:pic>
      <p:sp>
        <p:nvSpPr>
          <p:cNvPr id="66" name="TextBox 65"/>
          <p:cNvSpPr txBox="1"/>
          <p:nvPr/>
        </p:nvSpPr>
        <p:spPr>
          <a:xfrm>
            <a:off x="3235903" y="4574062"/>
            <a:ext cx="1930336" cy="461665"/>
          </a:xfrm>
          <a:prstGeom prst="rect">
            <a:avLst/>
          </a:prstGeom>
          <a:noFill/>
        </p:spPr>
        <p:txBody>
          <a:bodyPr wrap="none" rtlCol="0">
            <a:spAutoFit/>
          </a:bodyPr>
          <a:lstStyle/>
          <a:p>
            <a:pPr algn="ctr"/>
            <a:r>
              <a:rPr lang="en-US" sz="2400" b="1" smtClean="0">
                <a:solidFill>
                  <a:schemeClr val="bg1"/>
                </a:solidFill>
                <a:latin typeface="Gill Sans" charset="0"/>
                <a:ea typeface="Gill Sans" charset="0"/>
                <a:cs typeface="Gill Sans" charset="0"/>
              </a:rPr>
              <a:t>Disk-based</a:t>
            </a:r>
            <a:endParaRPr lang="en-US" sz="2400" b="1" dirty="0" smtClean="0">
              <a:solidFill>
                <a:schemeClr val="bg1"/>
              </a:solidFill>
              <a:latin typeface="Gill Sans" charset="0"/>
              <a:ea typeface="Gill Sans" charset="0"/>
              <a:cs typeface="Gill Sans" charset="0"/>
            </a:endParaRPr>
          </a:p>
        </p:txBody>
      </p:sp>
      <p:sp>
        <p:nvSpPr>
          <p:cNvPr id="67" name="TextBox 66"/>
          <p:cNvSpPr txBox="1"/>
          <p:nvPr/>
        </p:nvSpPr>
        <p:spPr>
          <a:xfrm>
            <a:off x="6903636" y="4574062"/>
            <a:ext cx="1863010"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SSD-based</a:t>
            </a:r>
          </a:p>
        </p:txBody>
      </p:sp>
      <p:cxnSp>
        <p:nvCxnSpPr>
          <p:cNvPr id="21" name="Straight Connector 20"/>
          <p:cNvCxnSpPr/>
          <p:nvPr/>
        </p:nvCxnSpPr>
        <p:spPr>
          <a:xfrm flipV="1">
            <a:off x="4965458" y="4446878"/>
            <a:ext cx="457951" cy="7333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7017030" y="4490730"/>
            <a:ext cx="403184" cy="6894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251262" y="3854609"/>
            <a:ext cx="3626057" cy="523220"/>
          </a:xfrm>
          <a:prstGeom prst="rect">
            <a:avLst/>
          </a:prstGeom>
          <a:noFill/>
        </p:spPr>
        <p:txBody>
          <a:bodyPr wrap="none" rtlCol="0">
            <a:spAutoFit/>
          </a:bodyPr>
          <a:lstStyle/>
          <a:p>
            <a:pPr algn="ctr"/>
            <a:r>
              <a:rPr lang="en-US" sz="2800" b="1" dirty="0" smtClean="0">
                <a:solidFill>
                  <a:srgbClr val="FF0000"/>
                </a:solidFill>
                <a:latin typeface="Gill Sans" charset="0"/>
                <a:ea typeface="Gill Sans" charset="0"/>
                <a:cs typeface="Gill Sans" charset="0"/>
              </a:rPr>
              <a:t>Tail is everywhere!</a:t>
            </a:r>
          </a:p>
        </p:txBody>
      </p:sp>
    </p:spTree>
    <p:extLst>
      <p:ext uri="{BB962C8B-B14F-4D97-AF65-F5344CB8AC3E}">
        <p14:creationId xmlns:p14="http://schemas.microsoft.com/office/powerpoint/2010/main" val="21972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2"/>
                                        </p:tgtEl>
                                      </p:cBhvr>
                                      <p:by x="50000" y="50000"/>
                                    </p:animScale>
                                  </p:childTnLst>
                                </p:cTn>
                              </p:par>
                              <p:par>
                                <p:cTn id="7" presetID="0" presetClass="path" presetSubtype="0" accel="50000" decel="50000" fill="hold" nodeType="withEffect">
                                  <p:stCondLst>
                                    <p:cond delay="0"/>
                                  </p:stCondLst>
                                  <p:childTnLst>
                                    <p:animMotion origin="layout" path="M 0.0082 2.59259E-6 L -0.3487 -0.21273 " pathEditMode="relative" rAng="0" ptsTypes="AA">
                                      <p:cBhvr>
                                        <p:cTn id="8" dur="1000" fill="hold"/>
                                        <p:tgtEl>
                                          <p:spTgt spid="32"/>
                                        </p:tgtEl>
                                        <p:attrNameLst>
                                          <p:attrName>ppt_x</p:attrName>
                                          <p:attrName>ppt_y</p:attrName>
                                        </p:attrNameLst>
                                      </p:cBhvr>
                                      <p:rCtr x="-17852" y="-10648"/>
                                    </p:animMotion>
                                  </p:childTnLst>
                                </p:cTn>
                              </p:par>
                            </p:childTnLst>
                          </p:cTn>
                        </p:par>
                        <p:par>
                          <p:cTn id="9" fill="hold">
                            <p:stCondLst>
                              <p:cond delay="1000"/>
                            </p:stCondLst>
                            <p:childTnLst>
                              <p:par>
                                <p:cTn id="10" presetID="12" presetClass="entr" presetSubtype="4"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up)">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p:tgtEl>
                                          <p:spTgt spid="49"/>
                                        </p:tgtEl>
                                        <p:attrNameLst>
                                          <p:attrName>ppt_y</p:attrName>
                                        </p:attrNameLst>
                                      </p:cBhvr>
                                      <p:tavLst>
                                        <p:tav tm="0">
                                          <p:val>
                                            <p:strVal val="#ppt_y+#ppt_h*1.125000"/>
                                          </p:val>
                                        </p:tav>
                                        <p:tav tm="100000">
                                          <p:val>
                                            <p:strVal val="#ppt_y"/>
                                          </p:val>
                                        </p:tav>
                                      </p:tavLst>
                                    </p:anim>
                                    <p:animEffect transition="in" filter="wipe(up)">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p:tgtEl>
                                          <p:spTgt spid="50"/>
                                        </p:tgtEl>
                                        <p:attrNameLst>
                                          <p:attrName>ppt_y</p:attrName>
                                        </p:attrNameLst>
                                      </p:cBhvr>
                                      <p:tavLst>
                                        <p:tav tm="0">
                                          <p:val>
                                            <p:strVal val="#ppt_y+#ppt_h*1.125000"/>
                                          </p:val>
                                        </p:tav>
                                        <p:tav tm="100000">
                                          <p:val>
                                            <p:strVal val="#ppt_y"/>
                                          </p:val>
                                        </p:tav>
                                      </p:tavLst>
                                    </p:anim>
                                    <p:animEffect transition="in" filter="wipe(up)">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dissolve">
                                      <p:cBhvr>
                                        <p:cTn id="38" dur="500"/>
                                        <p:tgtEl>
                                          <p:spTgt spid="6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dissolve">
                                      <p:cBhvr>
                                        <p:cTn id="44" dur="500"/>
                                        <p:tgtEl>
                                          <p:spTgt spid="67"/>
                                        </p:tgtEl>
                                      </p:cBhvr>
                                    </p:animEffect>
                                  </p:childTnLst>
                                </p:cTn>
                              </p:par>
                              <p:par>
                                <p:cTn id="45" presetID="1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ppt_y</p:attrName>
                                        </p:attrNameLst>
                                      </p:cBhvr>
                                      <p:tavLst>
                                        <p:tav tm="0">
                                          <p:val>
                                            <p:strVal val="#ppt_y+#ppt_h*1.125000"/>
                                          </p:val>
                                        </p:tav>
                                        <p:tav tm="100000">
                                          <p:val>
                                            <p:strVal val="#ppt_y"/>
                                          </p:val>
                                        </p:tav>
                                      </p:tavLst>
                                    </p:anim>
                                    <p:animEffect transition="in" filter="wipe(up)">
                                      <p:cBhvr>
                                        <p:cTn id="48" dur="500"/>
                                        <p:tgtEl>
                                          <p:spTgt spid="21"/>
                                        </p:tgtEl>
                                      </p:cBhvr>
                                    </p:animEffect>
                                  </p:childTnLst>
                                </p:cTn>
                              </p:par>
                              <p:par>
                                <p:cTn id="49" presetID="12" presetClass="entr" presetSubtype="4"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p:tgtEl>
                                          <p:spTgt spid="68"/>
                                        </p:tgtEl>
                                        <p:attrNameLst>
                                          <p:attrName>ppt_y</p:attrName>
                                        </p:attrNameLst>
                                      </p:cBhvr>
                                      <p:tavLst>
                                        <p:tav tm="0">
                                          <p:val>
                                            <p:strVal val="#ppt_y+#ppt_h*1.125000"/>
                                          </p:val>
                                        </p:tav>
                                        <p:tav tm="100000">
                                          <p:val>
                                            <p:strVal val="#ppt_y"/>
                                          </p:val>
                                        </p:tav>
                                      </p:tavLst>
                                    </p:anim>
                                    <p:animEffect transition="in" filter="wipe(up)">
                                      <p:cBhvr>
                                        <p:cTn id="52" dur="500"/>
                                        <p:tgtEl>
                                          <p:spTgt spid="68"/>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p:tgtEl>
                                          <p:spTgt spid="71"/>
                                        </p:tgtEl>
                                        <p:attrNameLst>
                                          <p:attrName>ppt_y</p:attrName>
                                        </p:attrNameLst>
                                      </p:cBhvr>
                                      <p:tavLst>
                                        <p:tav tm="0">
                                          <p:val>
                                            <p:strVal val="#ppt_y+#ppt_h*1.125000"/>
                                          </p:val>
                                        </p:tav>
                                        <p:tav tm="100000">
                                          <p:val>
                                            <p:strVal val="#ppt_y"/>
                                          </p:val>
                                        </p:tav>
                                      </p:tavLst>
                                    </p:anim>
                                    <p:animEffect transition="in" filter="wipe(up)">
                                      <p:cBhvr>
                                        <p:cTn id="5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9" grpId="0"/>
      <p:bldP spid="50" grpId="0"/>
      <p:bldP spid="66" grpId="0"/>
      <p:bldP spid="67" grpId="0"/>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a:off x="8077988" y="2388782"/>
            <a:ext cx="0" cy="26327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18</a:t>
            </a:fld>
            <a:endParaRPr lang="en-US" dirty="0">
              <a:latin typeface="Gill Sans" charset="0"/>
              <a:ea typeface="Gill Sans" charset="0"/>
              <a:cs typeface="Gill Sans" charset="0"/>
            </a:endParaRPr>
          </a:p>
        </p:txBody>
      </p:sp>
      <p:pic>
        <p:nvPicPr>
          <p:cNvPr id="20" name="Picture 19"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152" y="2505056"/>
            <a:ext cx="1124304" cy="939667"/>
          </a:xfrm>
          <a:prstGeom prst="rect">
            <a:avLst/>
          </a:prstGeom>
        </p:spPr>
      </p:pic>
      <p:pic>
        <p:nvPicPr>
          <p:cNvPr id="23" name="Picture 22"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152" y="4228329"/>
            <a:ext cx="1124304" cy="939667"/>
          </a:xfrm>
          <a:prstGeom prst="rect">
            <a:avLst/>
          </a:prstGeom>
        </p:spPr>
      </p:pic>
      <p:sp>
        <p:nvSpPr>
          <p:cNvPr id="9" name="Rectangle 8"/>
          <p:cNvSpPr/>
          <p:nvPr/>
        </p:nvSpPr>
        <p:spPr>
          <a:xfrm>
            <a:off x="5217623" y="2812357"/>
            <a:ext cx="955040" cy="264160"/>
          </a:xfrm>
          <a:prstGeom prst="rect">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6" name="Rectangle 25"/>
          <p:cNvSpPr/>
          <p:nvPr/>
        </p:nvSpPr>
        <p:spPr>
          <a:xfrm>
            <a:off x="5217623" y="4566083"/>
            <a:ext cx="2865120" cy="2641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0" name="TextBox 9"/>
          <p:cNvSpPr txBox="1"/>
          <p:nvPr/>
        </p:nvSpPr>
        <p:spPr>
          <a:xfrm>
            <a:off x="6181145" y="2713605"/>
            <a:ext cx="865943" cy="461665"/>
          </a:xfrm>
          <a:prstGeom prst="rect">
            <a:avLst/>
          </a:prstGeom>
          <a:noFill/>
        </p:spPr>
        <p:txBody>
          <a:bodyPr wrap="none" rtlCol="0">
            <a:spAutoFit/>
          </a:bodyPr>
          <a:lstStyle/>
          <a:p>
            <a:r>
              <a:rPr lang="en-US" sz="2400" dirty="0">
                <a:solidFill>
                  <a:srgbClr val="0099FF"/>
                </a:solidFill>
                <a:latin typeface="Arial" charset="0"/>
                <a:ea typeface="Arial" charset="0"/>
                <a:cs typeface="Arial" charset="0"/>
              </a:rPr>
              <a:t>1</a:t>
            </a:r>
            <a:r>
              <a:rPr lang="en-US" sz="2400" dirty="0">
                <a:solidFill>
                  <a:srgbClr val="0099FF"/>
                </a:solidFill>
                <a:latin typeface="Gill Sans" charset="0"/>
                <a:ea typeface="Gill Sans" charset="0"/>
                <a:cs typeface="Gill Sans" charset="0"/>
              </a:rPr>
              <a:t>0ms</a:t>
            </a:r>
          </a:p>
        </p:txBody>
      </p:sp>
      <p:sp>
        <p:nvSpPr>
          <p:cNvPr id="32" name="TextBox 31"/>
          <p:cNvSpPr txBox="1"/>
          <p:nvPr/>
        </p:nvSpPr>
        <p:spPr>
          <a:xfrm>
            <a:off x="8077990" y="4467330"/>
            <a:ext cx="1003801" cy="461665"/>
          </a:xfrm>
          <a:prstGeom prst="rect">
            <a:avLst/>
          </a:prstGeom>
          <a:noFill/>
        </p:spPr>
        <p:txBody>
          <a:bodyPr wrap="none" rtlCol="0">
            <a:spAutoFit/>
          </a:bodyPr>
          <a:lstStyle/>
          <a:p>
            <a:r>
              <a:rPr lang="en-US" sz="2400" b="1" dirty="0">
                <a:solidFill>
                  <a:srgbClr val="FF0000"/>
                </a:solidFill>
                <a:latin typeface="Gill Sans" charset="0"/>
                <a:ea typeface="Gill Sans" charset="0"/>
                <a:cs typeface="Gill Sans" charset="0"/>
              </a:rPr>
              <a:t>30ms</a:t>
            </a:r>
          </a:p>
        </p:txBody>
      </p:sp>
      <p:sp>
        <p:nvSpPr>
          <p:cNvPr id="2" name="Explosion 2 1"/>
          <p:cNvSpPr/>
          <p:nvPr/>
        </p:nvSpPr>
        <p:spPr>
          <a:xfrm>
            <a:off x="5160738" y="4928994"/>
            <a:ext cx="3585697" cy="1401171"/>
          </a:xfrm>
          <a:prstGeom prst="irregularSeal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rgbClr val="FF0000"/>
                </a:solidFill>
                <a:latin typeface="Gill Sans" charset="0"/>
                <a:ea typeface="Gill Sans" charset="0"/>
                <a:cs typeface="Gill Sans" charset="0"/>
              </a:rPr>
              <a:t>IO contention</a:t>
            </a:r>
          </a:p>
        </p:txBody>
      </p:sp>
      <p:cxnSp>
        <p:nvCxnSpPr>
          <p:cNvPr id="12" name="Straight Arrow Connector 11"/>
          <p:cNvCxnSpPr>
            <a:endCxn id="20" idx="1"/>
          </p:cNvCxnSpPr>
          <p:nvPr/>
        </p:nvCxnSpPr>
        <p:spPr>
          <a:xfrm flipV="1">
            <a:off x="2850589" y="2974890"/>
            <a:ext cx="1379564" cy="7892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50589" y="3764096"/>
            <a:ext cx="1379564" cy="93406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9713135">
            <a:off x="2789913" y="2615530"/>
            <a:ext cx="1120820" cy="830997"/>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Parallel</a:t>
            </a:r>
          </a:p>
          <a:p>
            <a:r>
              <a:rPr lang="en-US" sz="2400" dirty="0">
                <a:solidFill>
                  <a:schemeClr val="bg1"/>
                </a:solidFill>
                <a:latin typeface="Gill Sans" charset="0"/>
                <a:ea typeface="Gill Sans" charset="0"/>
                <a:cs typeface="Gill Sans" charset="0"/>
              </a:rPr>
              <a:t>task #</a:t>
            </a:r>
            <a:r>
              <a:rPr lang="en-US" sz="2400" dirty="0">
                <a:solidFill>
                  <a:schemeClr val="bg1"/>
                </a:solidFill>
                <a:latin typeface="Arial" charset="0"/>
                <a:ea typeface="Arial" charset="0"/>
                <a:cs typeface="Arial" charset="0"/>
              </a:rPr>
              <a:t>1</a:t>
            </a:r>
          </a:p>
        </p:txBody>
      </p:sp>
      <p:sp>
        <p:nvSpPr>
          <p:cNvPr id="33" name="TextBox 32"/>
          <p:cNvSpPr txBox="1"/>
          <p:nvPr/>
        </p:nvSpPr>
        <p:spPr>
          <a:xfrm rot="2061322">
            <a:off x="2751091" y="4150585"/>
            <a:ext cx="1103187" cy="830997"/>
          </a:xfrm>
          <a:prstGeom prst="rect">
            <a:avLst/>
          </a:prstGeom>
          <a:noFill/>
        </p:spPr>
        <p:txBody>
          <a:bodyPr wrap="none" rtlCol="0">
            <a:spAutoFit/>
          </a:bodyPr>
          <a:lstStyle/>
          <a:p>
            <a:r>
              <a:rPr lang="en-US" sz="2400">
                <a:solidFill>
                  <a:schemeClr val="bg1"/>
                </a:solidFill>
                <a:latin typeface="Gill Sans" charset="0"/>
                <a:ea typeface="Gill Sans" charset="0"/>
                <a:cs typeface="Gill Sans" charset="0"/>
              </a:rPr>
              <a:t>Parallel</a:t>
            </a:r>
          </a:p>
          <a:p>
            <a:r>
              <a:rPr lang="en-US" sz="2400" dirty="0">
                <a:solidFill>
                  <a:schemeClr val="bg1"/>
                </a:solidFill>
                <a:latin typeface="Gill Sans" charset="0"/>
                <a:ea typeface="Gill Sans" charset="0"/>
                <a:cs typeface="Gill Sans" charset="0"/>
              </a:rPr>
              <a:t>task #2</a:t>
            </a:r>
          </a:p>
        </p:txBody>
      </p:sp>
      <p:sp>
        <p:nvSpPr>
          <p:cNvPr id="34" name="TextBox 33"/>
          <p:cNvSpPr txBox="1"/>
          <p:nvPr/>
        </p:nvSpPr>
        <p:spPr>
          <a:xfrm>
            <a:off x="7606060" y="5021546"/>
            <a:ext cx="1757212" cy="830997"/>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Completion </a:t>
            </a:r>
          </a:p>
          <a:p>
            <a:pPr algn="ctr"/>
            <a:r>
              <a:rPr lang="en-US" sz="2400" b="1" dirty="0">
                <a:solidFill>
                  <a:srgbClr val="FF0000"/>
                </a:solidFill>
                <a:latin typeface="Gill Sans" charset="0"/>
                <a:ea typeface="Gill Sans" charset="0"/>
                <a:cs typeface="Gill Sans" charset="0"/>
              </a:rPr>
              <a:t>30ms</a:t>
            </a:r>
          </a:p>
        </p:txBody>
      </p:sp>
      <p:pic>
        <p:nvPicPr>
          <p:cNvPr id="25" name="Picture 24"/>
          <p:cNvPicPr>
            <a:picLocks noChangeAspect="1"/>
          </p:cNvPicPr>
          <p:nvPr/>
        </p:nvPicPr>
        <p:blipFill>
          <a:blip r:embed="rId4"/>
          <a:stretch>
            <a:fillRect/>
          </a:stretch>
        </p:blipFill>
        <p:spPr>
          <a:xfrm>
            <a:off x="3984485" y="5158363"/>
            <a:ext cx="277328" cy="411852"/>
          </a:xfrm>
          <a:prstGeom prst="rect">
            <a:avLst/>
          </a:prstGeom>
        </p:spPr>
      </p:pic>
      <p:pic>
        <p:nvPicPr>
          <p:cNvPr id="27" name="Picture 26"/>
          <p:cNvPicPr>
            <a:picLocks noChangeAspect="1"/>
          </p:cNvPicPr>
          <p:nvPr/>
        </p:nvPicPr>
        <p:blipFill>
          <a:blip r:embed="rId5"/>
          <a:stretch>
            <a:fillRect/>
          </a:stretch>
        </p:blipFill>
        <p:spPr>
          <a:xfrm flipH="1">
            <a:off x="4298667" y="5158363"/>
            <a:ext cx="329759" cy="419949"/>
          </a:xfrm>
          <a:prstGeom prst="rect">
            <a:avLst/>
          </a:prstGeom>
        </p:spPr>
      </p:pic>
      <p:pic>
        <p:nvPicPr>
          <p:cNvPr id="28" name="Picture 27"/>
          <p:cNvPicPr>
            <a:picLocks noChangeAspect="1"/>
          </p:cNvPicPr>
          <p:nvPr/>
        </p:nvPicPr>
        <p:blipFill>
          <a:blip r:embed="rId6"/>
          <a:stretch>
            <a:fillRect/>
          </a:stretch>
        </p:blipFill>
        <p:spPr>
          <a:xfrm>
            <a:off x="4697808" y="5174971"/>
            <a:ext cx="297483" cy="392728"/>
          </a:xfrm>
          <a:prstGeom prst="rect">
            <a:avLst/>
          </a:prstGeom>
        </p:spPr>
      </p:pic>
      <p:pic>
        <p:nvPicPr>
          <p:cNvPr id="30" name="Picture 29"/>
          <p:cNvPicPr>
            <a:picLocks noChangeAspect="1"/>
          </p:cNvPicPr>
          <p:nvPr/>
        </p:nvPicPr>
        <p:blipFill>
          <a:blip r:embed="rId7"/>
          <a:stretch>
            <a:fillRect/>
          </a:stretch>
        </p:blipFill>
        <p:spPr>
          <a:xfrm>
            <a:off x="5040721" y="5174971"/>
            <a:ext cx="254271" cy="403340"/>
          </a:xfrm>
          <a:prstGeom prst="rect">
            <a:avLst/>
          </a:prstGeom>
        </p:spPr>
      </p:pic>
      <p:sp>
        <p:nvSpPr>
          <p:cNvPr id="5" name="TextBox 4"/>
          <p:cNvSpPr txBox="1"/>
          <p:nvPr/>
        </p:nvSpPr>
        <p:spPr>
          <a:xfrm>
            <a:off x="4458442" y="3541974"/>
            <a:ext cx="492443" cy="461665"/>
          </a:xfrm>
          <a:prstGeom prst="rect">
            <a:avLst/>
          </a:prstGeom>
          <a:noFill/>
        </p:spPr>
        <p:txBody>
          <a:bodyPr wrap="none" rtlCol="0">
            <a:spAutoFit/>
          </a:bodyPr>
          <a:lstStyle/>
          <a:p>
            <a:r>
              <a:rPr lang="is-IS" sz="2400" dirty="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pic>
        <p:nvPicPr>
          <p:cNvPr id="36" name="Picture 35"/>
          <p:cNvPicPr>
            <a:picLocks noChangeAspect="1"/>
          </p:cNvPicPr>
          <p:nvPr/>
        </p:nvPicPr>
        <p:blipFill>
          <a:blip r:embed="rId8"/>
          <a:stretch>
            <a:fillRect/>
          </a:stretch>
        </p:blipFill>
        <p:spPr>
          <a:xfrm>
            <a:off x="9282570" y="4954909"/>
            <a:ext cx="964271" cy="964271"/>
          </a:xfrm>
          <a:prstGeom prst="rect">
            <a:avLst/>
          </a:prstGeom>
        </p:spPr>
      </p:pic>
      <p:pic>
        <p:nvPicPr>
          <p:cNvPr id="35" name="Picture 34"/>
          <p:cNvPicPr>
            <a:picLocks noChangeAspect="1"/>
          </p:cNvPicPr>
          <p:nvPr/>
        </p:nvPicPr>
        <p:blipFill>
          <a:blip r:embed="rId4"/>
          <a:stretch>
            <a:fillRect/>
          </a:stretch>
        </p:blipFill>
        <p:spPr>
          <a:xfrm>
            <a:off x="2014633" y="3113224"/>
            <a:ext cx="754240" cy="1120101"/>
          </a:xfrm>
          <a:prstGeom prst="rect">
            <a:avLst/>
          </a:prstGeom>
        </p:spPr>
      </p:pic>
      <p:pic>
        <p:nvPicPr>
          <p:cNvPr id="37" name="Picture 36"/>
          <p:cNvPicPr>
            <a:picLocks noChangeAspect="1"/>
          </p:cNvPicPr>
          <p:nvPr/>
        </p:nvPicPr>
        <p:blipFill>
          <a:blip r:embed="rId4"/>
          <a:stretch>
            <a:fillRect/>
          </a:stretch>
        </p:blipFill>
        <p:spPr>
          <a:xfrm>
            <a:off x="4566752" y="1906152"/>
            <a:ext cx="384133" cy="570467"/>
          </a:xfrm>
          <a:prstGeom prst="rect">
            <a:avLst/>
          </a:prstGeom>
        </p:spPr>
      </p:pic>
      <p:pic>
        <p:nvPicPr>
          <p:cNvPr id="6" name="Picture 5"/>
          <p:cNvPicPr>
            <a:picLocks noChangeAspect="1"/>
          </p:cNvPicPr>
          <p:nvPr/>
        </p:nvPicPr>
        <p:blipFill>
          <a:blip r:embed="rId9"/>
          <a:stretch>
            <a:fillRect/>
          </a:stretch>
        </p:blipFill>
        <p:spPr>
          <a:xfrm>
            <a:off x="4301123" y="5572154"/>
            <a:ext cx="324844" cy="422439"/>
          </a:xfrm>
          <a:prstGeom prst="rect">
            <a:avLst/>
          </a:prstGeom>
        </p:spPr>
      </p:pic>
      <p:pic>
        <p:nvPicPr>
          <p:cNvPr id="8" name="Picture 7"/>
          <p:cNvPicPr>
            <a:picLocks noChangeAspect="1"/>
          </p:cNvPicPr>
          <p:nvPr/>
        </p:nvPicPr>
        <p:blipFill>
          <a:blip r:embed="rId10"/>
          <a:stretch>
            <a:fillRect/>
          </a:stretch>
        </p:blipFill>
        <p:spPr>
          <a:xfrm>
            <a:off x="4642358" y="5567701"/>
            <a:ext cx="408383" cy="408383"/>
          </a:xfrm>
          <a:prstGeom prst="rect">
            <a:avLst/>
          </a:prstGeom>
        </p:spPr>
      </p:pic>
      <p:sp>
        <p:nvSpPr>
          <p:cNvPr id="38"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7" name="Date Placeholder 6"/>
          <p:cNvSpPr>
            <a:spLocks noGrp="1"/>
          </p:cNvSpPr>
          <p:nvPr>
            <p:ph type="dt" sz="half" idx="10"/>
          </p:nvPr>
        </p:nvSpPr>
        <p:spPr/>
        <p:txBody>
          <a:bodyPr/>
          <a:lstStyle/>
          <a:p>
            <a:fld id="{6F11C500-BBC5-0740-B64B-09A34D1B10E3}" type="datetime1">
              <a:rPr lang="en-US" smtClean="0"/>
              <a:t>3/14/20</a:t>
            </a:fld>
            <a:endParaRPr lang="en-US" dirty="0"/>
          </a:p>
        </p:txBody>
      </p:sp>
      <p:sp>
        <p:nvSpPr>
          <p:cNvPr id="39" name="TextBox 38"/>
          <p:cNvSpPr txBox="1"/>
          <p:nvPr/>
        </p:nvSpPr>
        <p:spPr>
          <a:xfrm>
            <a:off x="557784" y="918963"/>
            <a:ext cx="6660926"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The Problem: Tails (Stragglers)</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201287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par>
                                <p:cTn id="49" presetID="3" presetClass="entr" presetSubtype="1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linds(horizontal)">
                                      <p:cBhvr>
                                        <p:cTn id="51" dur="500"/>
                                        <p:tgtEl>
                                          <p:spTgt spid="30"/>
                                        </p:tgtEl>
                                      </p:cBhvr>
                                    </p:animEffect>
                                  </p:childTnLst>
                                </p:cTn>
                              </p:par>
                              <p:par>
                                <p:cTn id="52" presetID="3" presetClass="entr" presetSubtype="1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par>
                                <p:cTn id="55" presetID="3" presetClass="entr" presetSubtype="1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blinds(horizontal)">
                                      <p:cBhvr>
                                        <p:cTn id="60" dur="500"/>
                                        <p:tgtEl>
                                          <p:spTgt spid="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dissolve">
                                      <p:cBhvr>
                                        <p:cTn id="71" dur="500"/>
                                        <p:tgtEl>
                                          <p:spTgt spid="34"/>
                                        </p:tgtEl>
                                      </p:cBhvr>
                                    </p:animEffect>
                                  </p:childTnLst>
                                </p:cTn>
                              </p:par>
                              <p:par>
                                <p:cTn id="72" presetID="9"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dissolve">
                                      <p:cBhvr>
                                        <p:cTn id="74" dur="500"/>
                                        <p:tgtEl>
                                          <p:spTgt spid="36"/>
                                        </p:tgtEl>
                                      </p:cBhvr>
                                    </p:animEffect>
                                  </p:childTnLst>
                                </p:cTn>
                              </p:par>
                              <p:par>
                                <p:cTn id="75" presetID="9"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dissolve">
                                      <p:cBhvr>
                                        <p:cTn id="77" dur="500"/>
                                        <p:tgtEl>
                                          <p:spTgt spid="29"/>
                                        </p:tgtEl>
                                      </p:cBhvr>
                                    </p:animEffec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10" grpId="0"/>
      <p:bldP spid="32" grpId="0"/>
      <p:bldP spid="32" grpId="1"/>
      <p:bldP spid="2" grpId="0" animBg="1"/>
      <p:bldP spid="2" grpId="1" animBg="1"/>
      <p:bldP spid="31" grpId="0"/>
      <p:bldP spid="33" grpId="0"/>
      <p:bldP spid="3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3924080" y="2342479"/>
            <a:ext cx="0" cy="3390484"/>
          </a:xfrm>
          <a:prstGeom prst="line">
            <a:avLst/>
          </a:prstGeom>
          <a:ln w="38100">
            <a:solidFill>
              <a:srgbClr val="CC66FF"/>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19</a:t>
            </a:fld>
            <a:endParaRPr lang="en-US" dirty="0">
              <a:latin typeface="Gill Sans" charset="0"/>
              <a:ea typeface="Gill Sans" charset="0"/>
              <a:cs typeface="Gill Sans" charset="0"/>
            </a:endParaRPr>
          </a:p>
        </p:txBody>
      </p:sp>
      <p:pic>
        <p:nvPicPr>
          <p:cNvPr id="25" name="Picture 24"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89" y="2632905"/>
            <a:ext cx="868363" cy="725756"/>
          </a:xfrm>
          <a:prstGeom prst="rect">
            <a:avLst/>
          </a:prstGeom>
        </p:spPr>
      </p:pic>
      <p:sp>
        <p:nvSpPr>
          <p:cNvPr id="29" name="Rectangle 28"/>
          <p:cNvSpPr/>
          <p:nvPr/>
        </p:nvSpPr>
        <p:spPr>
          <a:xfrm>
            <a:off x="2794565" y="2860776"/>
            <a:ext cx="568960" cy="217264"/>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3" name="Rectangle 32"/>
          <p:cNvSpPr/>
          <p:nvPr/>
        </p:nvSpPr>
        <p:spPr>
          <a:xfrm>
            <a:off x="2794152" y="3916919"/>
            <a:ext cx="1700784" cy="2194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7" name="Rectangle 36"/>
          <p:cNvSpPr/>
          <p:nvPr/>
        </p:nvSpPr>
        <p:spPr>
          <a:xfrm>
            <a:off x="3329631" y="5060880"/>
            <a:ext cx="566928" cy="219456"/>
          </a:xfrm>
          <a:prstGeom prst="rect">
            <a:avLst/>
          </a:prstGeom>
          <a:solidFill>
            <a:srgbClr val="CC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latin typeface="Gill Sans" charset="0"/>
              <a:ea typeface="Gill Sans" charset="0"/>
              <a:cs typeface="Gill Sans" charset="0"/>
            </a:endParaRPr>
          </a:p>
        </p:txBody>
      </p:sp>
      <p:sp>
        <p:nvSpPr>
          <p:cNvPr id="42" name="TextBox 41"/>
          <p:cNvSpPr txBox="1"/>
          <p:nvPr/>
        </p:nvSpPr>
        <p:spPr>
          <a:xfrm>
            <a:off x="3296864" y="3479829"/>
            <a:ext cx="1364476"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Straggler!</a:t>
            </a:r>
          </a:p>
        </p:txBody>
      </p:sp>
      <p:sp>
        <p:nvSpPr>
          <p:cNvPr id="43" name="TextBox 42"/>
          <p:cNvSpPr txBox="1"/>
          <p:nvPr/>
        </p:nvSpPr>
        <p:spPr>
          <a:xfrm>
            <a:off x="6459502" y="2015517"/>
            <a:ext cx="3433271" cy="1569660"/>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2. Cloning</a:t>
            </a:r>
          </a:p>
          <a:p>
            <a:pPr marL="800080" lvl="1" indent="-342891">
              <a:buFont typeface="Arial" charset="0"/>
              <a:buChar char="•"/>
            </a:pPr>
            <a:r>
              <a:rPr lang="en-US" sz="2400" dirty="0">
                <a:solidFill>
                  <a:schemeClr val="bg1"/>
                </a:solidFill>
                <a:latin typeface="Gill Sans" charset="0"/>
                <a:ea typeface="Gill Sans" charset="0"/>
                <a:cs typeface="Gill Sans" charset="0"/>
              </a:rPr>
              <a:t>Introduces </a:t>
            </a:r>
            <a:r>
              <a:rPr lang="en-US" sz="2400" dirty="0">
                <a:solidFill>
                  <a:srgbClr val="FF0000"/>
                </a:solidFill>
                <a:latin typeface="Gill Sans" charset="0"/>
                <a:ea typeface="Gill Sans" charset="0"/>
                <a:cs typeface="Gill Sans" charset="0"/>
              </a:rPr>
              <a:t>2x </a:t>
            </a:r>
            <a:r>
              <a:rPr lang="en-US" sz="2400" dirty="0">
                <a:solidFill>
                  <a:schemeClr val="bg1"/>
                </a:solidFill>
                <a:latin typeface="Gill Sans" charset="0"/>
                <a:ea typeface="Gill Sans" charset="0"/>
                <a:cs typeface="Gill Sans" charset="0"/>
              </a:rPr>
              <a:t>workload</a:t>
            </a:r>
          </a:p>
          <a:p>
            <a:endParaRPr lang="en-US" sz="2400" dirty="0">
              <a:solidFill>
                <a:schemeClr val="bg1"/>
              </a:solidFill>
              <a:latin typeface="Gill Sans" charset="0"/>
              <a:ea typeface="Gill Sans" charset="0"/>
              <a:cs typeface="Gill Sans" charset="0"/>
            </a:endParaRPr>
          </a:p>
        </p:txBody>
      </p:sp>
      <p:sp>
        <p:nvSpPr>
          <p:cNvPr id="44" name="TextBox 43"/>
          <p:cNvSpPr txBox="1"/>
          <p:nvPr/>
        </p:nvSpPr>
        <p:spPr>
          <a:xfrm>
            <a:off x="2642715" y="4203697"/>
            <a:ext cx="788164"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Wait</a:t>
            </a:r>
          </a:p>
        </p:txBody>
      </p:sp>
      <p:sp>
        <p:nvSpPr>
          <p:cNvPr id="45" name="TextBox 44"/>
          <p:cNvSpPr txBox="1"/>
          <p:nvPr/>
        </p:nvSpPr>
        <p:spPr>
          <a:xfrm>
            <a:off x="6459503" y="3722980"/>
            <a:ext cx="3585928" cy="1938992"/>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3. </a:t>
            </a:r>
            <a:r>
              <a:rPr lang="en-US" sz="2400" dirty="0" smtClean="0">
                <a:solidFill>
                  <a:schemeClr val="bg1"/>
                </a:solidFill>
                <a:latin typeface="Gill Sans" charset="0"/>
                <a:ea typeface="Gill Sans" charset="0"/>
                <a:cs typeface="Gill Sans" charset="0"/>
              </a:rPr>
              <a:t>Snitching/Monitoring</a:t>
            </a:r>
            <a:endParaRPr lang="en-US" sz="2400" dirty="0">
              <a:solidFill>
                <a:schemeClr val="bg1"/>
              </a:solidFill>
              <a:latin typeface="Gill Sans" charset="0"/>
              <a:ea typeface="Gill Sans" charset="0"/>
              <a:cs typeface="Gill Sans" charset="0"/>
            </a:endParaRPr>
          </a:p>
          <a:p>
            <a:pPr marL="800080" lvl="1" indent="-342891">
              <a:buFont typeface="Arial" charset="0"/>
              <a:buChar char="•"/>
            </a:pPr>
            <a:r>
              <a:rPr lang="en-US" sz="2400" dirty="0">
                <a:solidFill>
                  <a:schemeClr val="bg1"/>
                </a:solidFill>
                <a:latin typeface="Gill Sans" charset="0"/>
                <a:ea typeface="Gill Sans" charset="0"/>
                <a:cs typeface="Gill Sans" charset="0"/>
              </a:rPr>
              <a:t>Does not work when </a:t>
            </a:r>
            <a:r>
              <a:rPr lang="en-US" sz="2400" dirty="0" err="1">
                <a:solidFill>
                  <a:schemeClr val="bg1"/>
                </a:solidFill>
                <a:latin typeface="Gill Sans" charset="0"/>
                <a:ea typeface="Gill Sans" charset="0"/>
                <a:cs typeface="Gill Sans" charset="0"/>
              </a:rPr>
              <a:t>burstiness</a:t>
            </a:r>
            <a:r>
              <a:rPr lang="en-US" sz="2400" dirty="0">
                <a:solidFill>
                  <a:schemeClr val="bg1"/>
                </a:solidFill>
                <a:latin typeface="Gill Sans" charset="0"/>
                <a:ea typeface="Gill Sans" charset="0"/>
                <a:cs typeface="Gill Sans" charset="0"/>
              </a:rPr>
              <a:t> fluctuates in </a:t>
            </a:r>
            <a:r>
              <a:rPr lang="en-US" sz="2400" dirty="0" err="1">
                <a:solidFill>
                  <a:schemeClr val="bg1"/>
                </a:solidFill>
                <a:latin typeface="Gill Sans" charset="0"/>
                <a:ea typeface="Gill Sans" charset="0"/>
                <a:cs typeface="Gill Sans" charset="0"/>
              </a:rPr>
              <a:t>ms</a:t>
            </a:r>
            <a:r>
              <a:rPr lang="en-US" sz="2400" dirty="0">
                <a:solidFill>
                  <a:schemeClr val="bg1"/>
                </a:solidFill>
                <a:latin typeface="Gill Sans" charset="0"/>
                <a:ea typeface="Gill Sans" charset="0"/>
                <a:cs typeface="Gill Sans" charset="0"/>
              </a:rPr>
              <a:t>-level</a:t>
            </a:r>
          </a:p>
          <a:p>
            <a:endParaRPr lang="en-US" sz="2400" dirty="0">
              <a:solidFill>
                <a:schemeClr val="bg1"/>
              </a:solidFill>
              <a:latin typeface="Gill Sans" charset="0"/>
              <a:ea typeface="Gill Sans" charset="0"/>
              <a:cs typeface="Gill Sans" charset="0"/>
            </a:endParaRPr>
          </a:p>
        </p:txBody>
      </p:sp>
      <p:sp>
        <p:nvSpPr>
          <p:cNvPr id="22" name="TextBox 21"/>
          <p:cNvSpPr txBox="1"/>
          <p:nvPr/>
        </p:nvSpPr>
        <p:spPr>
          <a:xfrm>
            <a:off x="3924081" y="4711823"/>
            <a:ext cx="1745673" cy="830997"/>
          </a:xfrm>
          <a:prstGeom prst="rect">
            <a:avLst/>
          </a:prstGeom>
          <a:noFill/>
        </p:spPr>
        <p:txBody>
          <a:bodyPr wrap="square" rtlCol="0">
            <a:spAutoFit/>
          </a:bodyPr>
          <a:lstStyle/>
          <a:p>
            <a:pPr algn="ctr"/>
            <a:r>
              <a:rPr lang="en-US" sz="2400" dirty="0">
                <a:solidFill>
                  <a:srgbClr val="7030A0"/>
                </a:solidFill>
                <a:latin typeface="Gill Sans" charset="0"/>
                <a:ea typeface="Gill Sans" charset="0"/>
                <a:cs typeface="Gill Sans" charset="0"/>
              </a:rPr>
              <a:t>Completion</a:t>
            </a:r>
          </a:p>
          <a:p>
            <a:pPr algn="ctr"/>
            <a:r>
              <a:rPr lang="en-US" sz="2400" b="1" dirty="0">
                <a:solidFill>
                  <a:srgbClr val="7030A0"/>
                </a:solidFill>
                <a:latin typeface="Gill Sans" charset="0"/>
                <a:ea typeface="Gill Sans" charset="0"/>
                <a:cs typeface="Gill Sans" charset="0"/>
              </a:rPr>
              <a:t>20ms</a:t>
            </a:r>
          </a:p>
        </p:txBody>
      </p:sp>
      <p:sp>
        <p:nvSpPr>
          <p:cNvPr id="23" name="TextBox 22"/>
          <p:cNvSpPr txBox="1"/>
          <p:nvPr/>
        </p:nvSpPr>
        <p:spPr>
          <a:xfrm>
            <a:off x="3061892" y="5251320"/>
            <a:ext cx="1079142" cy="461665"/>
          </a:xfrm>
          <a:prstGeom prst="rect">
            <a:avLst/>
          </a:prstGeom>
          <a:noFill/>
        </p:spPr>
        <p:txBody>
          <a:bodyPr wrap="none" rtlCol="0">
            <a:spAutoFit/>
          </a:bodyPr>
          <a:lstStyle/>
          <a:p>
            <a:r>
              <a:rPr lang="en-US" sz="2400" dirty="0">
                <a:solidFill>
                  <a:srgbClr val="7030A0"/>
                </a:solidFill>
                <a:latin typeface="Gill Sans" charset="0"/>
                <a:ea typeface="Gill Sans" charset="0"/>
                <a:cs typeface="Gill Sans" charset="0"/>
              </a:rPr>
              <a:t>Backup</a:t>
            </a:r>
          </a:p>
        </p:txBody>
      </p:sp>
      <p:sp>
        <p:nvSpPr>
          <p:cNvPr id="21" name="TextBox 20"/>
          <p:cNvSpPr txBox="1"/>
          <p:nvPr/>
        </p:nvSpPr>
        <p:spPr>
          <a:xfrm>
            <a:off x="2844089" y="1997323"/>
            <a:ext cx="1994220" cy="461665"/>
          </a:xfrm>
          <a:prstGeom prst="rect">
            <a:avLst/>
          </a:prstGeom>
          <a:noFill/>
        </p:spPr>
        <p:txBody>
          <a:bodyPr wrap="square" rtlCol="0">
            <a:spAutoFit/>
          </a:bodyPr>
          <a:lstStyle/>
          <a:p>
            <a:r>
              <a:rPr lang="en-US" sz="2400" dirty="0">
                <a:solidFill>
                  <a:schemeClr val="bg1"/>
                </a:solidFill>
                <a:latin typeface="Arial" charset="0"/>
                <a:ea typeface="Arial" charset="0"/>
                <a:cs typeface="Arial" charset="0"/>
              </a:rPr>
              <a:t>1</a:t>
            </a:r>
            <a:r>
              <a:rPr lang="en-US" sz="2400" dirty="0">
                <a:solidFill>
                  <a:schemeClr val="bg1"/>
                </a:solidFill>
                <a:latin typeface="Gill Sans" charset="0"/>
                <a:ea typeface="Gill Sans" charset="0"/>
                <a:cs typeface="Gill Sans" charset="0"/>
              </a:rPr>
              <a:t>. Speculation</a:t>
            </a:r>
          </a:p>
        </p:txBody>
      </p:sp>
      <p:pic>
        <p:nvPicPr>
          <p:cNvPr id="24" name="Picture 23"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89" y="3674843"/>
            <a:ext cx="868363" cy="725756"/>
          </a:xfrm>
          <a:prstGeom prst="rect">
            <a:avLst/>
          </a:prstGeom>
        </p:spPr>
      </p:pic>
      <p:pic>
        <p:nvPicPr>
          <p:cNvPr id="26" name="Picture 25"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89" y="4692477"/>
            <a:ext cx="868363" cy="725756"/>
          </a:xfrm>
          <a:prstGeom prst="rect">
            <a:avLst/>
          </a:prstGeom>
        </p:spPr>
      </p:pic>
      <p:sp>
        <p:nvSpPr>
          <p:cNvPr id="2" name="Rounded Rectangular Callout 1"/>
          <p:cNvSpPr/>
          <p:nvPr/>
        </p:nvSpPr>
        <p:spPr>
          <a:xfrm>
            <a:off x="4361716" y="2458988"/>
            <a:ext cx="1556584" cy="437091"/>
          </a:xfrm>
          <a:prstGeom prst="wedgeRoundRectCallout">
            <a:avLst>
              <a:gd name="adj1" fmla="val -49939"/>
              <a:gd name="adj2" fmla="val -59419"/>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Most popular</a:t>
            </a:r>
          </a:p>
        </p:txBody>
      </p:sp>
      <p:sp>
        <p:nvSpPr>
          <p:cNvPr id="6" name="Donut 5"/>
          <p:cNvSpPr/>
          <p:nvPr/>
        </p:nvSpPr>
        <p:spPr>
          <a:xfrm>
            <a:off x="2515285" y="4078638"/>
            <a:ext cx="1025211" cy="968687"/>
          </a:xfrm>
          <a:prstGeom prst="donut">
            <a:avLst>
              <a:gd name="adj" fmla="val 896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ight Arrow 7"/>
          <p:cNvSpPr/>
          <p:nvPr/>
        </p:nvSpPr>
        <p:spPr>
          <a:xfrm>
            <a:off x="2794154" y="4563541"/>
            <a:ext cx="535479" cy="29187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7" name="Date Placeholder 6"/>
          <p:cNvSpPr>
            <a:spLocks noGrp="1"/>
          </p:cNvSpPr>
          <p:nvPr>
            <p:ph type="dt" sz="half" idx="10"/>
          </p:nvPr>
        </p:nvSpPr>
        <p:spPr/>
        <p:txBody>
          <a:bodyPr/>
          <a:lstStyle/>
          <a:p>
            <a:fld id="{439872F4-8A24-E94A-980D-95AAFA13B156}" type="datetime1">
              <a:rPr lang="en-US" smtClean="0"/>
              <a:t>3/14/20</a:t>
            </a:fld>
            <a:endParaRPr lang="en-US" dirty="0"/>
          </a:p>
        </p:txBody>
      </p:sp>
      <p:sp>
        <p:nvSpPr>
          <p:cNvPr id="28" name="TextBox 27"/>
          <p:cNvSpPr txBox="1"/>
          <p:nvPr/>
        </p:nvSpPr>
        <p:spPr>
          <a:xfrm>
            <a:off x="557784" y="918963"/>
            <a:ext cx="7304692"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Popular Tail-Tolerant Approaches</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95192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ppt_y</p:attrName>
                                        </p:attrNameLst>
                                      </p:cBhvr>
                                      <p:tavLst>
                                        <p:tav tm="0">
                                          <p:val>
                                            <p:strVal val="#ppt_y+#ppt_h*1.125000"/>
                                          </p:val>
                                        </p:tav>
                                        <p:tav tm="100000">
                                          <p:val>
                                            <p:strVal val="#ppt_y"/>
                                          </p:val>
                                        </p:tav>
                                      </p:tavLst>
                                    </p:anim>
                                    <p:animEffect transition="in" filter="wipe(up)">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500"/>
                                        <p:tgtEl>
                                          <p:spTgt spid="3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par>
                                <p:cTn id="31" presetID="1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ppt_y</p:attrName>
                                        </p:attrNameLst>
                                      </p:cBhvr>
                                      <p:tavLst>
                                        <p:tav tm="0">
                                          <p:val>
                                            <p:strVal val="#ppt_y+#ppt_h*1.125000"/>
                                          </p:val>
                                        </p:tav>
                                        <p:tav tm="100000">
                                          <p:val>
                                            <p:strVal val="#ppt_y"/>
                                          </p:val>
                                        </p:tav>
                                      </p:tavLst>
                                    </p:anim>
                                    <p:animEffect transition="in" filter="wipe(up)">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ppt_y</p:attrName>
                                        </p:attrNameLst>
                                      </p:cBhvr>
                                      <p:tavLst>
                                        <p:tav tm="0">
                                          <p:val>
                                            <p:strVal val="#ppt_y-#ppt_h*1.125000"/>
                                          </p:val>
                                        </p:tav>
                                        <p:tav tm="100000">
                                          <p:val>
                                            <p:strVal val="#ppt_y"/>
                                          </p:val>
                                        </p:tav>
                                      </p:tavLst>
                                    </p:anim>
                                    <p:animEffect transition="in" filter="wipe(down)">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p:bldP spid="44" grpId="0"/>
      <p:bldP spid="22" grpId="0"/>
      <p:bldP spid="23" grpId="0"/>
      <p:bldP spid="2" grpId="0" animBg="1"/>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AE6AFE-7113-4A48-BBB3-47225D84F202}"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2</a:t>
            </a:fld>
            <a:endParaRPr lang="en-US" dirty="0"/>
          </a:p>
        </p:txBody>
      </p:sp>
      <p:sp>
        <p:nvSpPr>
          <p:cNvPr id="8" name="Rounded Rectangular Callout 7"/>
          <p:cNvSpPr/>
          <p:nvPr/>
        </p:nvSpPr>
        <p:spPr>
          <a:xfrm>
            <a:off x="800153" y="565677"/>
            <a:ext cx="3396696" cy="999241"/>
          </a:xfrm>
          <a:prstGeom prst="wedgeRoundRectCallout">
            <a:avLst>
              <a:gd name="adj1" fmla="val 36236"/>
              <a:gd name="adj2" fmla="val 7376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solidFill>
                  <a:srgbClr val="FF0000"/>
                </a:solidFill>
                <a:latin typeface="Gill Sans" charset="0"/>
                <a:ea typeface="Gill Sans" charset="0"/>
                <a:cs typeface="Gill Sans" charset="0"/>
              </a:rPr>
              <a:t>Doubling</a:t>
            </a:r>
            <a:r>
              <a:rPr lang="en-US" dirty="0">
                <a:solidFill>
                  <a:srgbClr val="FF0000"/>
                </a:solidFill>
                <a:latin typeface="Gill Sans" charset="0"/>
                <a:ea typeface="Gill Sans" charset="0"/>
                <a:cs typeface="Gill Sans" charset="0"/>
              </a:rPr>
              <a:t> </a:t>
            </a:r>
            <a:r>
              <a:rPr lang="en-US" dirty="0">
                <a:latin typeface="Gill Sans" charset="0"/>
                <a:ea typeface="Gill Sans" charset="0"/>
                <a:cs typeface="Gill Sans" charset="0"/>
              </a:rPr>
              <a:t>data every </a:t>
            </a:r>
            <a:r>
              <a:rPr lang="en-US" b="1" i="1" dirty="0">
                <a:solidFill>
                  <a:srgbClr val="FF0000"/>
                </a:solidFill>
                <a:latin typeface="Gill Sans" charset="0"/>
                <a:ea typeface="Gill Sans" charset="0"/>
                <a:cs typeface="Gill Sans" charset="0"/>
              </a:rPr>
              <a:t>2 years</a:t>
            </a:r>
          </a:p>
          <a:p>
            <a:pPr algn="ctr"/>
            <a:r>
              <a:rPr lang="en-US" i="1" dirty="0">
                <a:solidFill>
                  <a:schemeClr val="bg1"/>
                </a:solidFill>
                <a:latin typeface="Gill Sans" charset="0"/>
                <a:ea typeface="Gill Sans" charset="0"/>
                <a:cs typeface="Gill Sans" charset="0"/>
              </a:rPr>
              <a:t>30 zettabytes </a:t>
            </a:r>
            <a:r>
              <a:rPr lang="en-US" dirty="0">
                <a:solidFill>
                  <a:schemeClr val="bg1"/>
                </a:solidFill>
                <a:latin typeface="Gill Sans" charset="0"/>
                <a:ea typeface="Gill Sans" charset="0"/>
                <a:cs typeface="Gill Sans" charset="0"/>
              </a:rPr>
              <a:t>in 20</a:t>
            </a:r>
            <a:r>
              <a:rPr lang="en-US" dirty="0">
                <a:solidFill>
                  <a:schemeClr val="bg1"/>
                </a:solidFill>
                <a:latin typeface="Arial" charset="0"/>
                <a:ea typeface="Arial" charset="0"/>
                <a:cs typeface="Arial" charset="0"/>
              </a:rPr>
              <a:t>1</a:t>
            </a:r>
            <a:r>
              <a:rPr lang="en-US" dirty="0">
                <a:solidFill>
                  <a:schemeClr val="bg1"/>
                </a:solidFill>
                <a:latin typeface="Gill Sans" charset="0"/>
                <a:ea typeface="Gill Sans" charset="0"/>
                <a:cs typeface="Gill Sans" charset="0"/>
              </a:rPr>
              <a:t>8</a:t>
            </a:r>
          </a:p>
          <a:p>
            <a:pPr algn="ctr"/>
            <a:r>
              <a:rPr lang="en-US" i="1" dirty="0">
                <a:latin typeface="Arial" charset="0"/>
                <a:ea typeface="Arial" charset="0"/>
                <a:cs typeface="Arial" charset="0"/>
              </a:rPr>
              <a:t>1</a:t>
            </a:r>
            <a:r>
              <a:rPr lang="en-US" i="1" dirty="0">
                <a:latin typeface="Gill Sans" charset="0"/>
                <a:ea typeface="Gill Sans" charset="0"/>
                <a:cs typeface="Gill Sans" charset="0"/>
              </a:rPr>
              <a:t>75 zettabytes</a:t>
            </a:r>
            <a:r>
              <a:rPr lang="en-US" dirty="0">
                <a:latin typeface="Gill Sans" charset="0"/>
                <a:ea typeface="Gill Sans" charset="0"/>
                <a:cs typeface="Gill Sans" charset="0"/>
              </a:rPr>
              <a:t> in 2025</a:t>
            </a:r>
          </a:p>
        </p:txBody>
      </p:sp>
      <p:sp>
        <p:nvSpPr>
          <p:cNvPr id="11" name="Cloud Callout 10"/>
          <p:cNvSpPr/>
          <p:nvPr/>
        </p:nvSpPr>
        <p:spPr>
          <a:xfrm>
            <a:off x="5276291" y="461510"/>
            <a:ext cx="3280528" cy="1178350"/>
          </a:xfrm>
          <a:prstGeom prst="cloudCallout">
            <a:avLst>
              <a:gd name="adj1" fmla="val 25781"/>
              <a:gd name="adj2" fmla="val 6617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Gill Sans" charset="0"/>
                <a:ea typeface="Gill Sans" charset="0"/>
                <a:cs typeface="Gill Sans" charset="0"/>
              </a:rPr>
              <a:t>More data, and more in </a:t>
            </a:r>
            <a:r>
              <a:rPr lang="en-US" b="1" dirty="0">
                <a:solidFill>
                  <a:srgbClr val="FF0000"/>
                </a:solidFill>
                <a:latin typeface="Gill Sans" charset="0"/>
                <a:ea typeface="Gill Sans" charset="0"/>
                <a:cs typeface="Gill Sans" charset="0"/>
              </a:rPr>
              <a:t>real-time</a:t>
            </a:r>
            <a:r>
              <a:rPr lang="en-US" dirty="0">
                <a:latin typeface="Gill Sans" charset="0"/>
                <a:ea typeface="Gill Sans" charset="0"/>
                <a:cs typeface="Gill Sans" charset="0"/>
              </a:rPr>
              <a:t>!</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657" y="2929213"/>
            <a:ext cx="9311204" cy="3882171"/>
          </a:xfrm>
          <a:prstGeom prst="rect">
            <a:avLst/>
          </a:prstGeom>
        </p:spPr>
      </p:pic>
      <p:sp>
        <p:nvSpPr>
          <p:cNvPr id="14" name="Rounded Rectangular Callout 13"/>
          <p:cNvSpPr/>
          <p:nvPr/>
        </p:nvSpPr>
        <p:spPr>
          <a:xfrm>
            <a:off x="9224858" y="2487525"/>
            <a:ext cx="2365093" cy="884590"/>
          </a:xfrm>
          <a:prstGeom prst="wedgeRoundRectCallout">
            <a:avLst>
              <a:gd name="adj1" fmla="val -40537"/>
              <a:gd name="adj2" fmla="val 1323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dirty="0">
                <a:solidFill>
                  <a:srgbClr val="FF0000"/>
                </a:solidFill>
                <a:latin typeface="Gill Sans" charset="0"/>
                <a:ea typeface="Gill Sans" charset="0"/>
                <a:cs typeface="Gill Sans" charset="0"/>
              </a:rPr>
              <a:t>30% </a:t>
            </a:r>
            <a:r>
              <a:rPr lang="en-US" b="1" i="1" dirty="0" smtClean="0">
                <a:solidFill>
                  <a:srgbClr val="FF0000"/>
                </a:solidFill>
                <a:latin typeface="Gill Sans" charset="0"/>
                <a:ea typeface="Gill Sans" charset="0"/>
                <a:cs typeface="Gill Sans" charset="0"/>
              </a:rPr>
              <a:t>data access </a:t>
            </a:r>
            <a:r>
              <a:rPr lang="en-US" b="1" i="1" dirty="0">
                <a:solidFill>
                  <a:schemeClr val="bg1"/>
                </a:solidFill>
                <a:latin typeface="Gill Sans" charset="0"/>
                <a:ea typeface="Gill Sans" charset="0"/>
                <a:cs typeface="Gill Sans" charset="0"/>
              </a:rPr>
              <a:t>will be </a:t>
            </a:r>
            <a:r>
              <a:rPr lang="en-US" b="1" i="1" dirty="0">
                <a:solidFill>
                  <a:srgbClr val="FF0000"/>
                </a:solidFill>
                <a:latin typeface="Gill Sans" charset="0"/>
                <a:ea typeface="Gill Sans" charset="0"/>
                <a:cs typeface="Gill Sans" charset="0"/>
              </a:rPr>
              <a:t>real-time by 2025</a:t>
            </a:r>
          </a:p>
        </p:txBody>
      </p:sp>
      <p:sp>
        <p:nvSpPr>
          <p:cNvPr id="15" name="Rounded Rectangle 16">
            <a:extLst>
              <a:ext uri="{FF2B5EF4-FFF2-40B4-BE49-F238E27FC236}">
                <a16:creationId xmlns="" xmlns:a16="http://schemas.microsoft.com/office/drawing/2014/main" id="{4F94F7F2-5770-4C57-A47F-794B7CA295F8}"/>
              </a:ext>
            </a:extLst>
          </p:cNvPr>
          <p:cNvSpPr/>
          <p:nvPr/>
        </p:nvSpPr>
        <p:spPr>
          <a:xfrm>
            <a:off x="2130229" y="3326041"/>
            <a:ext cx="7304414" cy="642391"/>
          </a:xfrm>
          <a:prstGeom prst="roundRect">
            <a:avLst/>
          </a:prstGeom>
          <a:solidFill>
            <a:srgbClr val="800000"/>
          </a:solidFill>
          <a:ln w="28575" cmpd="sng">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3200" dirty="0">
                <a:solidFill>
                  <a:schemeClr val="tx1"/>
                </a:solidFill>
                <a:latin typeface="Gill Sans"/>
                <a:cs typeface="Gill Sans"/>
              </a:rPr>
              <a:t>Surging challenge of </a:t>
            </a:r>
            <a:r>
              <a:rPr lang="en-US" sz="3200">
                <a:solidFill>
                  <a:schemeClr val="tx1"/>
                </a:solidFill>
                <a:latin typeface="Gill Sans"/>
                <a:cs typeface="Gill Sans"/>
              </a:rPr>
              <a:t>real-time </a:t>
            </a:r>
            <a:r>
              <a:rPr lang="en-US" sz="3200" smtClean="0">
                <a:solidFill>
                  <a:schemeClr val="tx1"/>
                </a:solidFill>
                <a:latin typeface="Gill Sans"/>
                <a:cs typeface="Gill Sans"/>
              </a:rPr>
              <a:t>data service</a:t>
            </a:r>
            <a:endParaRPr lang="en-US" sz="3200" dirty="0">
              <a:solidFill>
                <a:schemeClr val="tx1"/>
              </a:solidFill>
              <a:latin typeface="Gill Sans"/>
              <a:cs typeface="Gill Sans"/>
            </a:endParaRPr>
          </a:p>
        </p:txBody>
      </p:sp>
      <p:sp>
        <p:nvSpPr>
          <p:cNvPr id="16" name="Cloud Callout 15"/>
          <p:cNvSpPr/>
          <p:nvPr/>
        </p:nvSpPr>
        <p:spPr>
          <a:xfrm>
            <a:off x="8560704" y="394969"/>
            <a:ext cx="3069749" cy="1695728"/>
          </a:xfrm>
          <a:prstGeom prst="cloudCallout">
            <a:avLst>
              <a:gd name="adj1" fmla="val -50027"/>
              <a:gd name="adj2" fmla="val 53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FF0000"/>
                </a:solidFill>
                <a:latin typeface="Gill Sans" charset="0"/>
                <a:ea typeface="Gill Sans" charset="0"/>
                <a:cs typeface="Gill Sans" charset="0"/>
              </a:rPr>
              <a:t> </a:t>
            </a:r>
            <a:r>
              <a:rPr lang="en-US" b="1" dirty="0">
                <a:solidFill>
                  <a:srgbClr val="FF0000"/>
                </a:solidFill>
                <a:latin typeface="Gill Sans" charset="0"/>
                <a:ea typeface="Gill Sans" charset="0"/>
                <a:cs typeface="Gill Sans" charset="0"/>
              </a:rPr>
              <a:t>Each person </a:t>
            </a:r>
            <a:r>
              <a:rPr lang="en-US" dirty="0">
                <a:latin typeface="Gill Sans" charset="0"/>
                <a:ea typeface="Gill Sans" charset="0"/>
                <a:cs typeface="Gill Sans" charset="0"/>
              </a:rPr>
              <a:t>will have </a:t>
            </a:r>
            <a:endParaRPr lang="en-US" dirty="0">
              <a:latin typeface="Arial" charset="0"/>
              <a:ea typeface="Arial" charset="0"/>
              <a:cs typeface="Arial" charset="0"/>
            </a:endParaRPr>
          </a:p>
          <a:p>
            <a:pPr algn="ctr"/>
            <a:r>
              <a:rPr lang="en-US" dirty="0">
                <a:latin typeface="Arial" charset="0"/>
                <a:ea typeface="Arial" charset="0"/>
                <a:cs typeface="Arial" charset="0"/>
              </a:rPr>
              <a:t>one</a:t>
            </a:r>
            <a:r>
              <a:rPr lang="en-US" dirty="0">
                <a:latin typeface="Gill Sans" charset="0"/>
                <a:ea typeface="Gill Sans" charset="0"/>
                <a:cs typeface="Gill Sans" charset="0"/>
              </a:rPr>
              <a:t> </a:t>
            </a:r>
            <a:r>
              <a:rPr lang="en-US" b="1" dirty="0">
                <a:solidFill>
                  <a:srgbClr val="FF0000"/>
                </a:solidFill>
                <a:latin typeface="Gill Sans" charset="0"/>
                <a:ea typeface="Gill Sans" charset="0"/>
                <a:cs typeface="Gill Sans" charset="0"/>
              </a:rPr>
              <a:t>real-time </a:t>
            </a:r>
            <a:r>
              <a:rPr lang="en-US" dirty="0">
                <a:solidFill>
                  <a:schemeClr val="bg1"/>
                </a:solidFill>
                <a:latin typeface="Gill Sans" charset="0"/>
                <a:ea typeface="Gill Sans" charset="0"/>
                <a:cs typeface="Gill Sans" charset="0"/>
              </a:rPr>
              <a:t>interaction</a:t>
            </a:r>
            <a:r>
              <a:rPr lang="en-US" b="1" dirty="0">
                <a:solidFill>
                  <a:srgbClr val="FF0000"/>
                </a:solidFill>
                <a:latin typeface="Gill Sans" charset="0"/>
                <a:ea typeface="Gill Sans" charset="0"/>
                <a:cs typeface="Gill Sans" charset="0"/>
              </a:rPr>
              <a:t> every 18 seconds</a:t>
            </a:r>
            <a:endParaRPr lang="en-US" b="1" dirty="0">
              <a:solidFill>
                <a:srgbClr val="FF0000"/>
              </a:solidFill>
              <a:latin typeface="Arial" charset="0"/>
              <a:ea typeface="Arial" charset="0"/>
              <a:cs typeface="Arial" charset="0"/>
            </a:endParaRPr>
          </a:p>
        </p:txBody>
      </p:sp>
      <p:grpSp>
        <p:nvGrpSpPr>
          <p:cNvPr id="12" name="Group 11"/>
          <p:cNvGrpSpPr/>
          <p:nvPr/>
        </p:nvGrpSpPr>
        <p:grpSpPr>
          <a:xfrm>
            <a:off x="6878165" y="1825253"/>
            <a:ext cx="1501818" cy="853826"/>
            <a:chOff x="2457439" y="3090592"/>
            <a:chExt cx="1794049" cy="1021666"/>
          </a:xfrm>
        </p:grpSpPr>
        <p:pic>
          <p:nvPicPr>
            <p:cNvPr id="9" name="Picture 8"/>
            <p:cNvPicPr>
              <a:picLocks noChangeAspect="1"/>
            </p:cNvPicPr>
            <p:nvPr/>
          </p:nvPicPr>
          <p:blipFill>
            <a:blip r:embed="rId4"/>
            <a:stretch>
              <a:fillRect/>
            </a:stretch>
          </p:blipFill>
          <p:spPr>
            <a:xfrm flipH="1">
              <a:off x="2457439" y="3090592"/>
              <a:ext cx="802248" cy="1021666"/>
            </a:xfrm>
            <a:prstGeom prst="rect">
              <a:avLst/>
            </a:prstGeom>
          </p:spPr>
        </p:pic>
        <p:pic>
          <p:nvPicPr>
            <p:cNvPr id="10" name="Picture 9"/>
            <p:cNvPicPr>
              <a:picLocks noChangeAspect="1"/>
            </p:cNvPicPr>
            <p:nvPr/>
          </p:nvPicPr>
          <p:blipFill>
            <a:blip r:embed="rId5"/>
            <a:stretch>
              <a:fillRect/>
            </a:stretch>
          </p:blipFill>
          <p:spPr>
            <a:xfrm>
              <a:off x="3477601" y="3090592"/>
              <a:ext cx="773887" cy="1021666"/>
            </a:xfrm>
            <a:prstGeom prst="rect">
              <a:avLst/>
            </a:prstGeom>
          </p:spPr>
        </p:pic>
      </p:grpSp>
      <p:pic>
        <p:nvPicPr>
          <p:cNvPr id="7" name="Picture 6"/>
          <p:cNvPicPr>
            <a:picLocks noChangeAspect="1"/>
          </p:cNvPicPr>
          <p:nvPr/>
        </p:nvPicPr>
        <p:blipFill>
          <a:blip r:embed="rId6"/>
          <a:stretch>
            <a:fillRect/>
          </a:stretch>
        </p:blipFill>
        <p:spPr>
          <a:xfrm>
            <a:off x="3828932" y="1639860"/>
            <a:ext cx="1103711" cy="1103711"/>
          </a:xfrm>
          <a:prstGeom prst="rect">
            <a:avLst/>
          </a:prstGeom>
        </p:spPr>
      </p:pic>
    </p:spTree>
    <p:extLst>
      <p:ext uri="{BB962C8B-B14F-4D97-AF65-F5344CB8AC3E}">
        <p14:creationId xmlns:p14="http://schemas.microsoft.com/office/powerpoint/2010/main" val="3031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9201685" y="1169742"/>
            <a:ext cx="2686160" cy="1150860"/>
          </a:xfrm>
          <a:prstGeom prst="wedgeRoundRectCallout">
            <a:avLst>
              <a:gd name="adj1" fmla="val -38680"/>
              <a:gd name="adj2" fmla="val 135991"/>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My </a:t>
            </a:r>
            <a:r>
              <a:rPr lang="en-US" sz="2400" dirty="0" smtClean="0">
                <a:latin typeface="Gill Sans" charset="0"/>
                <a:ea typeface="Gill Sans" charset="0"/>
                <a:cs typeface="Gill Sans" charset="0"/>
              </a:rPr>
              <a:t>device is </a:t>
            </a:r>
            <a:r>
              <a:rPr lang="en-US" sz="2400" dirty="0">
                <a:latin typeface="Gill Sans" charset="0"/>
                <a:ea typeface="Gill Sans" charset="0"/>
                <a:cs typeface="Gill Sans" charset="0"/>
              </a:rPr>
              <a:t>busy!</a:t>
            </a:r>
          </a:p>
          <a:p>
            <a:pPr algn="ctr"/>
            <a:r>
              <a:rPr lang="en-US" sz="2400" dirty="0">
                <a:latin typeface="Gill Sans" charset="0"/>
                <a:ea typeface="Gill Sans" charset="0"/>
                <a:cs typeface="Gill Sans" charset="0"/>
              </a:rPr>
              <a:t>Try elsewhere</a:t>
            </a:r>
          </a:p>
        </p:txBody>
      </p: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20</a:t>
            </a:fld>
            <a:endParaRPr lang="en-US" dirty="0">
              <a:latin typeface="Gill Sans" charset="0"/>
              <a:ea typeface="Gill Sans" charset="0"/>
              <a:cs typeface="Gill Sans" charset="0"/>
            </a:endParaRPr>
          </a:p>
        </p:txBody>
      </p:sp>
      <p:sp>
        <p:nvSpPr>
          <p:cNvPr id="4" name="TextBox 3"/>
          <p:cNvSpPr txBox="1"/>
          <p:nvPr/>
        </p:nvSpPr>
        <p:spPr>
          <a:xfrm>
            <a:off x="2198596" y="1255872"/>
            <a:ext cx="2330831" cy="523220"/>
          </a:xfrm>
          <a:prstGeom prst="rect">
            <a:avLst/>
          </a:prstGeom>
          <a:noFill/>
        </p:spPr>
        <p:txBody>
          <a:bodyPr wrap="none" rtlCol="0">
            <a:spAutoFit/>
          </a:bodyPr>
          <a:lstStyle/>
          <a:p>
            <a:r>
              <a:rPr lang="en-US" sz="2800" b="1" dirty="0">
                <a:solidFill>
                  <a:schemeClr val="bg1"/>
                </a:solidFill>
                <a:latin typeface="Gill Sans" charset="0"/>
                <a:ea typeface="Gill Sans" charset="0"/>
                <a:cs typeface="Gill Sans" charset="0"/>
              </a:rPr>
              <a:t>Must Wait! </a:t>
            </a:r>
          </a:p>
        </p:txBody>
      </p:sp>
      <p:sp>
        <p:nvSpPr>
          <p:cNvPr id="35" name="TextBox 34"/>
          <p:cNvSpPr txBox="1"/>
          <p:nvPr/>
        </p:nvSpPr>
        <p:spPr>
          <a:xfrm>
            <a:off x="6983651" y="1255354"/>
            <a:ext cx="2106410" cy="523220"/>
          </a:xfrm>
          <a:prstGeom prst="rect">
            <a:avLst/>
          </a:prstGeom>
          <a:noFill/>
        </p:spPr>
        <p:txBody>
          <a:bodyPr wrap="none" rtlCol="0">
            <a:spAutoFit/>
          </a:bodyPr>
          <a:lstStyle/>
          <a:p>
            <a:r>
              <a:rPr lang="en-US" sz="2800" b="1" dirty="0">
                <a:solidFill>
                  <a:schemeClr val="bg1"/>
                </a:solidFill>
                <a:latin typeface="Gill Sans" charset="0"/>
                <a:ea typeface="Gill Sans" charset="0"/>
                <a:cs typeface="Gill Sans" charset="0"/>
              </a:rPr>
              <a:t>No Wait ? </a:t>
            </a:r>
          </a:p>
        </p:txBody>
      </p:sp>
      <p:pic>
        <p:nvPicPr>
          <p:cNvPr id="34" name="Picture 33"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493" y="2198531"/>
            <a:ext cx="868363" cy="725756"/>
          </a:xfrm>
          <a:prstGeom prst="rect">
            <a:avLst/>
          </a:prstGeom>
        </p:spPr>
      </p:pic>
      <p:sp>
        <p:nvSpPr>
          <p:cNvPr id="36" name="Rectangle 35"/>
          <p:cNvSpPr/>
          <p:nvPr/>
        </p:nvSpPr>
        <p:spPr>
          <a:xfrm>
            <a:off x="3080268" y="2426403"/>
            <a:ext cx="568960" cy="217264"/>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8" name="Rectangle 37"/>
          <p:cNvSpPr/>
          <p:nvPr/>
        </p:nvSpPr>
        <p:spPr>
          <a:xfrm>
            <a:off x="3079855" y="3482545"/>
            <a:ext cx="1700784" cy="219456"/>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3" name="Rectangle 42"/>
          <p:cNvSpPr/>
          <p:nvPr/>
        </p:nvSpPr>
        <p:spPr>
          <a:xfrm>
            <a:off x="3615335" y="4626507"/>
            <a:ext cx="566928" cy="219456"/>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latin typeface="Gill Sans" charset="0"/>
              <a:ea typeface="Gill Sans" charset="0"/>
              <a:cs typeface="Gill Sans" charset="0"/>
            </a:endParaRPr>
          </a:p>
        </p:txBody>
      </p:sp>
      <p:sp>
        <p:nvSpPr>
          <p:cNvPr id="48" name="TextBox 47"/>
          <p:cNvSpPr txBox="1"/>
          <p:nvPr/>
        </p:nvSpPr>
        <p:spPr>
          <a:xfrm>
            <a:off x="4195778" y="4152863"/>
            <a:ext cx="1745673" cy="830997"/>
          </a:xfrm>
          <a:prstGeom prst="rect">
            <a:avLst/>
          </a:prstGeom>
          <a:noFill/>
        </p:spPr>
        <p:txBody>
          <a:bodyPr wrap="square" rtlCol="0">
            <a:spAutoFit/>
          </a:bodyPr>
          <a:lstStyle/>
          <a:p>
            <a:pPr algn="ctr"/>
            <a:r>
              <a:rPr lang="en-US" sz="2400" dirty="0">
                <a:solidFill>
                  <a:schemeClr val="tx1">
                    <a:lumMod val="85000"/>
                  </a:schemeClr>
                </a:solidFill>
                <a:latin typeface="Gill Sans" charset="0"/>
                <a:ea typeface="Gill Sans" charset="0"/>
                <a:cs typeface="Gill Sans" charset="0"/>
              </a:rPr>
              <a:t>Completion</a:t>
            </a:r>
          </a:p>
          <a:p>
            <a:pPr algn="ctr"/>
            <a:r>
              <a:rPr lang="en-US" sz="2400" b="1" dirty="0">
                <a:solidFill>
                  <a:srgbClr val="FF0000"/>
                </a:solidFill>
                <a:latin typeface="Gill Sans" charset="0"/>
                <a:ea typeface="Gill Sans" charset="0"/>
                <a:cs typeface="Gill Sans" charset="0"/>
              </a:rPr>
              <a:t>20ms</a:t>
            </a:r>
          </a:p>
        </p:txBody>
      </p:sp>
      <p:sp>
        <p:nvSpPr>
          <p:cNvPr id="49" name="TextBox 48"/>
          <p:cNvSpPr txBox="1"/>
          <p:nvPr/>
        </p:nvSpPr>
        <p:spPr>
          <a:xfrm>
            <a:off x="3364748" y="4845168"/>
            <a:ext cx="1079142" cy="461665"/>
          </a:xfrm>
          <a:prstGeom prst="rect">
            <a:avLst/>
          </a:prstGeom>
          <a:noFill/>
        </p:spPr>
        <p:txBody>
          <a:bodyPr wrap="none" rtlCol="0">
            <a:spAutoFit/>
          </a:bodyPr>
          <a:lstStyle/>
          <a:p>
            <a:r>
              <a:rPr lang="en-US" sz="2400" dirty="0">
                <a:solidFill>
                  <a:schemeClr val="tx1">
                    <a:lumMod val="85000"/>
                  </a:schemeClr>
                </a:solidFill>
                <a:latin typeface="Gill Sans" charset="0"/>
                <a:ea typeface="Gill Sans" charset="0"/>
                <a:cs typeface="Gill Sans" charset="0"/>
              </a:rPr>
              <a:t>Backup</a:t>
            </a:r>
          </a:p>
        </p:txBody>
      </p:sp>
      <p:pic>
        <p:nvPicPr>
          <p:cNvPr id="50" name="Picture 49"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493" y="3240470"/>
            <a:ext cx="868363" cy="725756"/>
          </a:xfrm>
          <a:prstGeom prst="rect">
            <a:avLst/>
          </a:prstGeom>
        </p:spPr>
      </p:pic>
      <p:pic>
        <p:nvPicPr>
          <p:cNvPr id="55" name="Picture 54"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493" y="4258103"/>
            <a:ext cx="868363" cy="725756"/>
          </a:xfrm>
          <a:prstGeom prst="rect">
            <a:avLst/>
          </a:prstGeom>
        </p:spPr>
      </p:pic>
      <p:cxnSp>
        <p:nvCxnSpPr>
          <p:cNvPr id="58" name="Straight Connector 57"/>
          <p:cNvCxnSpPr/>
          <p:nvPr/>
        </p:nvCxnSpPr>
        <p:spPr>
          <a:xfrm flipV="1">
            <a:off x="4209783" y="1908106"/>
            <a:ext cx="0" cy="3390484"/>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268843" y="4614261"/>
            <a:ext cx="566928" cy="219456"/>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latin typeface="Gill Sans" charset="0"/>
              <a:ea typeface="Gill Sans" charset="0"/>
              <a:cs typeface="Gill Sans" charset="0"/>
            </a:endParaRPr>
          </a:p>
        </p:txBody>
      </p:sp>
      <p:sp>
        <p:nvSpPr>
          <p:cNvPr id="9" name="Curved Right Arrow 8"/>
          <p:cNvSpPr/>
          <p:nvPr/>
        </p:nvSpPr>
        <p:spPr>
          <a:xfrm>
            <a:off x="7767226" y="3829911"/>
            <a:ext cx="349431" cy="1022307"/>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p:cNvSpPr txBox="1"/>
          <p:nvPr/>
        </p:nvSpPr>
        <p:spPr>
          <a:xfrm>
            <a:off x="7574240" y="5117133"/>
            <a:ext cx="2709037" cy="830997"/>
          </a:xfrm>
          <a:prstGeom prst="rect">
            <a:avLst/>
          </a:prstGeom>
          <a:noFill/>
        </p:spPr>
        <p:txBody>
          <a:bodyPr wrap="square" rtlCol="0">
            <a:spAutoFit/>
          </a:bodyPr>
          <a:lstStyle/>
          <a:p>
            <a:pPr algn="ctr"/>
            <a:r>
              <a:rPr lang="en-US" sz="2400" dirty="0">
                <a:solidFill>
                  <a:srgbClr val="33FF00"/>
                </a:solidFill>
                <a:latin typeface="Gill Sans" charset="0"/>
                <a:ea typeface="Gill Sans" charset="0"/>
                <a:cs typeface="Gill Sans" charset="0"/>
              </a:rPr>
              <a:t>Completion</a:t>
            </a:r>
          </a:p>
          <a:p>
            <a:pPr algn="ctr"/>
            <a:r>
              <a:rPr lang="en-US" sz="2400" b="1" dirty="0">
                <a:solidFill>
                  <a:srgbClr val="33FF00"/>
                </a:solidFill>
                <a:latin typeface="Gill Sans" charset="0"/>
                <a:ea typeface="Gill Sans" charset="0"/>
                <a:cs typeface="Gill Sans" charset="0"/>
              </a:rPr>
              <a:t>10ms + </a:t>
            </a:r>
            <a:r>
              <a:rPr lang="en-US" dirty="0">
                <a:solidFill>
                  <a:srgbClr val="33FF00"/>
                </a:solidFill>
                <a:latin typeface="Gill Sans" charset="0"/>
                <a:ea typeface="Gill Sans" charset="0"/>
                <a:cs typeface="Gill Sans" charset="0"/>
              </a:rPr>
              <a:t>network-hop</a:t>
            </a:r>
          </a:p>
        </p:txBody>
      </p:sp>
      <p:cxnSp>
        <p:nvCxnSpPr>
          <p:cNvPr id="71" name="Straight Connector 70"/>
          <p:cNvCxnSpPr/>
          <p:nvPr/>
        </p:nvCxnSpPr>
        <p:spPr>
          <a:xfrm flipV="1">
            <a:off x="8847848" y="1819215"/>
            <a:ext cx="0" cy="3390484"/>
          </a:xfrm>
          <a:prstGeom prst="line">
            <a:avLst/>
          </a:prstGeom>
          <a:ln w="38100">
            <a:solidFill>
              <a:srgbClr val="33FF0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57452" y="4797869"/>
            <a:ext cx="2665217"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Failover (</a:t>
            </a:r>
            <a:r>
              <a:rPr lang="en-US" sz="2400" b="1" dirty="0">
                <a:solidFill>
                  <a:srgbClr val="FF0000"/>
                </a:solidFill>
                <a:latin typeface="Gill Sans" charset="0"/>
                <a:ea typeface="Gill Sans" charset="0"/>
                <a:cs typeface="Gill Sans" charset="0"/>
              </a:rPr>
              <a:t>no-wait</a:t>
            </a:r>
            <a:r>
              <a:rPr lang="en-US" sz="2400" dirty="0">
                <a:solidFill>
                  <a:srgbClr val="FF0000"/>
                </a:solidFill>
                <a:latin typeface="Gill Sans" charset="0"/>
                <a:ea typeface="Gill Sans" charset="0"/>
                <a:cs typeface="Gill Sans" charset="0"/>
              </a:rPr>
              <a:t>)</a:t>
            </a:r>
          </a:p>
        </p:txBody>
      </p:sp>
      <p:sp>
        <p:nvSpPr>
          <p:cNvPr id="30" name="TextBox 29"/>
          <p:cNvSpPr txBox="1"/>
          <p:nvPr/>
        </p:nvSpPr>
        <p:spPr>
          <a:xfrm>
            <a:off x="2969930" y="3707609"/>
            <a:ext cx="788164"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Wait</a:t>
            </a:r>
          </a:p>
        </p:txBody>
      </p:sp>
      <p:sp>
        <p:nvSpPr>
          <p:cNvPr id="31" name="Right Arrow 30"/>
          <p:cNvSpPr/>
          <p:nvPr/>
        </p:nvSpPr>
        <p:spPr>
          <a:xfrm>
            <a:off x="3121367" y="4067453"/>
            <a:ext cx="535479" cy="29187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ular Callout 71"/>
          <p:cNvSpPr/>
          <p:nvPr/>
        </p:nvSpPr>
        <p:spPr>
          <a:xfrm>
            <a:off x="7057187" y="3925646"/>
            <a:ext cx="556516" cy="345973"/>
          </a:xfrm>
          <a:prstGeom prst="wedgeRoundRectCallout">
            <a:avLst>
              <a:gd name="adj1" fmla="val 75566"/>
              <a:gd name="adj2" fmla="val -93529"/>
              <a:gd name="adj3" fmla="val 16667"/>
            </a:avLst>
          </a:prstGeom>
          <a:solidFill>
            <a:srgbClr val="FF0000"/>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ok</a:t>
            </a:r>
          </a:p>
        </p:txBody>
      </p:sp>
      <p:pic>
        <p:nvPicPr>
          <p:cNvPr id="2" name="Picture 1"/>
          <p:cNvPicPr>
            <a:picLocks noChangeAspect="1"/>
          </p:cNvPicPr>
          <p:nvPr/>
        </p:nvPicPr>
        <p:blipFill>
          <a:blip r:embed="rId4"/>
          <a:stretch>
            <a:fillRect/>
          </a:stretch>
        </p:blipFill>
        <p:spPr>
          <a:xfrm>
            <a:off x="6970866" y="5163195"/>
            <a:ext cx="732375" cy="735644"/>
          </a:xfrm>
          <a:prstGeom prst="rect">
            <a:avLst/>
          </a:prstGeom>
        </p:spPr>
      </p:pic>
      <p:pic>
        <p:nvPicPr>
          <p:cNvPr id="5" name="Picture 4"/>
          <p:cNvPicPr>
            <a:picLocks noChangeAspect="1"/>
          </p:cNvPicPr>
          <p:nvPr/>
        </p:nvPicPr>
        <p:blipFill>
          <a:blip r:embed="rId5"/>
          <a:stretch>
            <a:fillRect/>
          </a:stretch>
        </p:blipFill>
        <p:spPr>
          <a:xfrm>
            <a:off x="4586478" y="5042558"/>
            <a:ext cx="964271" cy="964271"/>
          </a:xfrm>
          <a:prstGeom prst="rect">
            <a:avLst/>
          </a:prstGeom>
        </p:spPr>
      </p:pic>
      <p:grpSp>
        <p:nvGrpSpPr>
          <p:cNvPr id="11" name="Group 10"/>
          <p:cNvGrpSpPr/>
          <p:nvPr/>
        </p:nvGrpSpPr>
        <p:grpSpPr>
          <a:xfrm>
            <a:off x="6983651" y="2170843"/>
            <a:ext cx="3154453" cy="2865008"/>
            <a:chOff x="6983651" y="2170843"/>
            <a:chExt cx="3154453" cy="2865008"/>
          </a:xfrm>
        </p:grpSpPr>
        <p:pic>
          <p:nvPicPr>
            <p:cNvPr id="59" name="Picture 58"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88" y="2170843"/>
              <a:ext cx="868363" cy="725756"/>
            </a:xfrm>
            <a:prstGeom prst="rect">
              <a:avLst/>
            </a:prstGeom>
          </p:spPr>
        </p:pic>
        <p:sp>
          <p:nvSpPr>
            <p:cNvPr id="60" name="Rectangle 59"/>
            <p:cNvSpPr/>
            <p:nvPr/>
          </p:nvSpPr>
          <p:spPr>
            <a:xfrm>
              <a:off x="8223537" y="2426403"/>
              <a:ext cx="568960" cy="217264"/>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65" name="Picture 64"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651" y="3240470"/>
              <a:ext cx="868363" cy="725756"/>
            </a:xfrm>
            <a:prstGeom prst="rect">
              <a:avLst/>
            </a:prstGeom>
          </p:spPr>
        </p:pic>
        <p:pic>
          <p:nvPicPr>
            <p:cNvPr id="66" name="Picture 65"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651" y="4310095"/>
              <a:ext cx="868363" cy="725756"/>
            </a:xfrm>
            <a:prstGeom prst="rect">
              <a:avLst/>
            </a:prstGeom>
          </p:spPr>
        </p:pic>
        <p:sp>
          <p:nvSpPr>
            <p:cNvPr id="67" name="TextBox 66"/>
            <p:cNvSpPr txBox="1"/>
            <p:nvPr/>
          </p:nvSpPr>
          <p:spPr>
            <a:xfrm>
              <a:off x="8826526" y="3368859"/>
              <a:ext cx="1311578" cy="461665"/>
            </a:xfrm>
            <a:prstGeom prst="rect">
              <a:avLst/>
            </a:prstGeom>
            <a:noFill/>
          </p:spPr>
          <p:txBody>
            <a:bodyPr wrap="none" rtlCol="0">
              <a:spAutoFit/>
            </a:bodyPr>
            <a:lstStyle/>
            <a:p>
              <a:r>
                <a:rPr lang="en-US" sz="2400" b="1" dirty="0" err="1" smtClean="0">
                  <a:solidFill>
                    <a:schemeClr val="bg1"/>
                  </a:solidFill>
                  <a:latin typeface="Gill Sans" charset="0"/>
                  <a:ea typeface="Gill Sans" charset="0"/>
                  <a:cs typeface="Gill Sans" charset="0"/>
                </a:rPr>
                <a:t>MittOS</a:t>
              </a:r>
              <a:endParaRPr lang="en-US" sz="2400" b="1" dirty="0">
                <a:solidFill>
                  <a:schemeClr val="bg1"/>
                </a:solidFill>
                <a:latin typeface="Gill Sans" charset="0"/>
                <a:ea typeface="Gill Sans" charset="0"/>
                <a:cs typeface="Gill Sans" charset="0"/>
              </a:endParaRPr>
            </a:p>
          </p:txBody>
        </p:sp>
        <p:cxnSp>
          <p:nvCxnSpPr>
            <p:cNvPr id="6" name="Straight Arrow Connector 5"/>
            <p:cNvCxnSpPr/>
            <p:nvPr/>
          </p:nvCxnSpPr>
          <p:spPr>
            <a:xfrm>
              <a:off x="8310521" y="3348479"/>
              <a:ext cx="977343" cy="106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786945" y="3329168"/>
              <a:ext cx="697627"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App</a:t>
              </a:r>
            </a:p>
          </p:txBody>
        </p:sp>
        <p:cxnSp>
          <p:nvCxnSpPr>
            <p:cNvPr id="14" name="Straight Connector 13"/>
            <p:cNvCxnSpPr/>
            <p:nvPr/>
          </p:nvCxnSpPr>
          <p:spPr>
            <a:xfrm>
              <a:off x="8785615" y="3134531"/>
              <a:ext cx="0" cy="837672"/>
            </a:xfrm>
            <a:prstGeom prst="line">
              <a:avLst/>
            </a:prstGeom>
            <a:ln w="508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2" name="Curved Connector 21"/>
          <p:cNvCxnSpPr>
            <a:stCxn id="67" idx="2"/>
            <a:endCxn id="63" idx="2"/>
          </p:cNvCxnSpPr>
          <p:nvPr/>
        </p:nvCxnSpPr>
        <p:spPr>
          <a:xfrm rot="5400000" flipH="1">
            <a:off x="8789191" y="3137401"/>
            <a:ext cx="39691" cy="1346556"/>
          </a:xfrm>
          <a:prstGeom prst="curvedConnector3">
            <a:avLst>
              <a:gd name="adj1" fmla="val -575949"/>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007993" y="4030466"/>
            <a:ext cx="1841530" cy="461665"/>
          </a:xfrm>
          <a:prstGeom prst="rect">
            <a:avLst/>
          </a:prstGeom>
          <a:noFill/>
        </p:spPr>
        <p:txBody>
          <a:bodyPr wrap="none" rtlCol="0">
            <a:spAutoFit/>
          </a:bodyPr>
          <a:lstStyle/>
          <a:p>
            <a:r>
              <a:rPr lang="en-US" sz="2400" b="1" dirty="0">
                <a:solidFill>
                  <a:srgbClr val="FF0000"/>
                </a:solidFill>
                <a:latin typeface="Gill Sans" charset="0"/>
                <a:ea typeface="Gill Sans" charset="0"/>
                <a:cs typeface="Gill Sans" charset="0"/>
              </a:rPr>
              <a:t>Fast reject</a:t>
            </a:r>
          </a:p>
        </p:txBody>
      </p:sp>
      <p:sp>
        <p:nvSpPr>
          <p:cNvPr id="61"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7" name="Date Placeholder 6"/>
          <p:cNvSpPr>
            <a:spLocks noGrp="1"/>
          </p:cNvSpPr>
          <p:nvPr>
            <p:ph type="dt" sz="half" idx="10"/>
          </p:nvPr>
        </p:nvSpPr>
        <p:spPr/>
        <p:txBody>
          <a:bodyPr/>
          <a:lstStyle/>
          <a:p>
            <a:fld id="{3B9538AD-4803-8B4A-B2D6-C1DA2D28761E}" type="datetime1">
              <a:rPr lang="en-US" smtClean="0"/>
              <a:t>3/14/20</a:t>
            </a:fld>
            <a:endParaRPr lang="en-US" dirty="0"/>
          </a:p>
        </p:txBody>
      </p:sp>
      <p:grpSp>
        <p:nvGrpSpPr>
          <p:cNvPr id="10" name="Group 9"/>
          <p:cNvGrpSpPr/>
          <p:nvPr/>
        </p:nvGrpSpPr>
        <p:grpSpPr>
          <a:xfrm>
            <a:off x="9803529" y="2822962"/>
            <a:ext cx="1422980" cy="2044035"/>
            <a:chOff x="9803529" y="2822962"/>
            <a:chExt cx="1422980" cy="2044035"/>
          </a:xfrm>
        </p:grpSpPr>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8997" y="4056479"/>
              <a:ext cx="657512" cy="810518"/>
            </a:xfrm>
            <a:prstGeom prst="rect">
              <a:avLst/>
            </a:prstGeom>
          </p:spPr>
        </p:pic>
        <p:pic>
          <p:nvPicPr>
            <p:cNvPr id="68" name="Picture 67"/>
            <p:cNvPicPr>
              <a:picLocks noChangeAspect="1"/>
            </p:cNvPicPr>
            <p:nvPr/>
          </p:nvPicPr>
          <p:blipFill>
            <a:blip r:embed="rId7"/>
            <a:stretch>
              <a:fillRect/>
            </a:stretch>
          </p:blipFill>
          <p:spPr>
            <a:xfrm>
              <a:off x="10272696" y="3829912"/>
              <a:ext cx="593707" cy="696417"/>
            </a:xfrm>
            <a:prstGeom prst="rect">
              <a:avLst/>
            </a:prstGeom>
          </p:spPr>
        </p:pic>
        <p:sp>
          <p:nvSpPr>
            <p:cNvPr id="41" name="Oval 40"/>
            <p:cNvSpPr/>
            <p:nvPr/>
          </p:nvSpPr>
          <p:spPr>
            <a:xfrm>
              <a:off x="9975971" y="316706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2" name="Oval 41"/>
            <p:cNvSpPr/>
            <p:nvPr/>
          </p:nvSpPr>
          <p:spPr>
            <a:xfrm>
              <a:off x="10210320" y="316761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4" name="Oval 43"/>
            <p:cNvSpPr/>
            <p:nvPr/>
          </p:nvSpPr>
          <p:spPr>
            <a:xfrm>
              <a:off x="10438920" y="316706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5" name="Oval 44"/>
            <p:cNvSpPr/>
            <p:nvPr/>
          </p:nvSpPr>
          <p:spPr>
            <a:xfrm>
              <a:off x="10090271" y="337620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1" name="Oval 50"/>
            <p:cNvSpPr/>
            <p:nvPr/>
          </p:nvSpPr>
          <p:spPr>
            <a:xfrm>
              <a:off x="10324620" y="3376757"/>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2" name="Oval 51"/>
            <p:cNvSpPr/>
            <p:nvPr/>
          </p:nvSpPr>
          <p:spPr>
            <a:xfrm>
              <a:off x="10553220" y="337620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3" name="Oval 52"/>
            <p:cNvSpPr/>
            <p:nvPr/>
          </p:nvSpPr>
          <p:spPr>
            <a:xfrm>
              <a:off x="10220076" y="356949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4" name="Oval 53"/>
            <p:cNvSpPr/>
            <p:nvPr/>
          </p:nvSpPr>
          <p:spPr>
            <a:xfrm>
              <a:off x="10454425" y="357003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6" name="Oval 55"/>
            <p:cNvSpPr/>
            <p:nvPr/>
          </p:nvSpPr>
          <p:spPr>
            <a:xfrm>
              <a:off x="10683025" y="356949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7" name="TextBox 56"/>
            <p:cNvSpPr txBox="1"/>
            <p:nvPr/>
          </p:nvSpPr>
          <p:spPr>
            <a:xfrm>
              <a:off x="9803529" y="2822962"/>
              <a:ext cx="1245854"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IO Queue</a:t>
              </a:r>
              <a:endParaRPr lang="en-US" sz="2000" dirty="0">
                <a:solidFill>
                  <a:schemeClr val="bg1"/>
                </a:solidFill>
                <a:latin typeface="Gill Sans" charset="0"/>
                <a:ea typeface="Gill Sans" charset="0"/>
                <a:cs typeface="Gill Sans" charset="0"/>
              </a:endParaRPr>
            </a:p>
          </p:txBody>
        </p:sp>
        <p:sp>
          <p:nvSpPr>
            <p:cNvPr id="74" name="TextBox 73"/>
            <p:cNvSpPr txBox="1"/>
            <p:nvPr/>
          </p:nvSpPr>
          <p:spPr>
            <a:xfrm>
              <a:off x="10787787" y="3791935"/>
              <a:ext cx="426720"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or</a:t>
              </a:r>
              <a:endParaRPr lang="en-US" sz="2000" dirty="0">
                <a:solidFill>
                  <a:schemeClr val="bg1"/>
                </a:solidFill>
                <a:latin typeface="Gill Sans" charset="0"/>
                <a:ea typeface="Gill Sans" charset="0"/>
                <a:cs typeface="Gill Sans" charset="0"/>
              </a:endParaRPr>
            </a:p>
          </p:txBody>
        </p:sp>
      </p:grpSp>
      <p:pic>
        <p:nvPicPr>
          <p:cNvPr id="16" name="Picture 15"/>
          <p:cNvPicPr>
            <a:picLocks noChangeAspect="1"/>
          </p:cNvPicPr>
          <p:nvPr/>
        </p:nvPicPr>
        <p:blipFill>
          <a:blip r:embed="rId8"/>
          <a:stretch>
            <a:fillRect/>
          </a:stretch>
        </p:blipFill>
        <p:spPr>
          <a:xfrm>
            <a:off x="10020996" y="3050916"/>
            <a:ext cx="1062723" cy="1062723"/>
          </a:xfrm>
          <a:prstGeom prst="rect">
            <a:avLst/>
          </a:prstGeom>
        </p:spPr>
      </p:pic>
      <p:sp>
        <p:nvSpPr>
          <p:cNvPr id="13" name="Down Arrow 12"/>
          <p:cNvSpPr/>
          <p:nvPr/>
        </p:nvSpPr>
        <p:spPr>
          <a:xfrm rot="8093540">
            <a:off x="9826511" y="3756762"/>
            <a:ext cx="292436" cy="4712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43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up)">
                                      <p:cBhvr>
                                        <p:cTn id="8" dur="500"/>
                                        <p:tgtEl>
                                          <p:spTgt spid="35"/>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ppt_y</p:attrName>
                                        </p:attrNameLst>
                                      </p:cBhvr>
                                      <p:tavLst>
                                        <p:tav tm="0">
                                          <p:val>
                                            <p:strVal val="#ppt_y+#ppt_h*1.125000"/>
                                          </p:val>
                                        </p:tav>
                                        <p:tav tm="100000">
                                          <p:val>
                                            <p:strVal val="#ppt_y"/>
                                          </p:val>
                                        </p:tav>
                                      </p:tavLst>
                                    </p:anim>
                                    <p:animEffect transition="in" filter="wipe(up)">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dissolv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dissolve">
                                      <p:cBhvr>
                                        <p:cTn id="39" dur="500"/>
                                        <p:tgtEl>
                                          <p:spTgt spid="7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dissolve">
                                      <p:cBhvr>
                                        <p:cTn id="45" dur="500"/>
                                        <p:tgtEl>
                                          <p:spTgt spid="6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dissolv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p:tgtEl>
                                          <p:spTgt spid="2"/>
                                        </p:tgtEl>
                                        <p:attrNameLst>
                                          <p:attrName>ppt_y</p:attrName>
                                        </p:attrNameLst>
                                      </p:cBhvr>
                                      <p:tavLst>
                                        <p:tav tm="0">
                                          <p:val>
                                            <p:strVal val="#ppt_y+#ppt_h*1.125000"/>
                                          </p:val>
                                        </p:tav>
                                        <p:tav tm="100000">
                                          <p:val>
                                            <p:strVal val="#ppt_y"/>
                                          </p:val>
                                        </p:tav>
                                      </p:tavLst>
                                    </p:anim>
                                    <p:animEffect transition="in" filter="wipe(up)">
                                      <p:cBhvr>
                                        <p:cTn id="54" dur="500"/>
                                        <p:tgtEl>
                                          <p:spTgt spid="2"/>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500"/>
                                        <p:tgtEl>
                                          <p:spTgt spid="70"/>
                                        </p:tgtEl>
                                        <p:attrNameLst>
                                          <p:attrName>ppt_y</p:attrName>
                                        </p:attrNameLst>
                                      </p:cBhvr>
                                      <p:tavLst>
                                        <p:tav tm="0">
                                          <p:val>
                                            <p:strVal val="#ppt_y+#ppt_h*1.125000"/>
                                          </p:val>
                                        </p:tav>
                                        <p:tav tm="100000">
                                          <p:val>
                                            <p:strVal val="#ppt_y"/>
                                          </p:val>
                                        </p:tav>
                                      </p:tavLst>
                                    </p:anim>
                                    <p:animEffect transition="in" filter="wipe(up)">
                                      <p:cBhvr>
                                        <p:cTn id="58" dur="500"/>
                                        <p:tgtEl>
                                          <p:spTgt spid="70"/>
                                        </p:tgtEl>
                                      </p:cBhvr>
                                    </p:animEffect>
                                  </p:childTnLst>
                                </p:cTn>
                              </p:par>
                              <p:par>
                                <p:cTn id="59" presetID="12" presetClass="entr" presetSubtype="4"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p:tgtEl>
                                          <p:spTgt spid="71"/>
                                        </p:tgtEl>
                                        <p:attrNameLst>
                                          <p:attrName>ppt_y</p:attrName>
                                        </p:attrNameLst>
                                      </p:cBhvr>
                                      <p:tavLst>
                                        <p:tav tm="0">
                                          <p:val>
                                            <p:strVal val="#ppt_y+#ppt_h*1.125000"/>
                                          </p:val>
                                        </p:tav>
                                        <p:tav tm="100000">
                                          <p:val>
                                            <p:strVal val="#ppt_y"/>
                                          </p:val>
                                        </p:tav>
                                      </p:tavLst>
                                    </p:anim>
                                    <p:animEffect transition="in" filter="wipe(up)">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62" grpId="0" animBg="1"/>
      <p:bldP spid="9" grpId="0" animBg="1"/>
      <p:bldP spid="70" grpId="0"/>
      <p:bldP spid="69" grpId="0"/>
      <p:bldP spid="72" grpId="0" animBg="1"/>
      <p:bldP spid="64"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06586" y="3709983"/>
            <a:ext cx="721374" cy="721374"/>
          </a:xfrm>
          <a:prstGeom prst="rect">
            <a:avLst/>
          </a:prstGeom>
        </p:spPr>
      </p:pic>
      <p:sp>
        <p:nvSpPr>
          <p:cNvPr id="17" name="Rounded Rectangular Callout 16"/>
          <p:cNvSpPr/>
          <p:nvPr/>
        </p:nvSpPr>
        <p:spPr>
          <a:xfrm>
            <a:off x="8934104" y="775527"/>
            <a:ext cx="3203727" cy="1478571"/>
          </a:xfrm>
          <a:prstGeom prst="wedgeRoundRectCallout">
            <a:avLst>
              <a:gd name="adj1" fmla="val -36066"/>
              <a:gd name="adj2" fmla="val 117295"/>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Gill Sans" charset="0"/>
                <a:ea typeface="Gill Sans" charset="0"/>
                <a:cs typeface="Gill Sans" charset="0"/>
              </a:rPr>
              <a:t>Datacenter-aware via performance transparency</a:t>
            </a:r>
            <a:endParaRPr lang="en-US" sz="2400" b="1" dirty="0">
              <a:latin typeface="Gill Sans" charset="0"/>
              <a:ea typeface="Gill Sans" charset="0"/>
              <a:cs typeface="Gill Sans" charset="0"/>
            </a:endParaRPr>
          </a:p>
        </p:txBody>
      </p: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21</a:t>
            </a:fld>
            <a:endParaRPr lang="en-US" dirty="0">
              <a:latin typeface="Gill Sans" charset="0"/>
              <a:ea typeface="Gill Sans" charset="0"/>
              <a:cs typeface="Gill Sans" charset="0"/>
            </a:endParaRPr>
          </a:p>
        </p:txBody>
      </p:sp>
      <p:sp>
        <p:nvSpPr>
          <p:cNvPr id="4" name="TextBox 3"/>
          <p:cNvSpPr txBox="1"/>
          <p:nvPr/>
        </p:nvSpPr>
        <p:spPr>
          <a:xfrm>
            <a:off x="2198596" y="1255872"/>
            <a:ext cx="1418786"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PC Era</a:t>
            </a:r>
            <a:endParaRPr lang="en-US" sz="2800" b="1" dirty="0">
              <a:solidFill>
                <a:schemeClr val="bg1"/>
              </a:solidFill>
              <a:latin typeface="Gill Sans" charset="0"/>
              <a:ea typeface="Gill Sans" charset="0"/>
              <a:cs typeface="Gill Sans" charset="0"/>
            </a:endParaRPr>
          </a:p>
        </p:txBody>
      </p:sp>
      <p:pic>
        <p:nvPicPr>
          <p:cNvPr id="34" name="Picture 33"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93" y="2198531"/>
            <a:ext cx="868363" cy="725756"/>
          </a:xfrm>
          <a:prstGeom prst="rect">
            <a:avLst/>
          </a:prstGeom>
        </p:spPr>
      </p:pic>
      <p:sp>
        <p:nvSpPr>
          <p:cNvPr id="36" name="Rectangle 35"/>
          <p:cNvSpPr/>
          <p:nvPr/>
        </p:nvSpPr>
        <p:spPr>
          <a:xfrm>
            <a:off x="3080268" y="2426403"/>
            <a:ext cx="568960" cy="217264"/>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8" name="Rectangle 37"/>
          <p:cNvSpPr/>
          <p:nvPr/>
        </p:nvSpPr>
        <p:spPr>
          <a:xfrm>
            <a:off x="3079855" y="3482545"/>
            <a:ext cx="1700784" cy="219456"/>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3" name="Rectangle 42"/>
          <p:cNvSpPr/>
          <p:nvPr/>
        </p:nvSpPr>
        <p:spPr>
          <a:xfrm>
            <a:off x="3615335" y="4626507"/>
            <a:ext cx="566928" cy="219456"/>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latin typeface="Gill Sans" charset="0"/>
              <a:ea typeface="Gill Sans" charset="0"/>
              <a:cs typeface="Gill Sans" charset="0"/>
            </a:endParaRPr>
          </a:p>
        </p:txBody>
      </p:sp>
      <p:sp>
        <p:nvSpPr>
          <p:cNvPr id="49" name="TextBox 48"/>
          <p:cNvSpPr txBox="1"/>
          <p:nvPr/>
        </p:nvSpPr>
        <p:spPr>
          <a:xfrm>
            <a:off x="3364748" y="4845168"/>
            <a:ext cx="1079142" cy="461665"/>
          </a:xfrm>
          <a:prstGeom prst="rect">
            <a:avLst/>
          </a:prstGeom>
          <a:noFill/>
        </p:spPr>
        <p:txBody>
          <a:bodyPr wrap="none" rtlCol="0">
            <a:spAutoFit/>
          </a:bodyPr>
          <a:lstStyle/>
          <a:p>
            <a:r>
              <a:rPr lang="en-US" sz="2400" dirty="0">
                <a:solidFill>
                  <a:schemeClr val="tx1">
                    <a:lumMod val="85000"/>
                  </a:schemeClr>
                </a:solidFill>
                <a:latin typeface="Gill Sans" charset="0"/>
                <a:ea typeface="Gill Sans" charset="0"/>
                <a:cs typeface="Gill Sans" charset="0"/>
              </a:rPr>
              <a:t>Backup</a:t>
            </a:r>
          </a:p>
        </p:txBody>
      </p:sp>
      <p:pic>
        <p:nvPicPr>
          <p:cNvPr id="50" name="Picture 49"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93" y="3240470"/>
            <a:ext cx="868363" cy="725756"/>
          </a:xfrm>
          <a:prstGeom prst="rect">
            <a:avLst/>
          </a:prstGeom>
        </p:spPr>
      </p:pic>
      <p:pic>
        <p:nvPicPr>
          <p:cNvPr id="55" name="Picture 54"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93" y="4258103"/>
            <a:ext cx="868363" cy="725756"/>
          </a:xfrm>
          <a:prstGeom prst="rect">
            <a:avLst/>
          </a:prstGeom>
        </p:spPr>
      </p:pic>
      <p:cxnSp>
        <p:nvCxnSpPr>
          <p:cNvPr id="58" name="Straight Connector 57"/>
          <p:cNvCxnSpPr/>
          <p:nvPr/>
        </p:nvCxnSpPr>
        <p:spPr>
          <a:xfrm flipV="1">
            <a:off x="4209783" y="1908106"/>
            <a:ext cx="0" cy="3390484"/>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268843" y="4614261"/>
            <a:ext cx="566928" cy="219456"/>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latin typeface="Gill Sans" charset="0"/>
              <a:ea typeface="Gill Sans" charset="0"/>
              <a:cs typeface="Gill Sans" charset="0"/>
            </a:endParaRPr>
          </a:p>
        </p:txBody>
      </p:sp>
      <p:sp>
        <p:nvSpPr>
          <p:cNvPr id="9" name="Curved Right Arrow 8"/>
          <p:cNvSpPr/>
          <p:nvPr/>
        </p:nvSpPr>
        <p:spPr>
          <a:xfrm>
            <a:off x="7767226" y="3829911"/>
            <a:ext cx="349431" cy="1022307"/>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1" name="Straight Connector 70"/>
          <p:cNvCxnSpPr/>
          <p:nvPr/>
        </p:nvCxnSpPr>
        <p:spPr>
          <a:xfrm flipV="1">
            <a:off x="8847848" y="1819215"/>
            <a:ext cx="0" cy="3390484"/>
          </a:xfrm>
          <a:prstGeom prst="line">
            <a:avLst/>
          </a:prstGeom>
          <a:ln w="38100">
            <a:solidFill>
              <a:srgbClr val="33FF0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57452" y="4797869"/>
            <a:ext cx="2665217"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Failover (</a:t>
            </a:r>
            <a:r>
              <a:rPr lang="en-US" sz="2400" b="1" dirty="0">
                <a:solidFill>
                  <a:srgbClr val="FF0000"/>
                </a:solidFill>
                <a:latin typeface="Gill Sans" charset="0"/>
                <a:ea typeface="Gill Sans" charset="0"/>
                <a:cs typeface="Gill Sans" charset="0"/>
              </a:rPr>
              <a:t>no-wait</a:t>
            </a:r>
            <a:r>
              <a:rPr lang="en-US" sz="2400" dirty="0">
                <a:solidFill>
                  <a:srgbClr val="FF0000"/>
                </a:solidFill>
                <a:latin typeface="Gill Sans" charset="0"/>
                <a:ea typeface="Gill Sans" charset="0"/>
                <a:cs typeface="Gill Sans" charset="0"/>
              </a:rPr>
              <a:t>)</a:t>
            </a:r>
          </a:p>
        </p:txBody>
      </p:sp>
      <p:sp>
        <p:nvSpPr>
          <p:cNvPr id="30" name="TextBox 29"/>
          <p:cNvSpPr txBox="1"/>
          <p:nvPr/>
        </p:nvSpPr>
        <p:spPr>
          <a:xfrm>
            <a:off x="2969930" y="3707609"/>
            <a:ext cx="788164" cy="461665"/>
          </a:xfrm>
          <a:prstGeom prst="rect">
            <a:avLst/>
          </a:prstGeom>
          <a:noFill/>
        </p:spPr>
        <p:txBody>
          <a:bodyPr wrap="none" rtlCol="0">
            <a:spAutoFit/>
          </a:bodyPr>
          <a:lstStyle/>
          <a:p>
            <a:r>
              <a:rPr lang="en-US" sz="2400" dirty="0">
                <a:solidFill>
                  <a:schemeClr val="tx1">
                    <a:lumMod val="85000"/>
                  </a:schemeClr>
                </a:solidFill>
                <a:latin typeface="Gill Sans" charset="0"/>
                <a:ea typeface="Gill Sans" charset="0"/>
                <a:cs typeface="Gill Sans" charset="0"/>
              </a:rPr>
              <a:t>Wait</a:t>
            </a:r>
          </a:p>
        </p:txBody>
      </p:sp>
      <p:sp>
        <p:nvSpPr>
          <p:cNvPr id="31" name="Right Arrow 30"/>
          <p:cNvSpPr/>
          <p:nvPr/>
        </p:nvSpPr>
        <p:spPr>
          <a:xfrm>
            <a:off x="3121367" y="4067453"/>
            <a:ext cx="535479" cy="291879"/>
          </a:xfrm>
          <a:prstGeom prst="righ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8079530" y="5163252"/>
            <a:ext cx="732375" cy="735644"/>
          </a:xfrm>
          <a:prstGeom prst="rect">
            <a:avLst/>
          </a:prstGeom>
        </p:spPr>
      </p:pic>
      <p:cxnSp>
        <p:nvCxnSpPr>
          <p:cNvPr id="22" name="Curved Connector 21"/>
          <p:cNvCxnSpPr>
            <a:stCxn id="67" idx="2"/>
            <a:endCxn id="63" idx="2"/>
          </p:cNvCxnSpPr>
          <p:nvPr/>
        </p:nvCxnSpPr>
        <p:spPr>
          <a:xfrm rot="5400000" flipH="1">
            <a:off x="8787376" y="3139216"/>
            <a:ext cx="42723" cy="1345958"/>
          </a:xfrm>
          <a:prstGeom prst="curvedConnector3">
            <a:avLst>
              <a:gd name="adj1" fmla="val -535075"/>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007993" y="4030466"/>
            <a:ext cx="1841530" cy="461665"/>
          </a:xfrm>
          <a:prstGeom prst="rect">
            <a:avLst/>
          </a:prstGeom>
          <a:noFill/>
        </p:spPr>
        <p:txBody>
          <a:bodyPr wrap="none" rtlCol="0">
            <a:spAutoFit/>
          </a:bodyPr>
          <a:lstStyle/>
          <a:p>
            <a:r>
              <a:rPr lang="en-US" sz="2400" b="1" dirty="0">
                <a:solidFill>
                  <a:srgbClr val="FF0000"/>
                </a:solidFill>
                <a:latin typeface="Gill Sans" charset="0"/>
                <a:ea typeface="Gill Sans" charset="0"/>
                <a:cs typeface="Gill Sans" charset="0"/>
              </a:rPr>
              <a:t>Fast reject</a:t>
            </a:r>
          </a:p>
        </p:txBody>
      </p:sp>
      <p:sp>
        <p:nvSpPr>
          <p:cNvPr id="61"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7" name="Date Placeholder 6"/>
          <p:cNvSpPr>
            <a:spLocks noGrp="1"/>
          </p:cNvSpPr>
          <p:nvPr>
            <p:ph type="dt" sz="half" idx="10"/>
          </p:nvPr>
        </p:nvSpPr>
        <p:spPr/>
        <p:txBody>
          <a:bodyPr/>
          <a:lstStyle/>
          <a:p>
            <a:fld id="{9C29D8DD-FA74-3A48-8283-9F52B39CE043}" type="datetime1">
              <a:rPr lang="en-US" smtClean="0"/>
              <a:t>3/14/20</a:t>
            </a:fld>
            <a:endParaRPr lang="en-US" dirty="0"/>
          </a:p>
        </p:txBody>
      </p:sp>
      <p:grpSp>
        <p:nvGrpSpPr>
          <p:cNvPr id="10" name="Group 9"/>
          <p:cNvGrpSpPr/>
          <p:nvPr/>
        </p:nvGrpSpPr>
        <p:grpSpPr>
          <a:xfrm>
            <a:off x="9803529" y="2822962"/>
            <a:ext cx="1422980" cy="2044035"/>
            <a:chOff x="9803529" y="2822962"/>
            <a:chExt cx="1422980" cy="2044035"/>
          </a:xfrm>
        </p:grpSpPr>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8997" y="4056479"/>
              <a:ext cx="657512" cy="810518"/>
            </a:xfrm>
            <a:prstGeom prst="rect">
              <a:avLst/>
            </a:prstGeom>
          </p:spPr>
        </p:pic>
        <p:pic>
          <p:nvPicPr>
            <p:cNvPr id="68" name="Picture 67"/>
            <p:cNvPicPr>
              <a:picLocks noChangeAspect="1"/>
            </p:cNvPicPr>
            <p:nvPr/>
          </p:nvPicPr>
          <p:blipFill>
            <a:blip r:embed="rId7"/>
            <a:stretch>
              <a:fillRect/>
            </a:stretch>
          </p:blipFill>
          <p:spPr>
            <a:xfrm>
              <a:off x="10272696" y="3829912"/>
              <a:ext cx="593707" cy="696417"/>
            </a:xfrm>
            <a:prstGeom prst="rect">
              <a:avLst/>
            </a:prstGeom>
          </p:spPr>
        </p:pic>
        <p:sp>
          <p:nvSpPr>
            <p:cNvPr id="41" name="Oval 40"/>
            <p:cNvSpPr/>
            <p:nvPr/>
          </p:nvSpPr>
          <p:spPr>
            <a:xfrm>
              <a:off x="9975971" y="316706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2" name="Oval 41"/>
            <p:cNvSpPr/>
            <p:nvPr/>
          </p:nvSpPr>
          <p:spPr>
            <a:xfrm>
              <a:off x="10210320" y="316761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4" name="Oval 43"/>
            <p:cNvSpPr/>
            <p:nvPr/>
          </p:nvSpPr>
          <p:spPr>
            <a:xfrm>
              <a:off x="10438920" y="316706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5" name="Oval 44"/>
            <p:cNvSpPr/>
            <p:nvPr/>
          </p:nvSpPr>
          <p:spPr>
            <a:xfrm>
              <a:off x="10090271" y="337620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1" name="Oval 50"/>
            <p:cNvSpPr/>
            <p:nvPr/>
          </p:nvSpPr>
          <p:spPr>
            <a:xfrm>
              <a:off x="10324620" y="3376757"/>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2" name="Oval 51"/>
            <p:cNvSpPr/>
            <p:nvPr/>
          </p:nvSpPr>
          <p:spPr>
            <a:xfrm>
              <a:off x="10553220" y="337620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3" name="Oval 52"/>
            <p:cNvSpPr/>
            <p:nvPr/>
          </p:nvSpPr>
          <p:spPr>
            <a:xfrm>
              <a:off x="10220076" y="356949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4" name="Oval 53"/>
            <p:cNvSpPr/>
            <p:nvPr/>
          </p:nvSpPr>
          <p:spPr>
            <a:xfrm>
              <a:off x="10454425" y="357003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6" name="Oval 55"/>
            <p:cNvSpPr/>
            <p:nvPr/>
          </p:nvSpPr>
          <p:spPr>
            <a:xfrm>
              <a:off x="10683025" y="356949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7" name="TextBox 56"/>
            <p:cNvSpPr txBox="1"/>
            <p:nvPr/>
          </p:nvSpPr>
          <p:spPr>
            <a:xfrm>
              <a:off x="9803529" y="2822962"/>
              <a:ext cx="1245854"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IO Queue</a:t>
              </a:r>
              <a:endParaRPr lang="en-US" sz="2000" dirty="0">
                <a:solidFill>
                  <a:schemeClr val="bg1"/>
                </a:solidFill>
                <a:latin typeface="Gill Sans" charset="0"/>
                <a:ea typeface="Gill Sans" charset="0"/>
                <a:cs typeface="Gill Sans" charset="0"/>
              </a:endParaRPr>
            </a:p>
          </p:txBody>
        </p:sp>
        <p:pic>
          <p:nvPicPr>
            <p:cNvPr id="16" name="Picture 15"/>
            <p:cNvPicPr>
              <a:picLocks noChangeAspect="1"/>
            </p:cNvPicPr>
            <p:nvPr/>
          </p:nvPicPr>
          <p:blipFill>
            <a:blip r:embed="rId8"/>
            <a:stretch>
              <a:fillRect/>
            </a:stretch>
          </p:blipFill>
          <p:spPr>
            <a:xfrm>
              <a:off x="10005933" y="3028489"/>
              <a:ext cx="1062723" cy="1062723"/>
            </a:xfrm>
            <a:prstGeom prst="rect">
              <a:avLst/>
            </a:prstGeom>
          </p:spPr>
        </p:pic>
        <p:sp>
          <p:nvSpPr>
            <p:cNvPr id="74" name="TextBox 73"/>
            <p:cNvSpPr txBox="1"/>
            <p:nvPr/>
          </p:nvSpPr>
          <p:spPr>
            <a:xfrm>
              <a:off x="10787787" y="3791935"/>
              <a:ext cx="426720"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or</a:t>
              </a:r>
              <a:endParaRPr lang="en-US" sz="2000" dirty="0">
                <a:solidFill>
                  <a:schemeClr val="bg1"/>
                </a:solidFill>
                <a:latin typeface="Gill Sans" charset="0"/>
                <a:ea typeface="Gill Sans" charset="0"/>
                <a:cs typeface="Gill Sans" charset="0"/>
              </a:endParaRPr>
            </a:p>
          </p:txBody>
        </p:sp>
      </p:grpSp>
      <p:pic>
        <p:nvPicPr>
          <p:cNvPr id="75" name="Picture 74"/>
          <p:cNvPicPr>
            <a:picLocks noChangeAspect="1"/>
          </p:cNvPicPr>
          <p:nvPr/>
        </p:nvPicPr>
        <p:blipFill>
          <a:blip r:embed="rId9"/>
          <a:stretch>
            <a:fillRect/>
          </a:stretch>
        </p:blipFill>
        <p:spPr>
          <a:xfrm>
            <a:off x="448700" y="3147777"/>
            <a:ext cx="466629" cy="692978"/>
          </a:xfrm>
          <a:prstGeom prst="rect">
            <a:avLst/>
          </a:prstGeom>
        </p:spPr>
      </p:pic>
      <p:pic>
        <p:nvPicPr>
          <p:cNvPr id="76" name="Picture 75"/>
          <p:cNvPicPr>
            <a:picLocks noChangeAspect="1"/>
          </p:cNvPicPr>
          <p:nvPr/>
        </p:nvPicPr>
        <p:blipFill>
          <a:blip r:embed="rId10"/>
          <a:stretch>
            <a:fillRect/>
          </a:stretch>
        </p:blipFill>
        <p:spPr>
          <a:xfrm>
            <a:off x="1006575" y="3198994"/>
            <a:ext cx="607976" cy="607976"/>
          </a:xfrm>
          <a:prstGeom prst="rect">
            <a:avLst/>
          </a:prstGeom>
        </p:spPr>
      </p:pic>
      <p:sp>
        <p:nvSpPr>
          <p:cNvPr id="77" name="Rounded Rectangular Callout 76"/>
          <p:cNvSpPr/>
          <p:nvPr/>
        </p:nvSpPr>
        <p:spPr>
          <a:xfrm>
            <a:off x="538514" y="1908106"/>
            <a:ext cx="1392702" cy="840984"/>
          </a:xfrm>
          <a:prstGeom prst="wedgeRoundRectCallout">
            <a:avLst>
              <a:gd name="adj1" fmla="val -32449"/>
              <a:gd name="adj2" fmla="val 8354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Gill Sans" charset="0"/>
                <a:ea typeface="Gill Sans" charset="0"/>
                <a:cs typeface="Gill Sans" charset="0"/>
              </a:rPr>
              <a:t>Here is a request</a:t>
            </a:r>
            <a:endParaRPr lang="en-US" sz="2400" dirty="0">
              <a:latin typeface="Gill Sans" charset="0"/>
              <a:ea typeface="Gill Sans" charset="0"/>
              <a:cs typeface="Gill Sans" charset="0"/>
            </a:endParaRPr>
          </a:p>
        </p:txBody>
      </p:sp>
      <p:sp>
        <p:nvSpPr>
          <p:cNvPr id="78" name="Rounded Rectangular Callout 77"/>
          <p:cNvSpPr/>
          <p:nvPr/>
        </p:nvSpPr>
        <p:spPr>
          <a:xfrm>
            <a:off x="448700" y="4200489"/>
            <a:ext cx="1591815" cy="840984"/>
          </a:xfrm>
          <a:prstGeom prst="wedgeRoundRectCallout">
            <a:avLst>
              <a:gd name="adj1" fmla="val 57105"/>
              <a:gd name="adj2" fmla="val -9227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Gill Sans" charset="0"/>
                <a:ea typeface="Gill Sans" charset="0"/>
                <a:cs typeface="Gill Sans" charset="0"/>
              </a:rPr>
              <a:t>W</a:t>
            </a:r>
            <a:r>
              <a:rPr lang="en-US" sz="2400" dirty="0" smtClean="0">
                <a:latin typeface="Gill Sans" charset="0"/>
                <a:ea typeface="Gill Sans" charset="0"/>
                <a:cs typeface="Gill Sans" charset="0"/>
              </a:rPr>
              <a:t>ill </a:t>
            </a:r>
            <a:r>
              <a:rPr lang="en-US" sz="2400" b="1" dirty="0" smtClean="0">
                <a:latin typeface="Gill Sans" charset="0"/>
                <a:ea typeface="Gill Sans" charset="0"/>
                <a:cs typeface="Gill Sans" charset="0"/>
              </a:rPr>
              <a:t>do my best</a:t>
            </a:r>
            <a:endParaRPr lang="en-US" sz="2400" b="1" dirty="0">
              <a:latin typeface="Gill Sans" charset="0"/>
              <a:ea typeface="Gill Sans" charset="0"/>
              <a:cs typeface="Gill Sans" charset="0"/>
            </a:endParaRPr>
          </a:p>
        </p:txBody>
      </p:sp>
      <p:sp>
        <p:nvSpPr>
          <p:cNvPr id="79" name="TextBox 78"/>
          <p:cNvSpPr txBox="1"/>
          <p:nvPr/>
        </p:nvSpPr>
        <p:spPr>
          <a:xfrm>
            <a:off x="3059519" y="3052792"/>
            <a:ext cx="2000291"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Maybe slow</a:t>
            </a:r>
            <a:endParaRPr lang="en-US" sz="2400" b="1" dirty="0">
              <a:solidFill>
                <a:srgbClr val="FF0000"/>
              </a:solidFill>
              <a:latin typeface="Gill Sans" charset="0"/>
              <a:ea typeface="Gill Sans" charset="0"/>
              <a:cs typeface="Gill Sans" charset="0"/>
            </a:endParaRPr>
          </a:p>
        </p:txBody>
      </p:sp>
      <p:grpSp>
        <p:nvGrpSpPr>
          <p:cNvPr id="12" name="Group 11"/>
          <p:cNvGrpSpPr/>
          <p:nvPr/>
        </p:nvGrpSpPr>
        <p:grpSpPr>
          <a:xfrm>
            <a:off x="6314769" y="1255354"/>
            <a:ext cx="3822737" cy="3780497"/>
            <a:chOff x="6314769" y="1255354"/>
            <a:chExt cx="3822737" cy="3780497"/>
          </a:xfrm>
        </p:grpSpPr>
        <p:sp>
          <p:nvSpPr>
            <p:cNvPr id="35" name="TextBox 34"/>
            <p:cNvSpPr txBox="1"/>
            <p:nvPr/>
          </p:nvSpPr>
          <p:spPr>
            <a:xfrm>
              <a:off x="6983651" y="1255354"/>
              <a:ext cx="1462067"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DC Era</a:t>
              </a:r>
              <a:endParaRPr lang="en-US" sz="2800" b="1" dirty="0">
                <a:solidFill>
                  <a:schemeClr val="bg1"/>
                </a:solidFill>
                <a:latin typeface="Gill Sans" charset="0"/>
                <a:ea typeface="Gill Sans" charset="0"/>
                <a:cs typeface="Gill Sans" charset="0"/>
              </a:endParaRPr>
            </a:p>
          </p:txBody>
        </p:sp>
        <p:pic>
          <p:nvPicPr>
            <p:cNvPr id="59" name="Picture 58"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088" y="2170843"/>
              <a:ext cx="868363" cy="725756"/>
            </a:xfrm>
            <a:prstGeom prst="rect">
              <a:avLst/>
            </a:prstGeom>
          </p:spPr>
        </p:pic>
        <p:sp>
          <p:nvSpPr>
            <p:cNvPr id="60" name="Rectangle 59"/>
            <p:cNvSpPr/>
            <p:nvPr/>
          </p:nvSpPr>
          <p:spPr>
            <a:xfrm>
              <a:off x="8223537" y="2426403"/>
              <a:ext cx="568960" cy="217264"/>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65" name="Picture 64"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651" y="3240470"/>
              <a:ext cx="868363" cy="725756"/>
            </a:xfrm>
            <a:prstGeom prst="rect">
              <a:avLst/>
            </a:prstGeom>
          </p:spPr>
        </p:pic>
        <p:pic>
          <p:nvPicPr>
            <p:cNvPr id="66" name="Picture 65"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651" y="4310095"/>
              <a:ext cx="868363" cy="725756"/>
            </a:xfrm>
            <a:prstGeom prst="rect">
              <a:avLst/>
            </a:prstGeom>
          </p:spPr>
        </p:pic>
        <p:sp>
          <p:nvSpPr>
            <p:cNvPr id="67" name="TextBox 66"/>
            <p:cNvSpPr txBox="1"/>
            <p:nvPr/>
          </p:nvSpPr>
          <p:spPr>
            <a:xfrm>
              <a:off x="8825928" y="3371891"/>
              <a:ext cx="1311578" cy="461665"/>
            </a:xfrm>
            <a:prstGeom prst="rect">
              <a:avLst/>
            </a:prstGeom>
            <a:noFill/>
          </p:spPr>
          <p:txBody>
            <a:bodyPr wrap="none" rtlCol="0">
              <a:spAutoFit/>
            </a:bodyPr>
            <a:lstStyle/>
            <a:p>
              <a:r>
                <a:rPr lang="en-US" sz="2400" b="1" dirty="0" err="1" smtClean="0">
                  <a:solidFill>
                    <a:schemeClr val="bg1"/>
                  </a:solidFill>
                  <a:latin typeface="Gill Sans" charset="0"/>
                  <a:ea typeface="Gill Sans" charset="0"/>
                  <a:cs typeface="Gill Sans" charset="0"/>
                </a:rPr>
                <a:t>MittOS</a:t>
              </a:r>
              <a:endParaRPr lang="en-US" sz="2400" b="1" dirty="0">
                <a:solidFill>
                  <a:schemeClr val="bg1"/>
                </a:solidFill>
                <a:latin typeface="Gill Sans" charset="0"/>
                <a:ea typeface="Gill Sans" charset="0"/>
                <a:cs typeface="Gill Sans" charset="0"/>
              </a:endParaRPr>
            </a:p>
          </p:txBody>
        </p:sp>
        <p:cxnSp>
          <p:nvCxnSpPr>
            <p:cNvPr id="6" name="Straight Arrow Connector 5"/>
            <p:cNvCxnSpPr/>
            <p:nvPr/>
          </p:nvCxnSpPr>
          <p:spPr>
            <a:xfrm>
              <a:off x="8310521" y="3348479"/>
              <a:ext cx="977343" cy="106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786945" y="3329168"/>
              <a:ext cx="697627"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App</a:t>
              </a:r>
            </a:p>
          </p:txBody>
        </p:sp>
        <p:cxnSp>
          <p:nvCxnSpPr>
            <p:cNvPr id="14" name="Straight Connector 13"/>
            <p:cNvCxnSpPr/>
            <p:nvPr/>
          </p:nvCxnSpPr>
          <p:spPr>
            <a:xfrm>
              <a:off x="8785615" y="3134531"/>
              <a:ext cx="0" cy="837672"/>
            </a:xfrm>
            <a:prstGeom prst="line">
              <a:avLst/>
            </a:prstGeom>
            <a:ln w="508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9"/>
            <a:stretch>
              <a:fillRect/>
            </a:stretch>
          </p:blipFill>
          <p:spPr>
            <a:xfrm>
              <a:off x="6314769" y="3256859"/>
              <a:ext cx="466629" cy="692978"/>
            </a:xfrm>
            <a:prstGeom prst="rect">
              <a:avLst/>
            </a:prstGeom>
          </p:spPr>
        </p:pic>
      </p:grpSp>
      <p:sp>
        <p:nvSpPr>
          <p:cNvPr id="81" name="Rounded Rectangular Callout 80"/>
          <p:cNvSpPr/>
          <p:nvPr/>
        </p:nvSpPr>
        <p:spPr>
          <a:xfrm>
            <a:off x="4462416" y="1054372"/>
            <a:ext cx="2500361" cy="1479349"/>
          </a:xfrm>
          <a:prstGeom prst="wedgeRoundRectCallout">
            <a:avLst>
              <a:gd name="adj1" fmla="val 30285"/>
              <a:gd name="adj2" fmla="val 9397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Gill Sans" charset="0"/>
                <a:ea typeface="Gill Sans" charset="0"/>
                <a:cs typeface="Gill Sans" charset="0"/>
              </a:rPr>
              <a:t>I expect </a:t>
            </a:r>
          </a:p>
          <a:p>
            <a:pPr algn="ctr"/>
            <a:r>
              <a:rPr lang="en-US" sz="2400" dirty="0" smtClean="0">
                <a:solidFill>
                  <a:srgbClr val="FF0000"/>
                </a:solidFill>
                <a:latin typeface="Gill Sans" charset="0"/>
                <a:ea typeface="Gill Sans" charset="0"/>
                <a:cs typeface="Gill Sans" charset="0"/>
              </a:rPr>
              <a:t>latency within 20ms.</a:t>
            </a:r>
            <a:r>
              <a:rPr lang="is-IS" sz="2400" dirty="0" smtClean="0">
                <a:solidFill>
                  <a:srgbClr val="FF0000"/>
                </a:solidFill>
                <a:latin typeface="Gill Sans" charset="0"/>
                <a:ea typeface="Gill Sans" charset="0"/>
                <a:cs typeface="Gill Sans" charset="0"/>
              </a:rPr>
              <a:t> Otherwise </a:t>
            </a:r>
            <a:r>
              <a:rPr lang="is-IS" sz="2400" b="1" dirty="0" smtClean="0">
                <a:solidFill>
                  <a:srgbClr val="FF0000"/>
                </a:solidFill>
                <a:latin typeface="Gill Sans" charset="0"/>
                <a:ea typeface="Gill Sans" charset="0"/>
                <a:cs typeface="Gill Sans" charset="0"/>
              </a:rPr>
              <a:t>try another</a:t>
            </a:r>
            <a:endParaRPr lang="en-US" sz="2400" b="1" dirty="0">
              <a:solidFill>
                <a:srgbClr val="FF0000"/>
              </a:solidFill>
              <a:latin typeface="Gill Sans" charset="0"/>
              <a:ea typeface="Gill Sans" charset="0"/>
              <a:cs typeface="Gill Sans" charset="0"/>
            </a:endParaRPr>
          </a:p>
        </p:txBody>
      </p:sp>
    </p:spTree>
    <p:extLst>
      <p:ext uri="{BB962C8B-B14F-4D97-AF65-F5344CB8AC3E}">
        <p14:creationId xmlns:p14="http://schemas.microsoft.com/office/powerpoint/2010/main" val="14062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up)">
                                      <p:cBhvr>
                                        <p:cTn id="8" dur="500"/>
                                        <p:tgtEl>
                                          <p:spTgt spid="7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p:tgtEl>
                                          <p:spTgt spid="78"/>
                                        </p:tgtEl>
                                        <p:attrNameLst>
                                          <p:attrName>ppt_y</p:attrName>
                                        </p:attrNameLst>
                                      </p:cBhvr>
                                      <p:tavLst>
                                        <p:tav tm="0">
                                          <p:val>
                                            <p:strVal val="#ppt_y-#ppt_h*1.125000"/>
                                          </p:val>
                                        </p:tav>
                                        <p:tav tm="100000">
                                          <p:val>
                                            <p:strVal val="#ppt_y"/>
                                          </p:val>
                                        </p:tav>
                                      </p:tavLst>
                                    </p:anim>
                                    <p:animEffect transition="in" filter="wipe(down)">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p:tgtEl>
                                          <p:spTgt spid="79"/>
                                        </p:tgtEl>
                                        <p:attrNameLst>
                                          <p:attrName>ppt_y</p:attrName>
                                        </p:attrNameLst>
                                      </p:cBhvr>
                                      <p:tavLst>
                                        <p:tav tm="0">
                                          <p:val>
                                            <p:strVal val="#ppt_y+#ppt_h*1.125000"/>
                                          </p:val>
                                        </p:tav>
                                        <p:tav tm="100000">
                                          <p:val>
                                            <p:strVal val="#ppt_y"/>
                                          </p:val>
                                        </p:tav>
                                      </p:tavLst>
                                    </p:anim>
                                    <p:animEffect transition="in" filter="wipe(up)">
                                      <p:cBhvr>
                                        <p:cTn id="20" dur="500"/>
                                        <p:tgtEl>
                                          <p:spTgt spid="79"/>
                                        </p:tgtEl>
                                      </p:cBhvr>
                                    </p:animEffect>
                                  </p:childTnLst>
                                </p:cTn>
                              </p:par>
                              <p:par>
                                <p:cTn id="21" presetID="12"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ppt_y</p:attrName>
                                        </p:attrNameLst>
                                      </p:cBhvr>
                                      <p:tavLst>
                                        <p:tav tm="0">
                                          <p:val>
                                            <p:strVal val="#ppt_y-#ppt_h*1.125000"/>
                                          </p:val>
                                        </p:tav>
                                        <p:tav tm="100000">
                                          <p:val>
                                            <p:strVal val="#ppt_y"/>
                                          </p:val>
                                        </p:tav>
                                      </p:tavLst>
                                    </p:anim>
                                    <p:animEffect transition="in" filter="wipe(down)">
                                      <p:cBhvr>
                                        <p:cTn id="24" dur="500"/>
                                        <p:tgtEl>
                                          <p:spTgt spid="5"/>
                                        </p:tgtEl>
                                      </p:cBhvr>
                                    </p:animEffect>
                                  </p:childTnLst>
                                </p:cTn>
                              </p:par>
                              <p:par>
                                <p:cTn id="25" presetID="12" presetClass="entr" presetSubtype="4"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p:tgtEl>
                                          <p:spTgt spid="76"/>
                                        </p:tgtEl>
                                        <p:attrNameLst>
                                          <p:attrName>ppt_y</p:attrName>
                                        </p:attrNameLst>
                                      </p:cBhvr>
                                      <p:tavLst>
                                        <p:tav tm="0">
                                          <p:val>
                                            <p:strVal val="#ppt_y+#ppt_h*1.125000"/>
                                          </p:val>
                                        </p:tav>
                                        <p:tav tm="100000">
                                          <p:val>
                                            <p:strVal val="#ppt_y"/>
                                          </p:val>
                                        </p:tav>
                                      </p:tavLst>
                                    </p:anim>
                                    <p:animEffect transition="in" filter="wipe(up)">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dissolve">
                                      <p:cBhvr>
                                        <p:cTn id="44" dur="500"/>
                                        <p:tgtEl>
                                          <p:spTgt spid="8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dissolve">
                                      <p:cBhvr>
                                        <p:cTn id="52" dur="500"/>
                                        <p:tgtEl>
                                          <p:spTgt spid="6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dissolve">
                                      <p:cBhvr>
                                        <p:cTn id="58" dur="500"/>
                                        <p:tgtEl>
                                          <p:spTgt spid="6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dissolve">
                                      <p:cBhvr>
                                        <p:cTn id="61" dur="500"/>
                                        <p:tgtEl>
                                          <p:spTgt spid="69"/>
                                        </p:tgtEl>
                                      </p:cBhvr>
                                    </p:animEffect>
                                  </p:childTnLst>
                                </p:cTn>
                              </p:par>
                              <p:par>
                                <p:cTn id="62" presetID="9"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dissolve">
                                      <p:cBhvr>
                                        <p:cTn id="64" dur="500"/>
                                        <p:tgtEl>
                                          <p:spTgt spid="2"/>
                                        </p:tgtEl>
                                      </p:cBhvr>
                                    </p:animEffect>
                                  </p:childTnLst>
                                </p:cTn>
                              </p:par>
                              <p:par>
                                <p:cTn id="65" presetID="9"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dissolve">
                                      <p:cBhvr>
                                        <p:cTn id="6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2" grpId="0" animBg="1"/>
      <p:bldP spid="9" grpId="0" animBg="1"/>
      <p:bldP spid="69" grpId="0"/>
      <p:bldP spid="64" grpId="0"/>
      <p:bldP spid="77" grpId="0" animBg="1"/>
      <p:bldP spid="78" grpId="0" animBg="1"/>
      <p:bldP spid="79" grpId="0"/>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22</a:t>
            </a:fld>
            <a:endParaRPr lang="en-US" dirty="0">
              <a:latin typeface="Gill Sans" charset="0"/>
              <a:ea typeface="Gill Sans" charset="0"/>
              <a:cs typeface="Gill Sans" charset="0"/>
            </a:endParaRPr>
          </a:p>
        </p:txBody>
      </p:sp>
      <p:cxnSp>
        <p:nvCxnSpPr>
          <p:cNvPr id="13" name="Straight Connector 12"/>
          <p:cNvCxnSpPr/>
          <p:nvPr/>
        </p:nvCxnSpPr>
        <p:spPr>
          <a:xfrm>
            <a:off x="6040637" y="2566207"/>
            <a:ext cx="1441" cy="3688127"/>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250126" y="4592643"/>
            <a:ext cx="2632708" cy="830997"/>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   if ( ret == Reject)</a:t>
            </a:r>
          </a:p>
          <a:p>
            <a:r>
              <a:rPr lang="en-US" sz="2400" dirty="0">
                <a:solidFill>
                  <a:schemeClr val="bg1"/>
                </a:solidFill>
                <a:latin typeface="Gill Sans" charset="0"/>
                <a:ea typeface="Gill Sans" charset="0"/>
                <a:cs typeface="Gill Sans" charset="0"/>
              </a:rPr>
              <a:t>     </a:t>
            </a:r>
            <a:r>
              <a:rPr lang="en-US" sz="2400" dirty="0">
                <a:solidFill>
                  <a:srgbClr val="33FF00"/>
                </a:solidFill>
                <a:latin typeface="Gill Sans" charset="0"/>
                <a:ea typeface="Gill Sans" charset="0"/>
                <a:cs typeface="Gill Sans" charset="0"/>
              </a:rPr>
              <a:t>// failover</a:t>
            </a:r>
          </a:p>
        </p:txBody>
      </p:sp>
      <p:sp>
        <p:nvSpPr>
          <p:cNvPr id="39" name="TextBox 38"/>
          <p:cNvSpPr txBox="1"/>
          <p:nvPr/>
        </p:nvSpPr>
        <p:spPr>
          <a:xfrm>
            <a:off x="5022580" y="2605499"/>
            <a:ext cx="947888"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App</a:t>
            </a:r>
          </a:p>
        </p:txBody>
      </p:sp>
      <p:sp>
        <p:nvSpPr>
          <p:cNvPr id="42" name="TextBox 41"/>
          <p:cNvSpPr txBox="1"/>
          <p:nvPr/>
        </p:nvSpPr>
        <p:spPr>
          <a:xfrm>
            <a:off x="6159967" y="2644724"/>
            <a:ext cx="710451" cy="523220"/>
          </a:xfrm>
          <a:prstGeom prst="rect">
            <a:avLst/>
          </a:prstGeom>
          <a:noFill/>
        </p:spPr>
        <p:txBody>
          <a:bodyPr wrap="none" rtlCol="0">
            <a:spAutoFit/>
          </a:bodyPr>
          <a:lstStyle/>
          <a:p>
            <a:r>
              <a:rPr lang="en-US" sz="2800" b="1" dirty="0" smtClean="0">
                <a:solidFill>
                  <a:srgbClr val="FFC000"/>
                </a:solidFill>
                <a:latin typeface="Gill Sans" charset="0"/>
                <a:ea typeface="Gill Sans" charset="0"/>
                <a:cs typeface="Gill Sans" charset="0"/>
              </a:rPr>
              <a:t>OS</a:t>
            </a:r>
            <a:endParaRPr lang="en-US" sz="2400" b="1" dirty="0">
              <a:solidFill>
                <a:srgbClr val="FFC000"/>
              </a:solidFill>
              <a:latin typeface="Gill Sans" charset="0"/>
              <a:ea typeface="Gill Sans" charset="0"/>
              <a:cs typeface="Gill Sans" charset="0"/>
            </a:endParaRPr>
          </a:p>
        </p:txBody>
      </p:sp>
      <p:cxnSp>
        <p:nvCxnSpPr>
          <p:cNvPr id="16" name="Straight Arrow Connector 15"/>
          <p:cNvCxnSpPr>
            <a:endCxn id="57" idx="2"/>
          </p:cNvCxnSpPr>
          <p:nvPr/>
        </p:nvCxnSpPr>
        <p:spPr>
          <a:xfrm flipV="1">
            <a:off x="5806288" y="4103515"/>
            <a:ext cx="1371607" cy="4685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608959" y="3910429"/>
            <a:ext cx="3299034" cy="461665"/>
            <a:chOff x="2608959" y="3910429"/>
            <a:chExt cx="3299034" cy="461665"/>
          </a:xfrm>
        </p:grpSpPr>
        <p:sp>
          <p:nvSpPr>
            <p:cNvPr id="35" name="TextBox 34"/>
            <p:cNvSpPr txBox="1"/>
            <p:nvPr/>
          </p:nvSpPr>
          <p:spPr>
            <a:xfrm>
              <a:off x="2887423" y="3910429"/>
              <a:ext cx="3020570"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 ret = read(.., </a:t>
              </a:r>
              <a:r>
                <a:rPr lang="en-US" sz="2400" dirty="0" smtClean="0">
                  <a:solidFill>
                    <a:schemeClr val="bg1"/>
                  </a:solidFill>
                  <a:latin typeface="Gill Sans" charset="0"/>
                  <a:ea typeface="Gill Sans" charset="0"/>
                  <a:cs typeface="Gill Sans" charset="0"/>
                </a:rPr>
                <a:t>deadline)</a:t>
              </a:r>
              <a:endParaRPr lang="en-US" sz="2400" dirty="0">
                <a:solidFill>
                  <a:schemeClr val="bg1"/>
                </a:solidFill>
                <a:latin typeface="Gill Sans" charset="0"/>
                <a:ea typeface="Gill Sans" charset="0"/>
                <a:cs typeface="Gill Sans" charset="0"/>
              </a:endParaRPr>
            </a:p>
          </p:txBody>
        </p:sp>
        <p:sp>
          <p:nvSpPr>
            <p:cNvPr id="60" name="Oval 59"/>
            <p:cNvSpPr/>
            <p:nvPr/>
          </p:nvSpPr>
          <p:spPr>
            <a:xfrm>
              <a:off x="2608959" y="3985773"/>
              <a:ext cx="329184" cy="329184"/>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2</a:t>
              </a:r>
            </a:p>
          </p:txBody>
        </p:sp>
      </p:grpSp>
      <p:sp>
        <p:nvSpPr>
          <p:cNvPr id="61" name="Oval 60"/>
          <p:cNvSpPr/>
          <p:nvPr/>
        </p:nvSpPr>
        <p:spPr>
          <a:xfrm>
            <a:off x="3099112" y="4622248"/>
            <a:ext cx="329184" cy="329509"/>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5</a:t>
            </a:r>
          </a:p>
        </p:txBody>
      </p:sp>
      <p:sp>
        <p:nvSpPr>
          <p:cNvPr id="62" name="Oval 61"/>
          <p:cNvSpPr/>
          <p:nvPr/>
        </p:nvSpPr>
        <p:spPr>
          <a:xfrm>
            <a:off x="5876044" y="3622987"/>
            <a:ext cx="329184" cy="329184"/>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3</a:t>
            </a:r>
          </a:p>
        </p:txBody>
      </p:sp>
      <p:pic>
        <p:nvPicPr>
          <p:cNvPr id="82" name="Picture 81"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977" y="5681422"/>
            <a:ext cx="868363" cy="725756"/>
          </a:xfrm>
          <a:prstGeom prst="rect">
            <a:avLst/>
          </a:prstGeom>
        </p:spPr>
      </p:pic>
      <p:cxnSp>
        <p:nvCxnSpPr>
          <p:cNvPr id="83" name="Curved Connector 82"/>
          <p:cNvCxnSpPr>
            <a:stCxn id="38" idx="2"/>
            <a:endCxn id="82" idx="1"/>
          </p:cNvCxnSpPr>
          <p:nvPr/>
        </p:nvCxnSpPr>
        <p:spPr>
          <a:xfrm rot="16200000" flipH="1">
            <a:off x="4517898" y="5472221"/>
            <a:ext cx="620660" cy="523497"/>
          </a:xfrm>
          <a:prstGeom prst="curvedConnector2">
            <a:avLst/>
          </a:prstGeom>
          <a:ln w="38100">
            <a:solidFill>
              <a:srgbClr val="33FF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3333554" y="1474276"/>
            <a:ext cx="2241640" cy="943737"/>
          </a:xfrm>
          <a:prstGeom prst="wedgeRoundRectCallout">
            <a:avLst>
              <a:gd name="adj1" fmla="val 28183"/>
              <a:gd name="adj2" fmla="val 81242"/>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I want </a:t>
            </a:r>
            <a:r>
              <a:rPr lang="en-US" sz="2400" b="1" dirty="0">
                <a:solidFill>
                  <a:schemeClr val="tx1"/>
                </a:solidFill>
                <a:latin typeface="Gill Sans" charset="0"/>
                <a:ea typeface="Gill Sans" charset="0"/>
                <a:cs typeface="Gill Sans" charset="0"/>
              </a:rPr>
              <a:t>&lt; 20ms </a:t>
            </a:r>
            <a:r>
              <a:rPr lang="en-US" sz="2400" dirty="0">
                <a:solidFill>
                  <a:schemeClr val="tx1"/>
                </a:solidFill>
                <a:latin typeface="Gill Sans" charset="0"/>
                <a:ea typeface="Gill Sans" charset="0"/>
                <a:cs typeface="Gill Sans" charset="0"/>
              </a:rPr>
              <a:t>latency</a:t>
            </a:r>
          </a:p>
        </p:txBody>
      </p:sp>
      <p:sp>
        <p:nvSpPr>
          <p:cNvPr id="25" name="Rounded Rectangular Callout 24"/>
          <p:cNvSpPr/>
          <p:nvPr/>
        </p:nvSpPr>
        <p:spPr>
          <a:xfrm>
            <a:off x="6040637" y="1300619"/>
            <a:ext cx="3035114" cy="1354292"/>
          </a:xfrm>
          <a:prstGeom prst="wedgeRoundRectCallout">
            <a:avLst>
              <a:gd name="adj1" fmla="val -22909"/>
              <a:gd name="adj2" fmla="val 58099"/>
              <a:gd name="adj3" fmla="val 16667"/>
            </a:avLst>
          </a:prstGeom>
          <a:solidFill>
            <a:srgbClr val="0099FF"/>
          </a:solidFill>
          <a:ln w="508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tx1"/>
                </a:solidFill>
                <a:latin typeface="Gill Sans" charset="0"/>
                <a:ea typeface="Gill Sans" charset="0"/>
                <a:cs typeface="Gill Sans" charset="0"/>
              </a:rPr>
              <a:t>OS can see </a:t>
            </a:r>
            <a:r>
              <a:rPr lang="en-US" sz="2400" i="1" dirty="0">
                <a:solidFill>
                  <a:schemeClr val="tx1"/>
                </a:solidFill>
                <a:latin typeface="Gill Sans" charset="0"/>
                <a:ea typeface="Gill Sans" charset="0"/>
                <a:cs typeface="Gill Sans" charset="0"/>
              </a:rPr>
              <a:t>“everything” </a:t>
            </a:r>
            <a:r>
              <a:rPr lang="en-US" sz="2400" dirty="0">
                <a:solidFill>
                  <a:schemeClr val="tx1"/>
                </a:solidFill>
                <a:latin typeface="Gill Sans" charset="0"/>
                <a:ea typeface="Gill Sans" charset="0"/>
                <a:cs typeface="Gill Sans" charset="0"/>
              </a:rPr>
              <a:t>and tell app when </a:t>
            </a:r>
            <a:r>
              <a:rPr lang="en-US" sz="2400" b="1" dirty="0">
                <a:solidFill>
                  <a:schemeClr val="tx1"/>
                </a:solidFill>
                <a:latin typeface="Gill Sans" charset="0"/>
                <a:ea typeface="Gill Sans" charset="0"/>
                <a:cs typeface="Gill Sans" charset="0"/>
              </a:rPr>
              <a:t>it is busy</a:t>
            </a:r>
          </a:p>
        </p:txBody>
      </p:sp>
      <p:sp>
        <p:nvSpPr>
          <p:cNvPr id="51"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2" name="Date Placeholder 1"/>
          <p:cNvSpPr>
            <a:spLocks noGrp="1"/>
          </p:cNvSpPr>
          <p:nvPr>
            <p:ph type="dt" sz="half" idx="10"/>
          </p:nvPr>
        </p:nvSpPr>
        <p:spPr/>
        <p:txBody>
          <a:bodyPr/>
          <a:lstStyle/>
          <a:p>
            <a:fld id="{7225251D-4F19-AE4B-A0D6-88A4F723CA98}" type="datetime1">
              <a:rPr lang="en-US" smtClean="0"/>
              <a:t>3/14/20</a:t>
            </a:fld>
            <a:endParaRPr lang="en-US" dirty="0"/>
          </a:p>
        </p:txBody>
      </p:sp>
      <p:sp>
        <p:nvSpPr>
          <p:cNvPr id="52" name="TextBox 51"/>
          <p:cNvSpPr txBox="1"/>
          <p:nvPr/>
        </p:nvSpPr>
        <p:spPr>
          <a:xfrm>
            <a:off x="557784" y="918963"/>
            <a:ext cx="2169184"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Use-Case</a:t>
            </a:r>
            <a:endParaRPr lang="en-US" sz="3200" b="1" dirty="0">
              <a:solidFill>
                <a:schemeClr val="bg1"/>
              </a:solidFill>
              <a:latin typeface="Gill Sans" charset="0"/>
              <a:ea typeface="Gill Sans" charset="0"/>
              <a:cs typeface="Gill Sans" charset="0"/>
            </a:endParaRPr>
          </a:p>
        </p:txBody>
      </p:sp>
      <p:grpSp>
        <p:nvGrpSpPr>
          <p:cNvPr id="9" name="Group 8"/>
          <p:cNvGrpSpPr/>
          <p:nvPr/>
        </p:nvGrpSpPr>
        <p:grpSpPr>
          <a:xfrm>
            <a:off x="7114872" y="3556001"/>
            <a:ext cx="2060217" cy="1875373"/>
            <a:chOff x="7114872" y="3556001"/>
            <a:chExt cx="2060217" cy="1875373"/>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577" y="4620856"/>
              <a:ext cx="657512" cy="810518"/>
            </a:xfrm>
            <a:prstGeom prst="rect">
              <a:avLst/>
            </a:prstGeom>
          </p:spPr>
        </p:pic>
        <p:sp>
          <p:nvSpPr>
            <p:cNvPr id="14" name="Oval 13"/>
            <p:cNvSpPr/>
            <p:nvPr/>
          </p:nvSpPr>
          <p:spPr>
            <a:xfrm>
              <a:off x="7412244" y="3989215"/>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3" name="Oval 42"/>
            <p:cNvSpPr/>
            <p:nvPr/>
          </p:nvSpPr>
          <p:spPr>
            <a:xfrm>
              <a:off x="7646593" y="398976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5" name="Oval 44"/>
            <p:cNvSpPr/>
            <p:nvPr/>
          </p:nvSpPr>
          <p:spPr>
            <a:xfrm>
              <a:off x="7875193" y="3989215"/>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6" name="Oval 45"/>
            <p:cNvSpPr/>
            <p:nvPr/>
          </p:nvSpPr>
          <p:spPr>
            <a:xfrm>
              <a:off x="7526544" y="419836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7" name="Oval 46"/>
            <p:cNvSpPr/>
            <p:nvPr/>
          </p:nvSpPr>
          <p:spPr>
            <a:xfrm>
              <a:off x="7760893" y="4198909"/>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8" name="Oval 47"/>
            <p:cNvSpPr/>
            <p:nvPr/>
          </p:nvSpPr>
          <p:spPr>
            <a:xfrm>
              <a:off x="7989493" y="419836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9" name="Oval 48"/>
            <p:cNvSpPr/>
            <p:nvPr/>
          </p:nvSpPr>
          <p:spPr>
            <a:xfrm>
              <a:off x="7656349" y="439164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0" name="Oval 49"/>
            <p:cNvSpPr/>
            <p:nvPr/>
          </p:nvSpPr>
          <p:spPr>
            <a:xfrm>
              <a:off x="7890699" y="4392191"/>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5" name="Oval 54"/>
            <p:cNvSpPr/>
            <p:nvPr/>
          </p:nvSpPr>
          <p:spPr>
            <a:xfrm>
              <a:off x="8119299" y="4391643"/>
              <a:ext cx="228600" cy="22860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6" name="TextBox 55"/>
            <p:cNvSpPr txBox="1"/>
            <p:nvPr/>
          </p:nvSpPr>
          <p:spPr>
            <a:xfrm>
              <a:off x="7114872" y="3556001"/>
              <a:ext cx="1245854"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IO Queue</a:t>
              </a:r>
              <a:endParaRPr lang="en-US" sz="2000" dirty="0">
                <a:solidFill>
                  <a:schemeClr val="bg1"/>
                </a:solidFill>
                <a:latin typeface="Gill Sans" charset="0"/>
                <a:ea typeface="Gill Sans" charset="0"/>
                <a:cs typeface="Gill Sans" charset="0"/>
              </a:endParaRPr>
            </a:p>
          </p:txBody>
        </p:sp>
        <p:sp>
          <p:nvSpPr>
            <p:cNvPr id="57" name="Oval 56"/>
            <p:cNvSpPr/>
            <p:nvPr/>
          </p:nvSpPr>
          <p:spPr>
            <a:xfrm>
              <a:off x="7177895" y="3989215"/>
              <a:ext cx="228600" cy="228600"/>
            </a:xfrm>
            <a:prstGeom prst="ellipse">
              <a:avLst/>
            </a:prstGeom>
            <a:solidFill>
              <a:schemeClr val="tx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69" name="Picture 68"/>
            <p:cNvPicPr>
              <a:picLocks noChangeAspect="1"/>
            </p:cNvPicPr>
            <p:nvPr/>
          </p:nvPicPr>
          <p:blipFill>
            <a:blip r:embed="rId5"/>
            <a:stretch>
              <a:fillRect/>
            </a:stretch>
          </p:blipFill>
          <p:spPr>
            <a:xfrm>
              <a:off x="8371525" y="4385383"/>
              <a:ext cx="461631" cy="541493"/>
            </a:xfrm>
            <a:prstGeom prst="rect">
              <a:avLst/>
            </a:prstGeom>
          </p:spPr>
        </p:pic>
        <p:sp>
          <p:nvSpPr>
            <p:cNvPr id="58" name="TextBox 57"/>
            <p:cNvSpPr txBox="1"/>
            <p:nvPr/>
          </p:nvSpPr>
          <p:spPr>
            <a:xfrm>
              <a:off x="8736367" y="4356312"/>
              <a:ext cx="426720"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or</a:t>
              </a:r>
              <a:endParaRPr lang="en-US" sz="2000" dirty="0">
                <a:solidFill>
                  <a:schemeClr val="bg1"/>
                </a:solidFill>
                <a:latin typeface="Gill Sans" charset="0"/>
                <a:ea typeface="Gill Sans" charset="0"/>
                <a:cs typeface="Gill Sans" charset="0"/>
              </a:endParaRPr>
            </a:p>
          </p:txBody>
        </p:sp>
      </p:grpSp>
      <p:grpSp>
        <p:nvGrpSpPr>
          <p:cNvPr id="7" name="Group 6"/>
          <p:cNvGrpSpPr/>
          <p:nvPr/>
        </p:nvGrpSpPr>
        <p:grpSpPr>
          <a:xfrm>
            <a:off x="2783665" y="3166558"/>
            <a:ext cx="3106399" cy="664184"/>
            <a:chOff x="2783665" y="3166558"/>
            <a:chExt cx="3106399" cy="664184"/>
          </a:xfrm>
        </p:grpSpPr>
        <p:sp>
          <p:nvSpPr>
            <p:cNvPr id="10" name="TextBox 9"/>
            <p:cNvSpPr txBox="1"/>
            <p:nvPr/>
          </p:nvSpPr>
          <p:spPr>
            <a:xfrm>
              <a:off x="3578213" y="3349268"/>
              <a:ext cx="2311851"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 </a:t>
              </a:r>
              <a:r>
                <a:rPr lang="en-US" sz="2400" dirty="0" smtClean="0">
                  <a:solidFill>
                    <a:schemeClr val="bg1"/>
                  </a:solidFill>
                  <a:latin typeface="Gill Sans" charset="0"/>
                  <a:ea typeface="Gill Sans" charset="0"/>
                  <a:cs typeface="Gill Sans" charset="0"/>
                </a:rPr>
                <a:t>deadline = </a:t>
              </a:r>
              <a:r>
                <a:rPr lang="en-US" sz="2400" dirty="0">
                  <a:solidFill>
                    <a:schemeClr val="bg1"/>
                  </a:solidFill>
                  <a:latin typeface="Gill Sans" charset="0"/>
                  <a:ea typeface="Gill Sans" charset="0"/>
                  <a:cs typeface="Gill Sans" charset="0"/>
                </a:rPr>
                <a:t>20ms</a:t>
              </a:r>
            </a:p>
          </p:txBody>
        </p:sp>
        <p:sp>
          <p:nvSpPr>
            <p:cNvPr id="59" name="Oval 58"/>
            <p:cNvSpPr/>
            <p:nvPr/>
          </p:nvSpPr>
          <p:spPr>
            <a:xfrm>
              <a:off x="3333554" y="3415508"/>
              <a:ext cx="329184" cy="329184"/>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charset="0"/>
                  <a:ea typeface="Arial" charset="0"/>
                  <a:cs typeface="Arial" charset="0"/>
                </a:rPr>
                <a:t>1</a:t>
              </a:r>
            </a:p>
          </p:txBody>
        </p:sp>
        <p:pic>
          <p:nvPicPr>
            <p:cNvPr id="63" name="Picture 62"/>
            <p:cNvPicPr>
              <a:picLocks noChangeAspect="1"/>
            </p:cNvPicPr>
            <p:nvPr/>
          </p:nvPicPr>
          <p:blipFill>
            <a:blip r:embed="rId6"/>
            <a:stretch>
              <a:fillRect/>
            </a:stretch>
          </p:blipFill>
          <p:spPr>
            <a:xfrm>
              <a:off x="2783665" y="3166558"/>
              <a:ext cx="447240" cy="664184"/>
            </a:xfrm>
            <a:prstGeom prst="rect">
              <a:avLst/>
            </a:prstGeom>
          </p:spPr>
        </p:pic>
      </p:grpSp>
      <p:grpSp>
        <p:nvGrpSpPr>
          <p:cNvPr id="11" name="Group 10"/>
          <p:cNvGrpSpPr/>
          <p:nvPr/>
        </p:nvGrpSpPr>
        <p:grpSpPr>
          <a:xfrm>
            <a:off x="5808581" y="4508522"/>
            <a:ext cx="2988563" cy="1884933"/>
            <a:chOff x="5808581" y="4508522"/>
            <a:chExt cx="2988563" cy="1884933"/>
          </a:xfrm>
        </p:grpSpPr>
        <p:cxnSp>
          <p:nvCxnSpPr>
            <p:cNvPr id="20" name="Curved Connector 19"/>
            <p:cNvCxnSpPr/>
            <p:nvPr/>
          </p:nvCxnSpPr>
          <p:spPr>
            <a:xfrm rot="10800000" flipV="1">
              <a:off x="5808581" y="4508522"/>
              <a:ext cx="1607125" cy="32905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6504310" y="4787002"/>
              <a:ext cx="329184" cy="329184"/>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4</a:t>
              </a:r>
            </a:p>
          </p:txBody>
        </p:sp>
        <p:sp>
          <p:nvSpPr>
            <p:cNvPr id="66" name="TextBox 65"/>
            <p:cNvSpPr txBox="1"/>
            <p:nvPr/>
          </p:nvSpPr>
          <p:spPr>
            <a:xfrm>
              <a:off x="6240034" y="5193126"/>
              <a:ext cx="2557110" cy="1200329"/>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if (predict </a:t>
              </a:r>
              <a:r>
                <a:rPr lang="en-US" sz="2400" b="1" dirty="0">
                  <a:solidFill>
                    <a:schemeClr val="bg1"/>
                  </a:solidFill>
                  <a:latin typeface="Gill Sans" charset="0"/>
                  <a:ea typeface="Gill Sans" charset="0"/>
                  <a:cs typeface="Gill Sans" charset="0"/>
                </a:rPr>
                <a:t>l</a:t>
              </a:r>
              <a:r>
                <a:rPr lang="en-US" sz="2400" b="1" dirty="0" smtClean="0">
                  <a:solidFill>
                    <a:schemeClr val="bg1"/>
                  </a:solidFill>
                  <a:latin typeface="Gill Sans" charset="0"/>
                  <a:ea typeface="Gill Sans" charset="0"/>
                  <a:cs typeface="Gill Sans" charset="0"/>
                </a:rPr>
                <a:t>at. </a:t>
              </a:r>
            </a:p>
            <a:p>
              <a:r>
                <a:rPr lang="en-US" sz="2400" b="1" dirty="0">
                  <a:solidFill>
                    <a:schemeClr val="bg1"/>
                  </a:solidFill>
                  <a:latin typeface="Gill Sans" charset="0"/>
                  <a:ea typeface="Gill Sans" charset="0"/>
                  <a:cs typeface="Gill Sans" charset="0"/>
                </a:rPr>
                <a:t> </a:t>
              </a:r>
              <a:r>
                <a:rPr lang="en-US" sz="2400" b="1" dirty="0" smtClean="0">
                  <a:solidFill>
                    <a:schemeClr val="bg1"/>
                  </a:solidFill>
                  <a:latin typeface="Gill Sans" charset="0"/>
                  <a:ea typeface="Gill Sans" charset="0"/>
                  <a:cs typeface="Gill Sans" charset="0"/>
                </a:rPr>
                <a:t>      &lt; deadline)</a:t>
              </a:r>
            </a:p>
            <a:p>
              <a:r>
                <a:rPr lang="en-US" sz="2400" b="1" dirty="0">
                  <a:solidFill>
                    <a:schemeClr val="bg1"/>
                  </a:solidFill>
                  <a:latin typeface="Gill Sans" charset="0"/>
                  <a:ea typeface="Gill Sans" charset="0"/>
                  <a:cs typeface="Gill Sans" charset="0"/>
                </a:rPr>
                <a:t> </a:t>
              </a:r>
              <a:r>
                <a:rPr lang="en-US" sz="2400" b="1" dirty="0" smtClean="0">
                  <a:solidFill>
                    <a:schemeClr val="bg1"/>
                  </a:solidFill>
                  <a:latin typeface="Gill Sans" charset="0"/>
                  <a:ea typeface="Gill Sans" charset="0"/>
                  <a:cs typeface="Gill Sans" charset="0"/>
                </a:rPr>
                <a:t>       reject</a:t>
              </a:r>
            </a:p>
          </p:txBody>
        </p:sp>
      </p:grpSp>
    </p:spTree>
    <p:extLst>
      <p:ext uri="{BB962C8B-B14F-4D97-AF65-F5344CB8AC3E}">
        <p14:creationId xmlns:p14="http://schemas.microsoft.com/office/powerpoint/2010/main" val="15103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ppt_y</p:attrName>
                                        </p:attrNameLst>
                                      </p:cBhvr>
                                      <p:tavLst>
                                        <p:tav tm="0">
                                          <p:val>
                                            <p:strVal val="#ppt_y+#ppt_h*1.125000"/>
                                          </p:val>
                                        </p:tav>
                                        <p:tav tm="100000">
                                          <p:val>
                                            <p:strVal val="#ppt_y"/>
                                          </p:val>
                                        </p:tav>
                                      </p:tavLst>
                                    </p:anim>
                                    <p:animEffect transition="in" filter="wipe(up)">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1" grpId="0" animBg="1"/>
      <p:bldP spid="62" grpId="0" animBg="1"/>
      <p:bldP spid="22"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23</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53" name="Rounded Rectangular Callout 52"/>
          <p:cNvSpPr/>
          <p:nvPr/>
        </p:nvSpPr>
        <p:spPr>
          <a:xfrm>
            <a:off x="8634354" y="1314451"/>
            <a:ext cx="3338571" cy="1633714"/>
          </a:xfrm>
          <a:prstGeom prst="wedgeRoundRectCallout">
            <a:avLst>
              <a:gd name="adj1" fmla="val -56064"/>
              <a:gd name="adj2" fmla="val 39851"/>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smtClean="0">
                <a:solidFill>
                  <a:schemeClr val="tx1"/>
                </a:solidFill>
                <a:latin typeface="Gill Sans" charset="0"/>
                <a:ea typeface="Gill Sans" charset="0"/>
                <a:cs typeface="Gill Sans" charset="0"/>
              </a:rPr>
              <a:t>Challenge:</a:t>
            </a:r>
          </a:p>
          <a:p>
            <a:pPr algn="ctr"/>
            <a:r>
              <a:rPr lang="en-US" sz="2400" dirty="0" smtClean="0">
                <a:solidFill>
                  <a:schemeClr val="tx1"/>
                </a:solidFill>
                <a:latin typeface="Gill Sans" charset="0"/>
                <a:ea typeface="Gill Sans" charset="0"/>
                <a:cs typeface="Gill Sans" charset="0"/>
              </a:rPr>
              <a:t>How </a:t>
            </a:r>
            <a:r>
              <a:rPr lang="en-US" sz="2400" dirty="0">
                <a:solidFill>
                  <a:schemeClr val="tx1"/>
                </a:solidFill>
                <a:latin typeface="Gill Sans" charset="0"/>
                <a:ea typeface="Gill Sans" charset="0"/>
                <a:cs typeface="Gill Sans" charset="0"/>
              </a:rPr>
              <a:t>to </a:t>
            </a:r>
            <a:r>
              <a:rPr lang="en-US" sz="2400" b="1" dirty="0">
                <a:solidFill>
                  <a:schemeClr val="tx1"/>
                </a:solidFill>
                <a:latin typeface="Gill Sans" charset="0"/>
                <a:ea typeface="Gill Sans" charset="0"/>
                <a:cs typeface="Gill Sans" charset="0"/>
              </a:rPr>
              <a:t>predict</a:t>
            </a:r>
            <a:r>
              <a:rPr lang="en-US" sz="2400" dirty="0">
                <a:solidFill>
                  <a:schemeClr val="tx1"/>
                </a:solidFill>
                <a:latin typeface="Gill Sans" charset="0"/>
                <a:ea typeface="Gill Sans" charset="0"/>
                <a:cs typeface="Gill Sans" charset="0"/>
              </a:rPr>
              <a:t> latency </a:t>
            </a:r>
            <a:r>
              <a:rPr lang="en-US" sz="2400" b="1" i="1" dirty="0">
                <a:solidFill>
                  <a:schemeClr val="tx1"/>
                </a:solidFill>
                <a:latin typeface="Gill Sans" charset="0"/>
                <a:ea typeface="Gill Sans" charset="0"/>
                <a:cs typeface="Gill Sans" charset="0"/>
              </a:rPr>
              <a:t>before</a:t>
            </a:r>
            <a:r>
              <a:rPr lang="en-US" sz="2400" i="1" dirty="0">
                <a:solidFill>
                  <a:schemeClr val="tx1"/>
                </a:solidFill>
                <a:latin typeface="Gill Sans" charset="0"/>
                <a:ea typeface="Gill Sans" charset="0"/>
                <a:cs typeface="Gill Sans" charset="0"/>
              </a:rPr>
              <a:t> submitting </a:t>
            </a:r>
            <a:r>
              <a:rPr lang="en-US" sz="2400" dirty="0">
                <a:solidFill>
                  <a:schemeClr val="tx1"/>
                </a:solidFill>
                <a:latin typeface="Gill Sans" charset="0"/>
                <a:ea typeface="Gill Sans" charset="0"/>
                <a:cs typeface="Gill Sans" charset="0"/>
              </a:rPr>
              <a:t>to the device?</a:t>
            </a:r>
          </a:p>
        </p:txBody>
      </p:sp>
      <p:sp>
        <p:nvSpPr>
          <p:cNvPr id="22" name="Oval 21"/>
          <p:cNvSpPr/>
          <p:nvPr/>
        </p:nvSpPr>
        <p:spPr>
          <a:xfrm>
            <a:off x="5734773" y="412123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3" name="Oval 22"/>
          <p:cNvSpPr/>
          <p:nvPr/>
        </p:nvSpPr>
        <p:spPr>
          <a:xfrm>
            <a:off x="5734773" y="443757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4" name="Oval 23"/>
          <p:cNvSpPr/>
          <p:nvPr/>
        </p:nvSpPr>
        <p:spPr>
          <a:xfrm>
            <a:off x="5734773" y="476420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5" name="Oval 24"/>
          <p:cNvSpPr/>
          <p:nvPr/>
        </p:nvSpPr>
        <p:spPr>
          <a:xfrm>
            <a:off x="5734773" y="5092229"/>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6" name="Oval 25"/>
          <p:cNvSpPr/>
          <p:nvPr/>
        </p:nvSpPr>
        <p:spPr>
          <a:xfrm>
            <a:off x="5734773" y="5414181"/>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32" name="Curved Connector 31"/>
          <p:cNvCxnSpPr>
            <a:stCxn id="12" idx="2"/>
            <a:endCxn id="25" idx="2"/>
          </p:cNvCxnSpPr>
          <p:nvPr/>
        </p:nvCxnSpPr>
        <p:spPr>
          <a:xfrm rot="10800000" flipV="1">
            <a:off x="5734773" y="3673209"/>
            <a:ext cx="280" cy="1556179"/>
          </a:xfrm>
          <a:prstGeom prst="curvedConnector3">
            <a:avLst>
              <a:gd name="adj1" fmla="val 81742857"/>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5734773" y="5742201"/>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1" name="TextBox 40"/>
          <p:cNvSpPr txBox="1"/>
          <p:nvPr/>
        </p:nvSpPr>
        <p:spPr>
          <a:xfrm>
            <a:off x="3862740" y="5252425"/>
            <a:ext cx="1836648" cy="830997"/>
          </a:xfrm>
          <a:prstGeom prst="rect">
            <a:avLst/>
          </a:prstGeom>
          <a:noFill/>
        </p:spPr>
        <p:txBody>
          <a:bodyPr wrap="square" rtlCol="0">
            <a:spAutoFit/>
          </a:bodyPr>
          <a:lstStyle/>
          <a:p>
            <a:pPr algn="ctr"/>
            <a:r>
              <a:rPr lang="en-US" sz="2400" dirty="0">
                <a:solidFill>
                  <a:srgbClr val="FF0000"/>
                </a:solidFill>
                <a:latin typeface="Gill Sans" charset="0"/>
                <a:ea typeface="Gill Sans" charset="0"/>
                <a:cs typeface="Gill Sans" charset="0"/>
              </a:rPr>
              <a:t>How many </a:t>
            </a:r>
            <a:endParaRPr lang="en-US" sz="2400" dirty="0" smtClean="0">
              <a:solidFill>
                <a:srgbClr val="FF0000"/>
              </a:solidFill>
              <a:latin typeface="Gill Sans" charset="0"/>
              <a:ea typeface="Gill Sans" charset="0"/>
              <a:cs typeface="Gill Sans" charset="0"/>
            </a:endParaRPr>
          </a:p>
          <a:p>
            <a:pPr algn="ctr"/>
            <a:r>
              <a:rPr lang="en-US" sz="2400" dirty="0" smtClean="0">
                <a:solidFill>
                  <a:srgbClr val="FF0000"/>
                </a:solidFill>
                <a:latin typeface="Gill Sans" charset="0"/>
                <a:ea typeface="Gill Sans" charset="0"/>
                <a:cs typeface="Gill Sans" charset="0"/>
              </a:rPr>
              <a:t>IOs </a:t>
            </a:r>
            <a:r>
              <a:rPr lang="en-US" sz="2400" dirty="0">
                <a:solidFill>
                  <a:srgbClr val="FF0000"/>
                </a:solidFill>
                <a:latin typeface="Gill Sans" charset="0"/>
                <a:ea typeface="Gill Sans" charset="0"/>
                <a:cs typeface="Gill Sans" charset="0"/>
              </a:rPr>
              <a:t>in front? </a:t>
            </a:r>
          </a:p>
        </p:txBody>
      </p:sp>
      <p:sp>
        <p:nvSpPr>
          <p:cNvPr id="2" name="Date Placeholder 1"/>
          <p:cNvSpPr>
            <a:spLocks noGrp="1"/>
          </p:cNvSpPr>
          <p:nvPr>
            <p:ph type="dt" sz="half" idx="10"/>
          </p:nvPr>
        </p:nvSpPr>
        <p:spPr/>
        <p:txBody>
          <a:bodyPr/>
          <a:lstStyle/>
          <a:p>
            <a:fld id="{BD878CEF-D318-984A-8B9A-49160BB8157E}" type="datetime1">
              <a:rPr lang="en-US" smtClean="0"/>
              <a:t>3/14/20</a:t>
            </a:fld>
            <a:endParaRPr lang="en-US" dirty="0"/>
          </a:p>
        </p:txBody>
      </p:sp>
      <p:sp>
        <p:nvSpPr>
          <p:cNvPr id="33" name="TextBox 32"/>
          <p:cNvSpPr txBox="1"/>
          <p:nvPr/>
        </p:nvSpPr>
        <p:spPr>
          <a:xfrm>
            <a:off x="557784" y="918963"/>
            <a:ext cx="4776051"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Challenge? Prediction!</a:t>
            </a:r>
            <a:endParaRPr lang="en-US" sz="3200" b="1" dirty="0">
              <a:solidFill>
                <a:schemeClr val="bg1"/>
              </a:solidFill>
              <a:latin typeface="Gill Sans" charset="0"/>
              <a:ea typeface="Gill Sans" charset="0"/>
              <a:cs typeface="Gill Sans" charset="0"/>
            </a:endParaRPr>
          </a:p>
        </p:txBody>
      </p:sp>
      <p:sp>
        <p:nvSpPr>
          <p:cNvPr id="43" name="TextBox 42"/>
          <p:cNvSpPr txBox="1"/>
          <p:nvPr/>
        </p:nvSpPr>
        <p:spPr>
          <a:xfrm>
            <a:off x="4403231" y="1843946"/>
            <a:ext cx="2919582"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 ret = read(.., &lt; 20ms)</a:t>
            </a:r>
          </a:p>
        </p:txBody>
      </p:sp>
      <p:cxnSp>
        <p:nvCxnSpPr>
          <p:cNvPr id="44" name="Straight Connector 43"/>
          <p:cNvCxnSpPr/>
          <p:nvPr/>
        </p:nvCxnSpPr>
        <p:spPr>
          <a:xfrm flipH="1" flipV="1">
            <a:off x="4110049" y="2457005"/>
            <a:ext cx="4113537" cy="14707"/>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322812" y="1774421"/>
            <a:ext cx="947888"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App</a:t>
            </a:r>
          </a:p>
        </p:txBody>
      </p:sp>
      <p:sp>
        <p:nvSpPr>
          <p:cNvPr id="46" name="TextBox 45"/>
          <p:cNvSpPr txBox="1"/>
          <p:nvPr/>
        </p:nvSpPr>
        <p:spPr>
          <a:xfrm>
            <a:off x="7430848" y="2495449"/>
            <a:ext cx="710451" cy="523220"/>
          </a:xfrm>
          <a:prstGeom prst="rect">
            <a:avLst/>
          </a:prstGeom>
          <a:noFill/>
        </p:spPr>
        <p:txBody>
          <a:bodyPr wrap="none" rtlCol="0">
            <a:spAutoFit/>
          </a:bodyPr>
          <a:lstStyle/>
          <a:p>
            <a:r>
              <a:rPr lang="en-US" sz="2800" b="1" dirty="0" smtClean="0">
                <a:solidFill>
                  <a:srgbClr val="FFC000"/>
                </a:solidFill>
                <a:latin typeface="Gill Sans" charset="0"/>
                <a:ea typeface="Gill Sans" charset="0"/>
                <a:cs typeface="Gill Sans" charset="0"/>
              </a:rPr>
              <a:t>OS</a:t>
            </a:r>
            <a:endParaRPr lang="en-US" sz="2800" b="1" dirty="0">
              <a:solidFill>
                <a:srgbClr val="FFC000"/>
              </a:solidFill>
              <a:latin typeface="Gill Sans" charset="0"/>
              <a:ea typeface="Gill Sans" charset="0"/>
              <a:cs typeface="Gill Sans" charset="0"/>
            </a:endParaRPr>
          </a:p>
        </p:txBody>
      </p:sp>
      <p:grpSp>
        <p:nvGrpSpPr>
          <p:cNvPr id="67" name="Group 66"/>
          <p:cNvGrpSpPr/>
          <p:nvPr/>
        </p:nvGrpSpPr>
        <p:grpSpPr>
          <a:xfrm>
            <a:off x="5735053" y="2305611"/>
            <a:ext cx="274320" cy="1504759"/>
            <a:chOff x="5735053" y="2305611"/>
            <a:chExt cx="274320" cy="1504759"/>
          </a:xfrm>
        </p:grpSpPr>
        <p:sp>
          <p:nvSpPr>
            <p:cNvPr id="12" name="Oval 11"/>
            <p:cNvSpPr/>
            <p:nvPr/>
          </p:nvSpPr>
          <p:spPr>
            <a:xfrm>
              <a:off x="5735053" y="3536050"/>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6" name="Straight Arrow Connector 5"/>
            <p:cNvCxnSpPr>
              <a:stCxn id="43" idx="2"/>
              <a:endCxn id="12" idx="0"/>
            </p:cNvCxnSpPr>
            <p:nvPr/>
          </p:nvCxnSpPr>
          <p:spPr>
            <a:xfrm>
              <a:off x="5863022" y="2305611"/>
              <a:ext cx="9191" cy="123043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988727" y="3673209"/>
            <a:ext cx="4746326" cy="2484492"/>
            <a:chOff x="988727" y="3673209"/>
            <a:chExt cx="4746326" cy="2484492"/>
          </a:xfrm>
        </p:grpSpPr>
        <p:sp>
          <p:nvSpPr>
            <p:cNvPr id="15" name="Oval 14"/>
            <p:cNvSpPr/>
            <p:nvPr/>
          </p:nvSpPr>
          <p:spPr>
            <a:xfrm>
              <a:off x="3303145" y="4152093"/>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6" name="Oval 15"/>
            <p:cNvSpPr/>
            <p:nvPr/>
          </p:nvSpPr>
          <p:spPr>
            <a:xfrm>
              <a:off x="3303145" y="446843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7" name="Oval 16"/>
            <p:cNvSpPr/>
            <p:nvPr/>
          </p:nvSpPr>
          <p:spPr>
            <a:xfrm>
              <a:off x="3303145" y="479506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8" name="Oval 17"/>
            <p:cNvSpPr/>
            <p:nvPr/>
          </p:nvSpPr>
          <p:spPr>
            <a:xfrm>
              <a:off x="3294264" y="512169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9" name="TextBox 18"/>
            <p:cNvSpPr txBox="1"/>
            <p:nvPr/>
          </p:nvSpPr>
          <p:spPr>
            <a:xfrm>
              <a:off x="2364094" y="4102800"/>
              <a:ext cx="598241"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Tail</a:t>
              </a:r>
            </a:p>
          </p:txBody>
        </p:sp>
        <p:sp>
          <p:nvSpPr>
            <p:cNvPr id="20" name="TextBox 19"/>
            <p:cNvSpPr txBox="1"/>
            <p:nvPr/>
          </p:nvSpPr>
          <p:spPr>
            <a:xfrm>
              <a:off x="2117231" y="5696036"/>
              <a:ext cx="845103"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Head</a:t>
              </a:r>
            </a:p>
          </p:txBody>
        </p:sp>
        <p:sp>
          <p:nvSpPr>
            <p:cNvPr id="21" name="Oval 20"/>
            <p:cNvSpPr/>
            <p:nvPr/>
          </p:nvSpPr>
          <p:spPr>
            <a:xfrm>
              <a:off x="3294264" y="543803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28" name="Curved Connector 27"/>
            <p:cNvCxnSpPr>
              <a:stCxn id="12" idx="2"/>
              <a:endCxn id="15" idx="0"/>
            </p:cNvCxnSpPr>
            <p:nvPr/>
          </p:nvCxnSpPr>
          <p:spPr>
            <a:xfrm rot="10800000" flipV="1">
              <a:off x="3440305" y="3673209"/>
              <a:ext cx="2294748" cy="478883"/>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3294264" y="5764666"/>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7" name="TextBox 46"/>
            <p:cNvSpPr txBox="1"/>
            <p:nvPr/>
          </p:nvSpPr>
          <p:spPr>
            <a:xfrm>
              <a:off x="988727" y="4699394"/>
              <a:ext cx="2186068" cy="830997"/>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E</a:t>
              </a:r>
              <a:r>
                <a:rPr lang="en-US" sz="2400" dirty="0" smtClean="0">
                  <a:solidFill>
                    <a:schemeClr val="bg1"/>
                  </a:solidFill>
                  <a:latin typeface="Gill Sans" charset="0"/>
                  <a:ea typeface="Gill Sans" charset="0"/>
                  <a:cs typeface="Gill Sans" charset="0"/>
                </a:rPr>
                <a:t>nd of queue.</a:t>
              </a:r>
            </a:p>
            <a:p>
              <a:pPr algn="ctr"/>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grpSp>
      <p:grpSp>
        <p:nvGrpSpPr>
          <p:cNvPr id="69" name="Group 68"/>
          <p:cNvGrpSpPr/>
          <p:nvPr/>
        </p:nvGrpSpPr>
        <p:grpSpPr>
          <a:xfrm>
            <a:off x="6009373" y="3673210"/>
            <a:ext cx="5001749" cy="2530656"/>
            <a:chOff x="6009373" y="3673210"/>
            <a:chExt cx="5001749" cy="2530656"/>
          </a:xfrm>
        </p:grpSpPr>
        <p:sp>
          <p:nvSpPr>
            <p:cNvPr id="48" name="Oval 47"/>
            <p:cNvSpPr/>
            <p:nvPr/>
          </p:nvSpPr>
          <p:spPr>
            <a:xfrm>
              <a:off x="8184163" y="412426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9" name="Oval 48"/>
            <p:cNvSpPr/>
            <p:nvPr/>
          </p:nvSpPr>
          <p:spPr>
            <a:xfrm>
              <a:off x="8184163" y="444059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0" name="Oval 49"/>
            <p:cNvSpPr/>
            <p:nvPr/>
          </p:nvSpPr>
          <p:spPr>
            <a:xfrm>
              <a:off x="8184163" y="476723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1" name="Oval 50"/>
            <p:cNvSpPr/>
            <p:nvPr/>
          </p:nvSpPr>
          <p:spPr>
            <a:xfrm>
              <a:off x="8175282" y="5093864"/>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2" name="TextBox 51"/>
            <p:cNvSpPr txBox="1"/>
            <p:nvPr/>
          </p:nvSpPr>
          <p:spPr>
            <a:xfrm>
              <a:off x="8634354" y="4170999"/>
              <a:ext cx="598241"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Tail</a:t>
              </a:r>
            </a:p>
          </p:txBody>
        </p:sp>
        <p:sp>
          <p:nvSpPr>
            <p:cNvPr id="54" name="TextBox 53"/>
            <p:cNvSpPr txBox="1"/>
            <p:nvPr/>
          </p:nvSpPr>
          <p:spPr>
            <a:xfrm>
              <a:off x="8557482" y="5742201"/>
              <a:ext cx="845103"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Head</a:t>
              </a:r>
            </a:p>
          </p:txBody>
        </p:sp>
        <p:sp>
          <p:nvSpPr>
            <p:cNvPr id="55" name="Oval 54"/>
            <p:cNvSpPr/>
            <p:nvPr/>
          </p:nvSpPr>
          <p:spPr>
            <a:xfrm>
              <a:off x="8175282" y="541020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6" name="Oval 55"/>
            <p:cNvSpPr/>
            <p:nvPr/>
          </p:nvSpPr>
          <p:spPr>
            <a:xfrm>
              <a:off x="8175282" y="5736833"/>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57" name="Curved Connector 56"/>
            <p:cNvCxnSpPr>
              <a:stCxn id="12" idx="6"/>
              <a:endCxn id="56" idx="1"/>
            </p:cNvCxnSpPr>
            <p:nvPr/>
          </p:nvCxnSpPr>
          <p:spPr>
            <a:xfrm>
              <a:off x="6009373" y="3673210"/>
              <a:ext cx="2206082" cy="2103796"/>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586833" y="4780096"/>
              <a:ext cx="2424289"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Head of queue.</a:t>
              </a:r>
            </a:p>
            <a:p>
              <a:pPr algn="ctr"/>
              <a:r>
                <a:rPr lang="en-US" sz="2400" b="1" dirty="0" smtClean="0">
                  <a:solidFill>
                    <a:srgbClr val="0000FF"/>
                  </a:solidFill>
                  <a:latin typeface="Gill Sans" charset="0"/>
                  <a:ea typeface="Gill Sans" charset="0"/>
                  <a:cs typeface="Gill Sans" charset="0"/>
                </a:rPr>
                <a:t>Accept!</a:t>
              </a:r>
              <a:endParaRPr lang="en-US" sz="2400" b="1" dirty="0">
                <a:solidFill>
                  <a:srgbClr val="0000FF"/>
                </a:solidFill>
                <a:latin typeface="Gill Sans" charset="0"/>
                <a:ea typeface="Gill Sans" charset="0"/>
                <a:cs typeface="Gill Sans" charset="0"/>
              </a:endParaRPr>
            </a:p>
          </p:txBody>
        </p:sp>
      </p:grpSp>
      <p:sp>
        <p:nvSpPr>
          <p:cNvPr id="59" name="TextBox 58"/>
          <p:cNvSpPr txBox="1"/>
          <p:nvPr/>
        </p:nvSpPr>
        <p:spPr>
          <a:xfrm>
            <a:off x="6120517" y="5465203"/>
            <a:ext cx="1571442" cy="461665"/>
          </a:xfrm>
          <a:prstGeom prst="rect">
            <a:avLst/>
          </a:prstGeom>
          <a:noFill/>
        </p:spPr>
        <p:txBody>
          <a:bodyPr wrap="square" rtlCol="0">
            <a:spAutoFit/>
          </a:bodyPr>
          <a:lstStyle/>
          <a:p>
            <a:r>
              <a:rPr lang="en-US" sz="2400" smtClean="0">
                <a:solidFill>
                  <a:srgbClr val="FF0000"/>
                </a:solidFill>
                <a:latin typeface="Gill Sans" charset="0"/>
                <a:ea typeface="Gill Sans" charset="0"/>
                <a:cs typeface="Gill Sans" charset="0"/>
              </a:rPr>
              <a:t>How </a:t>
            </a:r>
            <a:r>
              <a:rPr lang="en-US" sz="2400" dirty="0">
                <a:solidFill>
                  <a:srgbClr val="FF0000"/>
                </a:solidFill>
                <a:latin typeface="Gill Sans" charset="0"/>
                <a:ea typeface="Gill Sans" charset="0"/>
                <a:cs typeface="Gill Sans" charset="0"/>
              </a:rPr>
              <a:t>long?</a:t>
            </a:r>
          </a:p>
        </p:txBody>
      </p:sp>
    </p:spTree>
    <p:extLst>
      <p:ext uri="{BB962C8B-B14F-4D97-AF65-F5344CB8AC3E}">
        <p14:creationId xmlns:p14="http://schemas.microsoft.com/office/powerpoint/2010/main" val="64685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dissolve">
                                      <p:cBhvr>
                                        <p:cTn id="12" dur="500"/>
                                        <p:tgtEl>
                                          <p:spTgt spid="67"/>
                                        </p:tgtEl>
                                      </p:cBhvr>
                                    </p:animEffect>
                                  </p:childTnLst>
                                </p:cTn>
                              </p:par>
                              <p:par>
                                <p:cTn id="13" presetID="9"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dissolv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dissolv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mph" presetSubtype="2" fill="hold" nodeType="clickEffect">
                                  <p:stCondLst>
                                    <p:cond delay="0"/>
                                  </p:stCondLst>
                                  <p:childTnLst>
                                    <p:animClr clrSpc="rgb" dir="cw">
                                      <p:cBhvr>
                                        <p:cTn id="47" dur="500" fill="hold"/>
                                        <p:tgtEl>
                                          <p:spTgt spid="26"/>
                                        </p:tgtEl>
                                        <p:attrNameLst>
                                          <p:attrName>fillcolor</p:attrName>
                                        </p:attrNameLst>
                                      </p:cBhvr>
                                      <p:to>
                                        <a:srgbClr val="FF2600"/>
                                      </p:to>
                                    </p:animClr>
                                    <p:set>
                                      <p:cBhvr>
                                        <p:cTn id="48" dur="500" fill="hold"/>
                                        <p:tgtEl>
                                          <p:spTgt spid="26"/>
                                        </p:tgtEl>
                                        <p:attrNameLst>
                                          <p:attrName>fill.type</p:attrName>
                                        </p:attrNameLst>
                                      </p:cBhvr>
                                      <p:to>
                                        <p:strVal val="solid"/>
                                      </p:to>
                                    </p:set>
                                    <p:set>
                                      <p:cBhvr>
                                        <p:cTn id="49" dur="500" fill="hold"/>
                                        <p:tgtEl>
                                          <p:spTgt spid="26"/>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39"/>
                                        </p:tgtEl>
                                        <p:attrNameLst>
                                          <p:attrName>fillcolor</p:attrName>
                                        </p:attrNameLst>
                                      </p:cBhvr>
                                      <p:to>
                                        <a:srgbClr val="FF2600"/>
                                      </p:to>
                                    </p:animClr>
                                    <p:set>
                                      <p:cBhvr>
                                        <p:cTn id="52" dur="500" fill="hold"/>
                                        <p:tgtEl>
                                          <p:spTgt spid="39"/>
                                        </p:tgtEl>
                                        <p:attrNameLst>
                                          <p:attrName>fill.type</p:attrName>
                                        </p:attrNameLst>
                                      </p:cBhvr>
                                      <p:to>
                                        <p:strVal val="solid"/>
                                      </p:to>
                                    </p:set>
                                    <p:set>
                                      <p:cBhvr>
                                        <p:cTn id="53" dur="500" fill="hold"/>
                                        <p:tgtEl>
                                          <p:spTgt spid="39"/>
                                        </p:tgtEl>
                                        <p:attrNameLst>
                                          <p:attrName>fill.on</p:attrName>
                                        </p:attrNameLst>
                                      </p:cBhvr>
                                      <p:to>
                                        <p:strVal val="true"/>
                                      </p:to>
                                    </p:set>
                                  </p:childTnLst>
                                </p:cTn>
                              </p:par>
                              <p:par>
                                <p:cTn id="54" presetID="12" presetClass="entr" presetSubtype="2"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left)">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p:tgtEl>
                                          <p:spTgt spid="59"/>
                                        </p:tgtEl>
                                        <p:attrNameLst>
                                          <p:attrName>ppt_x</p:attrName>
                                        </p:attrNameLst>
                                      </p:cBhvr>
                                      <p:tavLst>
                                        <p:tav tm="0">
                                          <p:val>
                                            <p:strVal val="#ppt_x-#ppt_w*1.125000"/>
                                          </p:val>
                                        </p:tav>
                                        <p:tav tm="100000">
                                          <p:val>
                                            <p:strVal val="#ppt_x"/>
                                          </p:val>
                                        </p:tav>
                                      </p:tavLst>
                                    </p:anim>
                                    <p:animEffect transition="in" filter="wipe(right)">
                                      <p:cBhvr>
                                        <p:cTn id="6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2" grpId="0" animBg="1"/>
      <p:bldP spid="23" grpId="0" animBg="1"/>
      <p:bldP spid="24" grpId="0" animBg="1"/>
      <p:bldP spid="25" grpId="0" animBg="1"/>
      <p:bldP spid="26" grpId="0" animBg="1"/>
      <p:bldP spid="39" grpId="0" animBg="1"/>
      <p:bldP spid="41"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24</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12" name="Oval 11"/>
          <p:cNvSpPr/>
          <p:nvPr/>
        </p:nvSpPr>
        <p:spPr>
          <a:xfrm>
            <a:off x="5735053" y="3536050"/>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2" name="Oval 21"/>
          <p:cNvSpPr/>
          <p:nvPr/>
        </p:nvSpPr>
        <p:spPr>
          <a:xfrm>
            <a:off x="5734773" y="412123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3" name="Oval 22"/>
          <p:cNvSpPr/>
          <p:nvPr/>
        </p:nvSpPr>
        <p:spPr>
          <a:xfrm>
            <a:off x="5734773" y="443757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4" name="Oval 23"/>
          <p:cNvSpPr/>
          <p:nvPr/>
        </p:nvSpPr>
        <p:spPr>
          <a:xfrm>
            <a:off x="5734773" y="476420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5" name="Oval 24"/>
          <p:cNvSpPr/>
          <p:nvPr/>
        </p:nvSpPr>
        <p:spPr>
          <a:xfrm>
            <a:off x="5734773" y="5092229"/>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6" name="Oval 25"/>
          <p:cNvSpPr/>
          <p:nvPr/>
        </p:nvSpPr>
        <p:spPr>
          <a:xfrm>
            <a:off x="5734773" y="5414181"/>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32" name="Curved Connector 31"/>
          <p:cNvCxnSpPr>
            <a:stCxn id="12" idx="2"/>
            <a:endCxn id="25" idx="2"/>
          </p:cNvCxnSpPr>
          <p:nvPr/>
        </p:nvCxnSpPr>
        <p:spPr>
          <a:xfrm rot="10800000" flipV="1">
            <a:off x="5734773" y="3673209"/>
            <a:ext cx="280" cy="1556179"/>
          </a:xfrm>
          <a:prstGeom prst="curvedConnector3">
            <a:avLst>
              <a:gd name="adj1" fmla="val 81742857"/>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ounded Rectangular Callout 52"/>
          <p:cNvSpPr/>
          <p:nvPr/>
        </p:nvSpPr>
        <p:spPr>
          <a:xfrm>
            <a:off x="8456955" y="2118360"/>
            <a:ext cx="3323565" cy="816366"/>
          </a:xfrm>
          <a:prstGeom prst="wedgeRoundRectCallout">
            <a:avLst>
              <a:gd name="adj1" fmla="val -60771"/>
              <a:gd name="adj2" fmla="val 35478"/>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How </a:t>
            </a:r>
            <a:r>
              <a:rPr lang="en-US" sz="2400">
                <a:solidFill>
                  <a:schemeClr val="tx1"/>
                </a:solidFill>
                <a:latin typeface="Gill Sans" charset="0"/>
                <a:ea typeface="Gill Sans" charset="0"/>
                <a:cs typeface="Gill Sans" charset="0"/>
              </a:rPr>
              <a:t>to </a:t>
            </a:r>
            <a:r>
              <a:rPr lang="en-US" sz="2400" b="1" smtClean="0">
                <a:solidFill>
                  <a:schemeClr val="tx1"/>
                </a:solidFill>
                <a:latin typeface="Gill Sans" charset="0"/>
                <a:ea typeface="Gill Sans" charset="0"/>
                <a:cs typeface="Gill Sans" charset="0"/>
              </a:rPr>
              <a:t>predict?</a:t>
            </a:r>
            <a:endParaRPr lang="en-US" sz="2400" dirty="0">
              <a:solidFill>
                <a:schemeClr val="tx1"/>
              </a:solidFill>
              <a:latin typeface="Gill Sans" charset="0"/>
              <a:ea typeface="Gill Sans" charset="0"/>
              <a:cs typeface="Gill Sans" charset="0"/>
            </a:endParaRPr>
          </a:p>
        </p:txBody>
      </p:sp>
      <p:sp>
        <p:nvSpPr>
          <p:cNvPr id="39" name="Oval 38"/>
          <p:cNvSpPr/>
          <p:nvPr/>
        </p:nvSpPr>
        <p:spPr>
          <a:xfrm>
            <a:off x="5734773" y="5742201"/>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1" name="TextBox 40"/>
          <p:cNvSpPr txBox="1"/>
          <p:nvPr/>
        </p:nvSpPr>
        <p:spPr>
          <a:xfrm>
            <a:off x="3862740" y="5252425"/>
            <a:ext cx="1836648" cy="830997"/>
          </a:xfrm>
          <a:prstGeom prst="rect">
            <a:avLst/>
          </a:prstGeom>
          <a:noFill/>
        </p:spPr>
        <p:txBody>
          <a:bodyPr wrap="square" rtlCol="0">
            <a:spAutoFit/>
          </a:bodyPr>
          <a:lstStyle/>
          <a:p>
            <a:pPr algn="ctr"/>
            <a:r>
              <a:rPr lang="en-US" sz="2400" dirty="0">
                <a:solidFill>
                  <a:srgbClr val="FF0000"/>
                </a:solidFill>
                <a:latin typeface="Gill Sans" charset="0"/>
                <a:ea typeface="Gill Sans" charset="0"/>
                <a:cs typeface="Gill Sans" charset="0"/>
              </a:rPr>
              <a:t>How many </a:t>
            </a:r>
            <a:endParaRPr lang="en-US" sz="2400" dirty="0" smtClean="0">
              <a:solidFill>
                <a:srgbClr val="FF0000"/>
              </a:solidFill>
              <a:latin typeface="Gill Sans" charset="0"/>
              <a:ea typeface="Gill Sans" charset="0"/>
              <a:cs typeface="Gill Sans" charset="0"/>
            </a:endParaRPr>
          </a:p>
          <a:p>
            <a:pPr algn="ctr"/>
            <a:r>
              <a:rPr lang="en-US" sz="2400" dirty="0" smtClean="0">
                <a:solidFill>
                  <a:srgbClr val="FF0000"/>
                </a:solidFill>
                <a:latin typeface="Gill Sans" charset="0"/>
                <a:ea typeface="Gill Sans" charset="0"/>
                <a:cs typeface="Gill Sans" charset="0"/>
              </a:rPr>
              <a:t>IOs </a:t>
            </a:r>
            <a:r>
              <a:rPr lang="en-US" sz="2400" dirty="0">
                <a:solidFill>
                  <a:srgbClr val="FF0000"/>
                </a:solidFill>
                <a:latin typeface="Gill Sans" charset="0"/>
                <a:ea typeface="Gill Sans" charset="0"/>
                <a:cs typeface="Gill Sans" charset="0"/>
              </a:rPr>
              <a:t>in front? </a:t>
            </a:r>
          </a:p>
        </p:txBody>
      </p:sp>
      <p:sp>
        <p:nvSpPr>
          <p:cNvPr id="2" name="Date Placeholder 1"/>
          <p:cNvSpPr>
            <a:spLocks noGrp="1"/>
          </p:cNvSpPr>
          <p:nvPr>
            <p:ph type="dt" sz="half" idx="10"/>
          </p:nvPr>
        </p:nvSpPr>
        <p:spPr/>
        <p:txBody>
          <a:bodyPr/>
          <a:lstStyle/>
          <a:p>
            <a:fld id="{20792534-3467-9E48-9501-8955626E345F}" type="datetime1">
              <a:rPr lang="en-US" smtClean="0"/>
              <a:t>3/14/20</a:t>
            </a:fld>
            <a:endParaRPr lang="en-US" dirty="0"/>
          </a:p>
        </p:txBody>
      </p:sp>
      <p:sp>
        <p:nvSpPr>
          <p:cNvPr id="33" name="TextBox 32"/>
          <p:cNvSpPr txBox="1"/>
          <p:nvPr/>
        </p:nvSpPr>
        <p:spPr>
          <a:xfrm>
            <a:off x="557784" y="918963"/>
            <a:ext cx="2217274"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Challenge</a:t>
            </a:r>
            <a:endParaRPr lang="en-US" sz="3200" b="1" dirty="0">
              <a:solidFill>
                <a:schemeClr val="bg1"/>
              </a:solidFill>
              <a:latin typeface="Gill Sans" charset="0"/>
              <a:ea typeface="Gill Sans" charset="0"/>
              <a:cs typeface="Gill Sans" charset="0"/>
            </a:endParaRPr>
          </a:p>
        </p:txBody>
      </p:sp>
      <p:sp>
        <p:nvSpPr>
          <p:cNvPr id="43" name="TextBox 42"/>
          <p:cNvSpPr txBox="1"/>
          <p:nvPr/>
        </p:nvSpPr>
        <p:spPr>
          <a:xfrm>
            <a:off x="4403231" y="1843946"/>
            <a:ext cx="2919582"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 ret = read(.., &lt; 20ms)</a:t>
            </a:r>
          </a:p>
        </p:txBody>
      </p:sp>
      <p:cxnSp>
        <p:nvCxnSpPr>
          <p:cNvPr id="44" name="Straight Connector 43"/>
          <p:cNvCxnSpPr/>
          <p:nvPr/>
        </p:nvCxnSpPr>
        <p:spPr>
          <a:xfrm flipH="1" flipV="1">
            <a:off x="4110049" y="2457005"/>
            <a:ext cx="4113537" cy="14707"/>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322812" y="1774421"/>
            <a:ext cx="947888"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App</a:t>
            </a:r>
          </a:p>
        </p:txBody>
      </p:sp>
      <p:sp>
        <p:nvSpPr>
          <p:cNvPr id="46" name="TextBox 45"/>
          <p:cNvSpPr txBox="1"/>
          <p:nvPr/>
        </p:nvSpPr>
        <p:spPr>
          <a:xfrm>
            <a:off x="7426751" y="2490190"/>
            <a:ext cx="710451"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OS</a:t>
            </a:r>
          </a:p>
        </p:txBody>
      </p:sp>
      <p:cxnSp>
        <p:nvCxnSpPr>
          <p:cNvPr id="6" name="Straight Arrow Connector 5"/>
          <p:cNvCxnSpPr>
            <a:stCxn id="43" idx="2"/>
            <a:endCxn id="12" idx="0"/>
          </p:cNvCxnSpPr>
          <p:nvPr/>
        </p:nvCxnSpPr>
        <p:spPr>
          <a:xfrm>
            <a:off x="5863022" y="2305611"/>
            <a:ext cx="9191" cy="123043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120517" y="5465203"/>
            <a:ext cx="1571442" cy="461665"/>
          </a:xfrm>
          <a:prstGeom prst="rect">
            <a:avLst/>
          </a:prstGeom>
          <a:noFill/>
        </p:spPr>
        <p:txBody>
          <a:bodyPr wrap="square" rtlCol="0">
            <a:spAutoFit/>
          </a:bodyPr>
          <a:lstStyle/>
          <a:p>
            <a:r>
              <a:rPr lang="en-US" sz="2400" smtClean="0">
                <a:solidFill>
                  <a:srgbClr val="FF0000"/>
                </a:solidFill>
                <a:latin typeface="Gill Sans" charset="0"/>
                <a:ea typeface="Gill Sans" charset="0"/>
                <a:cs typeface="Gill Sans" charset="0"/>
              </a:rPr>
              <a:t>How </a:t>
            </a:r>
            <a:r>
              <a:rPr lang="en-US" sz="2400" dirty="0">
                <a:solidFill>
                  <a:srgbClr val="FF0000"/>
                </a:solidFill>
                <a:latin typeface="Gill Sans" charset="0"/>
                <a:ea typeface="Gill Sans" charset="0"/>
                <a:cs typeface="Gill Sans" charset="0"/>
              </a:rPr>
              <a:t>long?</a:t>
            </a:r>
          </a:p>
        </p:txBody>
      </p:sp>
      <p:sp>
        <p:nvSpPr>
          <p:cNvPr id="42" name="Rounded Rectangular Callout 41"/>
          <p:cNvSpPr/>
          <p:nvPr/>
        </p:nvSpPr>
        <p:spPr>
          <a:xfrm>
            <a:off x="1679078" y="3922041"/>
            <a:ext cx="2436385" cy="1059358"/>
          </a:xfrm>
          <a:prstGeom prst="wedgeRoundRectCallout">
            <a:avLst>
              <a:gd name="adj1" fmla="val 64495"/>
              <a:gd name="adj2" fmla="val 58920"/>
              <a:gd name="adj3" fmla="val 16667"/>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What is the OS </a:t>
            </a:r>
            <a:r>
              <a:rPr lang="en-US" sz="2400" b="1" i="1" dirty="0">
                <a:solidFill>
                  <a:schemeClr val="tx1"/>
                </a:solidFill>
                <a:latin typeface="Gill Sans" charset="0"/>
                <a:ea typeface="Gill Sans" charset="0"/>
                <a:cs typeface="Gill Sans" charset="0"/>
              </a:rPr>
              <a:t>queue policy?</a:t>
            </a:r>
          </a:p>
        </p:txBody>
      </p:sp>
      <p:sp>
        <p:nvSpPr>
          <p:cNvPr id="60" name="TextBox 59"/>
          <p:cNvSpPr txBox="1"/>
          <p:nvPr/>
        </p:nvSpPr>
        <p:spPr>
          <a:xfrm>
            <a:off x="1392243" y="3411524"/>
            <a:ext cx="3286026" cy="461665"/>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FIFO, elevator, CFQ, etc.</a:t>
            </a:r>
          </a:p>
        </p:txBody>
      </p:sp>
      <p:sp>
        <p:nvSpPr>
          <p:cNvPr id="61" name="Rounded Rectangular Callout 60"/>
          <p:cNvSpPr/>
          <p:nvPr/>
        </p:nvSpPr>
        <p:spPr>
          <a:xfrm>
            <a:off x="7426751" y="4051508"/>
            <a:ext cx="2274239" cy="1006192"/>
          </a:xfrm>
          <a:prstGeom prst="wedgeRoundRectCallout">
            <a:avLst>
              <a:gd name="adj1" fmla="val -68665"/>
              <a:gd name="adj2" fmla="val 92107"/>
              <a:gd name="adj3" fmla="val 16667"/>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What is the </a:t>
            </a:r>
            <a:r>
              <a:rPr lang="en-US" sz="2400" b="1" dirty="0">
                <a:solidFill>
                  <a:schemeClr val="tx1"/>
                </a:solidFill>
                <a:latin typeface="Gill Sans" charset="0"/>
                <a:ea typeface="Gill Sans" charset="0"/>
                <a:cs typeface="Gill Sans" charset="0"/>
              </a:rPr>
              <a:t>device type</a:t>
            </a:r>
            <a:r>
              <a:rPr lang="en-US" sz="2400" dirty="0">
                <a:solidFill>
                  <a:schemeClr val="tx1"/>
                </a:solidFill>
                <a:latin typeface="Gill Sans" charset="0"/>
                <a:ea typeface="Gill Sans" charset="0"/>
                <a:cs typeface="Gill Sans" charset="0"/>
              </a:rPr>
              <a:t>?</a:t>
            </a:r>
          </a:p>
        </p:txBody>
      </p:sp>
      <p:pic>
        <p:nvPicPr>
          <p:cNvPr id="62" name="Picture 61"/>
          <p:cNvPicPr>
            <a:picLocks noChangeAspect="1"/>
          </p:cNvPicPr>
          <p:nvPr/>
        </p:nvPicPr>
        <p:blipFill>
          <a:blip r:embed="rId3"/>
          <a:stretch>
            <a:fillRect/>
          </a:stretch>
        </p:blipFill>
        <p:spPr>
          <a:xfrm>
            <a:off x="7534317" y="3384085"/>
            <a:ext cx="582605" cy="683394"/>
          </a:xfrm>
          <a:prstGeom prst="rect">
            <a:avLst/>
          </a:prstGeom>
        </p:spPr>
      </p:pic>
      <p:pic>
        <p:nvPicPr>
          <p:cNvPr id="63" name="Picture 62"/>
          <p:cNvPicPr>
            <a:picLocks noChangeAspect="1"/>
          </p:cNvPicPr>
          <p:nvPr/>
        </p:nvPicPr>
        <p:blipFill>
          <a:blip r:embed="rId4"/>
          <a:stretch>
            <a:fillRect/>
          </a:stretch>
        </p:blipFill>
        <p:spPr>
          <a:xfrm>
            <a:off x="8321454" y="3395083"/>
            <a:ext cx="603919" cy="603919"/>
          </a:xfrm>
          <a:prstGeom prst="rect">
            <a:avLst/>
          </a:prstGeom>
        </p:spPr>
      </p:pic>
      <p:pic>
        <p:nvPicPr>
          <p:cNvPr id="64" name="Picture 63"/>
          <p:cNvPicPr>
            <a:picLocks noChangeAspect="1"/>
          </p:cNvPicPr>
          <p:nvPr/>
        </p:nvPicPr>
        <p:blipFill>
          <a:blip r:embed="rId5"/>
          <a:stretch>
            <a:fillRect/>
          </a:stretch>
        </p:blipFill>
        <p:spPr>
          <a:xfrm>
            <a:off x="9097071" y="3395083"/>
            <a:ext cx="603919" cy="603919"/>
          </a:xfrm>
          <a:prstGeom prst="rect">
            <a:avLst/>
          </a:prstGeom>
        </p:spPr>
      </p:pic>
      <p:sp>
        <p:nvSpPr>
          <p:cNvPr id="65" name="TextBox 64"/>
          <p:cNvSpPr txBox="1"/>
          <p:nvPr/>
        </p:nvSpPr>
        <p:spPr>
          <a:xfrm>
            <a:off x="2380465" y="6055153"/>
            <a:ext cx="8324971" cy="523220"/>
          </a:xfrm>
          <a:prstGeom prst="rect">
            <a:avLst/>
          </a:prstGeom>
          <a:noFill/>
        </p:spPr>
        <p:txBody>
          <a:bodyPr wrap="none" rtlCol="0">
            <a:spAutoFit/>
          </a:bodyPr>
          <a:lstStyle/>
          <a:p>
            <a:r>
              <a:rPr lang="en-US" sz="2800" dirty="0">
                <a:solidFill>
                  <a:srgbClr val="FF0000"/>
                </a:solidFill>
                <a:latin typeface="Gill Sans" charset="0"/>
                <a:ea typeface="Gill Sans" charset="0"/>
                <a:cs typeface="Gill Sans" charset="0"/>
              </a:rPr>
              <a:t>Prediction</a:t>
            </a:r>
            <a:r>
              <a:rPr lang="en-US" sz="2800" dirty="0">
                <a:solidFill>
                  <a:schemeClr val="bg1"/>
                </a:solidFill>
                <a:latin typeface="Gill Sans" charset="0"/>
                <a:ea typeface="Gill Sans" charset="0"/>
                <a:cs typeface="Gill Sans" charset="0"/>
              </a:rPr>
              <a:t> </a:t>
            </a:r>
            <a:r>
              <a:rPr lang="en-US" sz="2800" dirty="0" smtClean="0">
                <a:solidFill>
                  <a:schemeClr val="bg1"/>
                </a:solidFill>
                <a:latin typeface="Gill Sans" charset="0"/>
                <a:ea typeface="Gill Sans" charset="0"/>
                <a:cs typeface="Gill Sans" charset="0"/>
              </a:rPr>
              <a:t>needs to model </a:t>
            </a:r>
            <a:r>
              <a:rPr lang="en-US" sz="2800" dirty="0" smtClean="0">
                <a:solidFill>
                  <a:srgbClr val="FF0000"/>
                </a:solidFill>
                <a:latin typeface="Gill Sans" charset="0"/>
                <a:ea typeface="Gill Sans" charset="0"/>
                <a:cs typeface="Gill Sans" charset="0"/>
              </a:rPr>
              <a:t>queue </a:t>
            </a:r>
            <a:r>
              <a:rPr lang="en-US" sz="2800" dirty="0">
                <a:solidFill>
                  <a:srgbClr val="FF0000"/>
                </a:solidFill>
                <a:latin typeface="Gill Sans" charset="0"/>
                <a:ea typeface="Gill Sans" charset="0"/>
                <a:cs typeface="Gill Sans" charset="0"/>
              </a:rPr>
              <a:t>policy </a:t>
            </a:r>
            <a:r>
              <a:rPr lang="en-US" sz="2800" dirty="0">
                <a:solidFill>
                  <a:schemeClr val="bg1"/>
                </a:solidFill>
                <a:latin typeface="Gill Sans" charset="0"/>
                <a:ea typeface="Gill Sans" charset="0"/>
                <a:cs typeface="Gill Sans" charset="0"/>
              </a:rPr>
              <a:t>and </a:t>
            </a:r>
            <a:r>
              <a:rPr lang="en-US" sz="2800" dirty="0">
                <a:solidFill>
                  <a:srgbClr val="FF0000"/>
                </a:solidFill>
                <a:latin typeface="Gill Sans" charset="0"/>
                <a:ea typeface="Gill Sans" charset="0"/>
                <a:cs typeface="Gill Sans" charset="0"/>
              </a:rPr>
              <a:t>device type</a:t>
            </a:r>
          </a:p>
        </p:txBody>
      </p:sp>
    </p:spTree>
    <p:extLst>
      <p:ext uri="{BB962C8B-B14F-4D97-AF65-F5344CB8AC3E}">
        <p14:creationId xmlns:p14="http://schemas.microsoft.com/office/powerpoint/2010/main" val="6612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p:tgtEl>
                                          <p:spTgt spid="60"/>
                                        </p:tgtEl>
                                        <p:attrNameLst>
                                          <p:attrName>ppt_y</p:attrName>
                                        </p:attrNameLst>
                                      </p:cBhvr>
                                      <p:tavLst>
                                        <p:tav tm="0">
                                          <p:val>
                                            <p:strVal val="#ppt_y+#ppt_h*1.125000"/>
                                          </p:val>
                                        </p:tav>
                                        <p:tav tm="100000">
                                          <p:val>
                                            <p:strVal val="#ppt_y"/>
                                          </p:val>
                                        </p:tav>
                                      </p:tavLst>
                                    </p:anim>
                                    <p:animEffect transition="in" filter="wipe(up)">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p:tgtEl>
                                          <p:spTgt spid="61"/>
                                        </p:tgtEl>
                                        <p:attrNameLst>
                                          <p:attrName>ppt_y</p:attrName>
                                        </p:attrNameLst>
                                      </p:cBhvr>
                                      <p:tavLst>
                                        <p:tav tm="0">
                                          <p:val>
                                            <p:strVal val="#ppt_y+#ppt_h*1.125000"/>
                                          </p:val>
                                        </p:tav>
                                        <p:tav tm="100000">
                                          <p:val>
                                            <p:strVal val="#ppt_y"/>
                                          </p:val>
                                        </p:tav>
                                      </p:tavLst>
                                    </p:anim>
                                    <p:animEffect transition="in" filter="wipe(up)">
                                      <p:cBhvr>
                                        <p:cTn id="18" dur="500"/>
                                        <p:tgtEl>
                                          <p:spTgt spid="61"/>
                                        </p:tgtEl>
                                      </p:cBhvr>
                                    </p:animEffect>
                                  </p:childTnLst>
                                </p:cTn>
                              </p:par>
                              <p:par>
                                <p:cTn id="19" presetID="1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p:tgtEl>
                                          <p:spTgt spid="62"/>
                                        </p:tgtEl>
                                        <p:attrNameLst>
                                          <p:attrName>ppt_y</p:attrName>
                                        </p:attrNameLst>
                                      </p:cBhvr>
                                      <p:tavLst>
                                        <p:tav tm="0">
                                          <p:val>
                                            <p:strVal val="#ppt_y+#ppt_h*1.125000"/>
                                          </p:val>
                                        </p:tav>
                                        <p:tav tm="100000">
                                          <p:val>
                                            <p:strVal val="#ppt_y"/>
                                          </p:val>
                                        </p:tav>
                                      </p:tavLst>
                                    </p:anim>
                                    <p:animEffect transition="in" filter="wipe(up)">
                                      <p:cBhvr>
                                        <p:cTn id="22" dur="500"/>
                                        <p:tgtEl>
                                          <p:spTgt spid="62"/>
                                        </p:tgtEl>
                                      </p:cBhvr>
                                    </p:animEffect>
                                  </p:childTnLst>
                                </p:cTn>
                              </p:par>
                              <p:par>
                                <p:cTn id="23" presetID="12" presetClass="entr" presetSubtype="4"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ppt_y</p:attrName>
                                        </p:attrNameLst>
                                      </p:cBhvr>
                                      <p:tavLst>
                                        <p:tav tm="0">
                                          <p:val>
                                            <p:strVal val="#ppt_y+#ppt_h*1.125000"/>
                                          </p:val>
                                        </p:tav>
                                        <p:tav tm="100000">
                                          <p:val>
                                            <p:strVal val="#ppt_y"/>
                                          </p:val>
                                        </p:tav>
                                      </p:tavLst>
                                    </p:anim>
                                    <p:animEffect transition="in" filter="wipe(up)">
                                      <p:cBhvr>
                                        <p:cTn id="26" dur="500"/>
                                        <p:tgtEl>
                                          <p:spTgt spid="63"/>
                                        </p:tgtEl>
                                      </p:cBhvr>
                                    </p:animEffect>
                                  </p:childTnLst>
                                </p:cTn>
                              </p:par>
                              <p:par>
                                <p:cTn id="27" presetID="12" presetClass="entr" presetSubtype="4"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p:tgtEl>
                                          <p:spTgt spid="64"/>
                                        </p:tgtEl>
                                        <p:attrNameLst>
                                          <p:attrName>ppt_y</p:attrName>
                                        </p:attrNameLst>
                                      </p:cBhvr>
                                      <p:tavLst>
                                        <p:tav tm="0">
                                          <p:val>
                                            <p:strVal val="#ppt_y+#ppt_h*1.125000"/>
                                          </p:val>
                                        </p:tav>
                                        <p:tav tm="100000">
                                          <p:val>
                                            <p:strVal val="#ppt_y"/>
                                          </p:val>
                                        </p:tav>
                                      </p:tavLst>
                                    </p:anim>
                                    <p:animEffect transition="in" filter="wipe(up)">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p:tgtEl>
                                          <p:spTgt spid="65"/>
                                        </p:tgtEl>
                                        <p:attrNameLst>
                                          <p:attrName>ppt_y</p:attrName>
                                        </p:attrNameLst>
                                      </p:cBhvr>
                                      <p:tavLst>
                                        <p:tav tm="0">
                                          <p:val>
                                            <p:strVal val="#ppt_y+#ppt_h*1.125000"/>
                                          </p:val>
                                        </p:tav>
                                        <p:tav tm="100000">
                                          <p:val>
                                            <p:strVal val="#ppt_y"/>
                                          </p:val>
                                        </p:tav>
                                      </p:tavLst>
                                    </p:anim>
                                    <p:animEffect transition="in" filter="wipe(up)">
                                      <p:cBhvr>
                                        <p:cTn id="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p:bldP spid="61" grpId="0" animBg="1"/>
      <p:bldP spid="6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9741376" y="2131677"/>
            <a:ext cx="947888"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App</a:t>
            </a:r>
          </a:p>
        </p:txBody>
      </p: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25</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4" name="Oval 3"/>
          <p:cNvSpPr/>
          <p:nvPr/>
        </p:nvSpPr>
        <p:spPr>
          <a:xfrm>
            <a:off x="2747704" y="2178115"/>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7" name="Straight Connector 6"/>
          <p:cNvCxnSpPr/>
          <p:nvPr/>
        </p:nvCxnSpPr>
        <p:spPr>
          <a:xfrm flipV="1">
            <a:off x="1642336" y="2699167"/>
            <a:ext cx="8781355" cy="26656"/>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824961" y="2747641"/>
            <a:ext cx="710451" cy="523220"/>
          </a:xfrm>
          <a:prstGeom prst="rect">
            <a:avLst/>
          </a:prstGeom>
          <a:noFill/>
        </p:spPr>
        <p:txBody>
          <a:bodyPr wrap="none" rtlCol="0">
            <a:spAutoFit/>
          </a:bodyPr>
          <a:lstStyle/>
          <a:p>
            <a:r>
              <a:rPr lang="en-US" sz="2800" b="1" dirty="0">
                <a:solidFill>
                  <a:srgbClr val="FFC000"/>
                </a:solidFill>
                <a:latin typeface="Gill Sans" charset="0"/>
                <a:ea typeface="Gill Sans" charset="0"/>
                <a:cs typeface="Gill Sans" charset="0"/>
              </a:rPr>
              <a:t>OS</a:t>
            </a:r>
          </a:p>
        </p:txBody>
      </p:sp>
      <p:cxnSp>
        <p:nvCxnSpPr>
          <p:cNvPr id="12" name="Straight Connector 11"/>
          <p:cNvCxnSpPr/>
          <p:nvPr/>
        </p:nvCxnSpPr>
        <p:spPr>
          <a:xfrm>
            <a:off x="4808965" y="1939239"/>
            <a:ext cx="32273" cy="3745439"/>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747704" y="3123876"/>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latin typeface="Gill Sans" charset="0"/>
              <a:ea typeface="Gill Sans" charset="0"/>
              <a:cs typeface="Gill Sans" charset="0"/>
            </a:endParaRPr>
          </a:p>
        </p:txBody>
      </p:sp>
      <p:cxnSp>
        <p:nvCxnSpPr>
          <p:cNvPr id="15" name="Straight Arrow Connector 14"/>
          <p:cNvCxnSpPr>
            <a:stCxn id="4" idx="4"/>
            <a:endCxn id="13" idx="0"/>
          </p:cNvCxnSpPr>
          <p:nvPr/>
        </p:nvCxnSpPr>
        <p:spPr>
          <a:xfrm>
            <a:off x="2884864" y="2452433"/>
            <a:ext cx="0" cy="6714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739633" y="358277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8" name="Oval 17"/>
          <p:cNvSpPr/>
          <p:nvPr/>
        </p:nvSpPr>
        <p:spPr>
          <a:xfrm>
            <a:off x="2742324" y="3909291"/>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9" name="Oval 18"/>
          <p:cNvSpPr/>
          <p:nvPr/>
        </p:nvSpPr>
        <p:spPr>
          <a:xfrm>
            <a:off x="2742324" y="423640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0" name="Oval 19"/>
          <p:cNvSpPr/>
          <p:nvPr/>
        </p:nvSpPr>
        <p:spPr>
          <a:xfrm>
            <a:off x="2742324" y="455035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1" name="Oval 20"/>
          <p:cNvSpPr/>
          <p:nvPr/>
        </p:nvSpPr>
        <p:spPr>
          <a:xfrm>
            <a:off x="2747704" y="487746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2" name="TextBox 21"/>
          <p:cNvSpPr txBox="1"/>
          <p:nvPr/>
        </p:nvSpPr>
        <p:spPr>
          <a:xfrm>
            <a:off x="2693637" y="5315436"/>
            <a:ext cx="942887" cy="461665"/>
          </a:xfrm>
          <a:prstGeom prst="rect">
            <a:avLst/>
          </a:prstGeom>
          <a:noFill/>
        </p:spPr>
        <p:txBody>
          <a:bodyPr wrap="none" rtlCol="0">
            <a:spAutoFit/>
          </a:bodyPr>
          <a:lstStyle/>
          <a:p>
            <a:r>
              <a:rPr lang="en-US" altLang="zh-CN" sz="2400" b="1" dirty="0">
                <a:solidFill>
                  <a:schemeClr val="bg1"/>
                </a:solidFill>
                <a:latin typeface="Gill Sans" charset="0"/>
                <a:ea typeface="Gill Sans" charset="0"/>
                <a:cs typeface="Gill Sans" charset="0"/>
              </a:rPr>
              <a:t>FIFO</a:t>
            </a:r>
            <a:endParaRPr lang="en-US" sz="2400" b="1" dirty="0">
              <a:solidFill>
                <a:schemeClr val="bg1"/>
              </a:solidFill>
              <a:latin typeface="Gill Sans" charset="0"/>
              <a:ea typeface="Gill Sans" charset="0"/>
              <a:cs typeface="Gill Sans" charset="0"/>
            </a:endParaRPr>
          </a:p>
        </p:txBody>
      </p:sp>
      <p:cxnSp>
        <p:nvCxnSpPr>
          <p:cNvPr id="24" name="Straight Arrow Connector 23"/>
          <p:cNvCxnSpPr/>
          <p:nvPr/>
        </p:nvCxnSpPr>
        <p:spPr>
          <a:xfrm>
            <a:off x="3084178" y="5021201"/>
            <a:ext cx="19364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43295" y="4814801"/>
            <a:ext cx="752129" cy="400110"/>
          </a:xfrm>
          <a:prstGeom prst="rect">
            <a:avLst/>
          </a:prstGeom>
          <a:noFill/>
        </p:spPr>
        <p:txBody>
          <a:bodyPr wrap="none" rtlCol="0">
            <a:spAutoFit/>
          </a:bodyPr>
          <a:lstStyle/>
          <a:p>
            <a:r>
              <a:rPr lang="en-US" altLang="zh-CN" sz="2000" dirty="0">
                <a:solidFill>
                  <a:schemeClr val="bg1"/>
                </a:solidFill>
                <a:latin typeface="Arial" charset="0"/>
                <a:ea typeface="Arial" charset="0"/>
                <a:cs typeface="Arial" charset="0"/>
              </a:rPr>
              <a:t>1</a:t>
            </a:r>
            <a:r>
              <a:rPr lang="en-US" altLang="zh-CN" sz="2000" dirty="0">
                <a:solidFill>
                  <a:schemeClr val="bg1"/>
                </a:solidFill>
                <a:latin typeface="Gill Sans" charset="0"/>
                <a:ea typeface="Gill Sans" charset="0"/>
                <a:cs typeface="Gill Sans" charset="0"/>
              </a:rPr>
              <a:t>0ms</a:t>
            </a:r>
            <a:endParaRPr lang="en-US" sz="2000" dirty="0">
              <a:solidFill>
                <a:schemeClr val="bg1"/>
              </a:solidFill>
              <a:latin typeface="Gill Sans" charset="0"/>
              <a:ea typeface="Gill Sans" charset="0"/>
              <a:cs typeface="Gill Sans" charset="0"/>
            </a:endParaRPr>
          </a:p>
        </p:txBody>
      </p:sp>
      <p:cxnSp>
        <p:nvCxnSpPr>
          <p:cNvPr id="28" name="Straight Arrow Connector 27"/>
          <p:cNvCxnSpPr/>
          <p:nvPr/>
        </p:nvCxnSpPr>
        <p:spPr>
          <a:xfrm>
            <a:off x="3078797" y="4687232"/>
            <a:ext cx="199028" cy="2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54330" y="4494709"/>
            <a:ext cx="737702" cy="400110"/>
          </a:xfrm>
          <a:prstGeom prst="rect">
            <a:avLst/>
          </a:prstGeom>
          <a:noFill/>
        </p:spPr>
        <p:txBody>
          <a:bodyPr wrap="none" rtlCol="0">
            <a:spAutoFit/>
          </a:bodyPr>
          <a:lstStyle/>
          <a:p>
            <a:r>
              <a:rPr lang="en-US" altLang="zh-CN" sz="2000" dirty="0">
                <a:solidFill>
                  <a:schemeClr val="bg1"/>
                </a:solidFill>
                <a:latin typeface="Gill Sans" charset="0"/>
                <a:ea typeface="Gill Sans" charset="0"/>
                <a:cs typeface="Gill Sans" charset="0"/>
              </a:rPr>
              <a:t>20ms</a:t>
            </a:r>
            <a:endParaRPr lang="en-US" sz="2000" dirty="0">
              <a:solidFill>
                <a:schemeClr val="bg1"/>
              </a:solidFill>
              <a:latin typeface="Gill Sans" charset="0"/>
              <a:ea typeface="Gill Sans" charset="0"/>
              <a:cs typeface="Gill Sans" charset="0"/>
            </a:endParaRPr>
          </a:p>
        </p:txBody>
      </p:sp>
      <p:cxnSp>
        <p:nvCxnSpPr>
          <p:cNvPr id="30" name="Straight Arrow Connector 29"/>
          <p:cNvCxnSpPr/>
          <p:nvPr/>
        </p:nvCxnSpPr>
        <p:spPr>
          <a:xfrm>
            <a:off x="3078797" y="4378927"/>
            <a:ext cx="19902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48139" y="4172265"/>
            <a:ext cx="737702" cy="400110"/>
          </a:xfrm>
          <a:prstGeom prst="rect">
            <a:avLst/>
          </a:prstGeom>
          <a:noFill/>
        </p:spPr>
        <p:txBody>
          <a:bodyPr wrap="none" rtlCol="0">
            <a:spAutoFit/>
          </a:bodyPr>
          <a:lstStyle/>
          <a:p>
            <a:r>
              <a:rPr lang="en-US" altLang="zh-CN" sz="2000" dirty="0">
                <a:solidFill>
                  <a:schemeClr val="bg1"/>
                </a:solidFill>
                <a:latin typeface="Gill Sans" charset="0"/>
                <a:ea typeface="Gill Sans" charset="0"/>
                <a:cs typeface="Gill Sans" charset="0"/>
              </a:rPr>
              <a:t>30ms</a:t>
            </a:r>
            <a:endParaRPr lang="en-US" sz="2000" dirty="0">
              <a:solidFill>
                <a:schemeClr val="bg1"/>
              </a:solidFill>
              <a:latin typeface="Gill Sans" charset="0"/>
              <a:ea typeface="Gill Sans" charset="0"/>
              <a:cs typeface="Gill Sans" charset="0"/>
            </a:endParaRPr>
          </a:p>
        </p:txBody>
      </p:sp>
      <p:sp>
        <p:nvSpPr>
          <p:cNvPr id="32" name="TextBox 31"/>
          <p:cNvSpPr txBox="1"/>
          <p:nvPr/>
        </p:nvSpPr>
        <p:spPr>
          <a:xfrm>
            <a:off x="3061587" y="1942485"/>
            <a:ext cx="1175322" cy="707886"/>
          </a:xfrm>
          <a:prstGeom prst="rect">
            <a:avLst/>
          </a:prstGeom>
          <a:noFill/>
        </p:spPr>
        <p:txBody>
          <a:bodyPr wrap="none" rtlCol="0">
            <a:spAutoFit/>
          </a:bodyPr>
          <a:lstStyle/>
          <a:p>
            <a:r>
              <a:rPr lang="en-US" altLang="zh-CN" sz="2000" dirty="0" smtClean="0">
                <a:solidFill>
                  <a:srgbClr val="FF0000"/>
                </a:solidFill>
                <a:latin typeface="Gill Sans" charset="0"/>
                <a:ea typeface="Gill Sans" charset="0"/>
                <a:cs typeface="Gill Sans" charset="0"/>
              </a:rPr>
              <a:t>Deadline </a:t>
            </a:r>
          </a:p>
          <a:p>
            <a:r>
              <a:rPr lang="en-US" sz="2000" dirty="0" smtClean="0">
                <a:solidFill>
                  <a:srgbClr val="FF0000"/>
                </a:solidFill>
                <a:latin typeface="Gill Sans" charset="0"/>
                <a:ea typeface="Gill Sans" charset="0"/>
                <a:cs typeface="Gill Sans" charset="0"/>
              </a:rPr>
              <a:t> &lt; </a:t>
            </a:r>
            <a:r>
              <a:rPr lang="en-US" sz="2000" dirty="0">
                <a:solidFill>
                  <a:srgbClr val="FF0000"/>
                </a:solidFill>
                <a:latin typeface="Gill Sans" charset="0"/>
                <a:ea typeface="Gill Sans" charset="0"/>
                <a:cs typeface="Gill Sans" charset="0"/>
              </a:rPr>
              <a:t>20ms</a:t>
            </a:r>
          </a:p>
        </p:txBody>
      </p:sp>
      <p:cxnSp>
        <p:nvCxnSpPr>
          <p:cNvPr id="33" name="Straight Arrow Connector 32"/>
          <p:cNvCxnSpPr/>
          <p:nvPr/>
        </p:nvCxnSpPr>
        <p:spPr>
          <a:xfrm>
            <a:off x="3085420" y="4054091"/>
            <a:ext cx="192404"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54331" y="3840103"/>
            <a:ext cx="737702" cy="400110"/>
          </a:xfrm>
          <a:prstGeom prst="rect">
            <a:avLst/>
          </a:prstGeom>
          <a:noFill/>
        </p:spPr>
        <p:txBody>
          <a:bodyPr wrap="none" rtlCol="0">
            <a:spAutoFit/>
          </a:bodyPr>
          <a:lstStyle/>
          <a:p>
            <a:r>
              <a:rPr lang="en-US" altLang="zh-CN" sz="2000" dirty="0">
                <a:solidFill>
                  <a:schemeClr val="bg1"/>
                </a:solidFill>
                <a:latin typeface="Gill Sans" charset="0"/>
                <a:ea typeface="Gill Sans" charset="0"/>
                <a:cs typeface="Gill Sans" charset="0"/>
              </a:rPr>
              <a:t>40ms</a:t>
            </a:r>
            <a:endParaRPr lang="en-US" sz="2000" dirty="0">
              <a:solidFill>
                <a:schemeClr val="bg1"/>
              </a:solidFill>
              <a:latin typeface="Gill Sans" charset="0"/>
              <a:ea typeface="Gill Sans" charset="0"/>
              <a:cs typeface="Gill Sans" charset="0"/>
            </a:endParaRPr>
          </a:p>
        </p:txBody>
      </p:sp>
      <p:cxnSp>
        <p:nvCxnSpPr>
          <p:cNvPr id="35" name="Straight Arrow Connector 34"/>
          <p:cNvCxnSpPr/>
          <p:nvPr/>
        </p:nvCxnSpPr>
        <p:spPr>
          <a:xfrm>
            <a:off x="3092044" y="3720738"/>
            <a:ext cx="185781"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248953" y="3520683"/>
            <a:ext cx="737702" cy="400110"/>
          </a:xfrm>
          <a:prstGeom prst="rect">
            <a:avLst/>
          </a:prstGeom>
          <a:noFill/>
        </p:spPr>
        <p:txBody>
          <a:bodyPr wrap="none" rtlCol="0">
            <a:spAutoFit/>
          </a:bodyPr>
          <a:lstStyle/>
          <a:p>
            <a:r>
              <a:rPr lang="en-US" altLang="zh-CN" sz="2000" dirty="0">
                <a:solidFill>
                  <a:schemeClr val="bg1"/>
                </a:solidFill>
                <a:latin typeface="Gill Sans" charset="0"/>
                <a:ea typeface="Gill Sans" charset="0"/>
                <a:cs typeface="Gill Sans" charset="0"/>
              </a:rPr>
              <a:t>50ms</a:t>
            </a:r>
            <a:endParaRPr lang="en-US" sz="2000" dirty="0">
              <a:solidFill>
                <a:schemeClr val="bg1"/>
              </a:solidFill>
              <a:latin typeface="Gill Sans" charset="0"/>
              <a:ea typeface="Gill Sans" charset="0"/>
              <a:cs typeface="Gill Sans" charset="0"/>
            </a:endParaRPr>
          </a:p>
        </p:txBody>
      </p:sp>
      <p:sp>
        <p:nvSpPr>
          <p:cNvPr id="39" name="TextBox 38"/>
          <p:cNvSpPr txBox="1"/>
          <p:nvPr/>
        </p:nvSpPr>
        <p:spPr>
          <a:xfrm>
            <a:off x="3092044" y="2848927"/>
            <a:ext cx="1114408" cy="707886"/>
          </a:xfrm>
          <a:prstGeom prst="rect">
            <a:avLst/>
          </a:prstGeom>
          <a:noFill/>
        </p:spPr>
        <p:txBody>
          <a:bodyPr wrap="none" rtlCol="0">
            <a:spAutoFit/>
          </a:bodyPr>
          <a:lstStyle/>
          <a:p>
            <a:pPr algn="ctr"/>
            <a:r>
              <a:rPr lang="en-US" altLang="zh-CN" sz="2000" b="1" dirty="0">
                <a:solidFill>
                  <a:srgbClr val="FF0000"/>
                </a:solidFill>
                <a:latin typeface="Gill Sans" charset="0"/>
                <a:ea typeface="Gill Sans" charset="0"/>
                <a:cs typeface="Gill Sans" charset="0"/>
              </a:rPr>
              <a:t>&gt; 20ms</a:t>
            </a:r>
          </a:p>
          <a:p>
            <a:pPr algn="ctr"/>
            <a:r>
              <a:rPr lang="en-US" sz="2000" b="1" dirty="0">
                <a:solidFill>
                  <a:srgbClr val="FF0000"/>
                </a:solidFill>
                <a:latin typeface="Gill Sans" charset="0"/>
                <a:ea typeface="Gill Sans" charset="0"/>
                <a:cs typeface="Gill Sans" charset="0"/>
              </a:rPr>
              <a:t>Reject</a:t>
            </a:r>
          </a:p>
        </p:txBody>
      </p:sp>
      <p:cxnSp>
        <p:nvCxnSpPr>
          <p:cNvPr id="40" name="Straight Connector 39"/>
          <p:cNvCxnSpPr/>
          <p:nvPr/>
        </p:nvCxnSpPr>
        <p:spPr>
          <a:xfrm>
            <a:off x="7186117" y="1906465"/>
            <a:ext cx="32273" cy="3745439"/>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87780" y="5315436"/>
            <a:ext cx="1510350" cy="461665"/>
          </a:xfrm>
          <a:prstGeom prst="rect">
            <a:avLst/>
          </a:prstGeom>
          <a:noFill/>
        </p:spPr>
        <p:txBody>
          <a:bodyPr wrap="none" rtlCol="0">
            <a:spAutoFit/>
          </a:bodyPr>
          <a:lstStyle/>
          <a:p>
            <a:r>
              <a:rPr lang="en-US" altLang="zh-CN" sz="2400" b="1" dirty="0">
                <a:solidFill>
                  <a:schemeClr val="bg1"/>
                </a:solidFill>
                <a:latin typeface="Gill Sans" charset="0"/>
                <a:ea typeface="Gill Sans" charset="0"/>
                <a:cs typeface="Gill Sans" charset="0"/>
              </a:rPr>
              <a:t>Elevator</a:t>
            </a:r>
            <a:endParaRPr lang="en-US" sz="2400" b="1" dirty="0">
              <a:solidFill>
                <a:schemeClr val="bg1"/>
              </a:solidFill>
              <a:latin typeface="Gill Sans" charset="0"/>
              <a:ea typeface="Gill Sans" charset="0"/>
              <a:cs typeface="Gill Sans" charset="0"/>
            </a:endParaRPr>
          </a:p>
        </p:txBody>
      </p:sp>
      <p:sp>
        <p:nvSpPr>
          <p:cNvPr id="42" name="Oval 41"/>
          <p:cNvSpPr/>
          <p:nvPr/>
        </p:nvSpPr>
        <p:spPr>
          <a:xfrm>
            <a:off x="5685447" y="2178115"/>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3" name="Oval 42"/>
          <p:cNvSpPr/>
          <p:nvPr/>
        </p:nvSpPr>
        <p:spPr>
          <a:xfrm>
            <a:off x="5677375" y="355663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4" name="Oval 43"/>
          <p:cNvSpPr/>
          <p:nvPr/>
        </p:nvSpPr>
        <p:spPr>
          <a:xfrm>
            <a:off x="5680067" y="386999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5" name="Oval 44"/>
          <p:cNvSpPr/>
          <p:nvPr/>
        </p:nvSpPr>
        <p:spPr>
          <a:xfrm>
            <a:off x="5680067" y="419710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6" name="Oval 45"/>
          <p:cNvSpPr/>
          <p:nvPr/>
        </p:nvSpPr>
        <p:spPr>
          <a:xfrm>
            <a:off x="5677375" y="323112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7" name="Oval 46"/>
          <p:cNvSpPr/>
          <p:nvPr/>
        </p:nvSpPr>
        <p:spPr>
          <a:xfrm>
            <a:off x="5693832" y="4532373"/>
            <a:ext cx="274320" cy="274320"/>
          </a:xfrm>
          <a:prstGeom prst="ellipse">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8" name="Oval 47"/>
          <p:cNvSpPr/>
          <p:nvPr/>
        </p:nvSpPr>
        <p:spPr>
          <a:xfrm>
            <a:off x="5694547" y="486692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latin typeface="Gill Sans" charset="0"/>
              <a:ea typeface="Gill Sans" charset="0"/>
              <a:cs typeface="Gill Sans" charset="0"/>
            </a:endParaRPr>
          </a:p>
        </p:txBody>
      </p:sp>
      <p:cxnSp>
        <p:nvCxnSpPr>
          <p:cNvPr id="50" name="Curved Connector 49"/>
          <p:cNvCxnSpPr>
            <a:stCxn id="42" idx="2"/>
            <a:endCxn id="47" idx="2"/>
          </p:cNvCxnSpPr>
          <p:nvPr/>
        </p:nvCxnSpPr>
        <p:spPr>
          <a:xfrm rot="10800000" flipH="1" flipV="1">
            <a:off x="5685445" y="2315273"/>
            <a:ext cx="8387" cy="2354259"/>
          </a:xfrm>
          <a:prstGeom prst="curvedConnector3">
            <a:avLst>
              <a:gd name="adj1" fmla="val -272597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016996" y="4280424"/>
            <a:ext cx="1114408" cy="707886"/>
          </a:xfrm>
          <a:prstGeom prst="rect">
            <a:avLst/>
          </a:prstGeom>
          <a:noFill/>
        </p:spPr>
        <p:txBody>
          <a:bodyPr wrap="none" rtlCol="0">
            <a:spAutoFit/>
          </a:bodyPr>
          <a:lstStyle/>
          <a:p>
            <a:pPr algn="ctr"/>
            <a:r>
              <a:rPr lang="en-US" altLang="zh-CN" sz="2000" b="1" dirty="0">
                <a:solidFill>
                  <a:srgbClr val="33FF00"/>
                </a:solidFill>
                <a:latin typeface="Gill Sans" charset="0"/>
                <a:ea typeface="Gill Sans" charset="0"/>
                <a:cs typeface="Gill Sans" charset="0"/>
              </a:rPr>
              <a:t>&lt; 20ms</a:t>
            </a:r>
          </a:p>
          <a:p>
            <a:pPr algn="ctr"/>
            <a:r>
              <a:rPr lang="en-US" altLang="zh-CN" sz="2000" b="1" dirty="0">
                <a:solidFill>
                  <a:srgbClr val="33FF00"/>
                </a:solidFill>
                <a:latin typeface="Gill Sans" charset="0"/>
                <a:ea typeface="Gill Sans" charset="0"/>
                <a:cs typeface="Gill Sans" charset="0"/>
              </a:rPr>
              <a:t>Accept</a:t>
            </a:r>
          </a:p>
        </p:txBody>
      </p:sp>
      <p:sp>
        <p:nvSpPr>
          <p:cNvPr id="63" name="TextBox 62"/>
          <p:cNvSpPr txBox="1"/>
          <p:nvPr/>
        </p:nvSpPr>
        <p:spPr>
          <a:xfrm>
            <a:off x="7543901" y="4999470"/>
            <a:ext cx="1601721" cy="830997"/>
          </a:xfrm>
          <a:prstGeom prst="rect">
            <a:avLst/>
          </a:prstGeom>
          <a:noFill/>
        </p:spPr>
        <p:txBody>
          <a:bodyPr wrap="none" rtlCol="0">
            <a:spAutoFit/>
          </a:bodyPr>
          <a:lstStyle/>
          <a:p>
            <a:r>
              <a:rPr lang="en-US" altLang="zh-CN" sz="2400" b="1">
                <a:solidFill>
                  <a:schemeClr val="bg1"/>
                </a:solidFill>
                <a:latin typeface="Gill Sans" charset="0"/>
                <a:ea typeface="Gill Sans" charset="0"/>
                <a:cs typeface="Gill Sans" charset="0"/>
              </a:rPr>
              <a:t>Elevator </a:t>
            </a:r>
          </a:p>
          <a:p>
            <a:r>
              <a:rPr lang="en-US" altLang="zh-CN" sz="2400" b="1" dirty="0">
                <a:solidFill>
                  <a:schemeClr val="bg1"/>
                </a:solidFill>
                <a:latin typeface="Gill Sans" charset="0"/>
                <a:ea typeface="Gill Sans" charset="0"/>
                <a:cs typeface="Gill Sans" charset="0"/>
              </a:rPr>
              <a:t>+ CFQ</a:t>
            </a:r>
            <a:endParaRPr lang="en-US" sz="2400" b="1" dirty="0">
              <a:solidFill>
                <a:schemeClr val="bg1"/>
              </a:solidFill>
              <a:latin typeface="Gill Sans" charset="0"/>
              <a:ea typeface="Gill Sans" charset="0"/>
              <a:cs typeface="Gill Sans" charset="0"/>
            </a:endParaRPr>
          </a:p>
        </p:txBody>
      </p:sp>
      <p:sp>
        <p:nvSpPr>
          <p:cNvPr id="64" name="Rounded Rectangle 63"/>
          <p:cNvSpPr/>
          <p:nvPr/>
        </p:nvSpPr>
        <p:spPr>
          <a:xfrm>
            <a:off x="7526626" y="3024355"/>
            <a:ext cx="1531636" cy="8193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Gill Sans" charset="0"/>
              <a:ea typeface="Gill Sans" charset="0"/>
              <a:cs typeface="Gill Sans" charset="0"/>
            </a:endParaRPr>
          </a:p>
        </p:txBody>
      </p:sp>
      <p:sp>
        <p:nvSpPr>
          <p:cNvPr id="65" name="Rounded Rectangle 64"/>
          <p:cNvSpPr/>
          <p:nvPr/>
        </p:nvSpPr>
        <p:spPr>
          <a:xfrm>
            <a:off x="7527279" y="4082498"/>
            <a:ext cx="1530983" cy="8193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Gill Sans" charset="0"/>
              <a:ea typeface="Gill Sans" charset="0"/>
              <a:cs typeface="Gill Sans" charset="0"/>
            </a:endParaRPr>
          </a:p>
        </p:txBody>
      </p:sp>
      <p:sp>
        <p:nvSpPr>
          <p:cNvPr id="66" name="TextBox 65"/>
          <p:cNvSpPr txBox="1"/>
          <p:nvPr/>
        </p:nvSpPr>
        <p:spPr>
          <a:xfrm>
            <a:off x="7556076" y="3037985"/>
            <a:ext cx="1487202"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Low Priority</a:t>
            </a:r>
          </a:p>
        </p:txBody>
      </p:sp>
      <p:sp>
        <p:nvSpPr>
          <p:cNvPr id="67" name="TextBox 66"/>
          <p:cNvSpPr txBox="1"/>
          <p:nvPr/>
        </p:nvSpPr>
        <p:spPr>
          <a:xfrm>
            <a:off x="7543001" y="4100775"/>
            <a:ext cx="1519968"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High Priority</a:t>
            </a:r>
          </a:p>
        </p:txBody>
      </p:sp>
      <p:sp>
        <p:nvSpPr>
          <p:cNvPr id="68" name="Oval 67"/>
          <p:cNvSpPr/>
          <p:nvPr/>
        </p:nvSpPr>
        <p:spPr>
          <a:xfrm>
            <a:off x="8109640" y="2215568"/>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9" name="Oval 68"/>
          <p:cNvSpPr/>
          <p:nvPr/>
        </p:nvSpPr>
        <p:spPr>
          <a:xfrm>
            <a:off x="7700776" y="451792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sp>
        <p:nvSpPr>
          <p:cNvPr id="70" name="Oval 69"/>
          <p:cNvSpPr/>
          <p:nvPr/>
        </p:nvSpPr>
        <p:spPr>
          <a:xfrm>
            <a:off x="8124668" y="451328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sp>
        <p:nvSpPr>
          <p:cNvPr id="71" name="Oval 70"/>
          <p:cNvSpPr/>
          <p:nvPr/>
        </p:nvSpPr>
        <p:spPr>
          <a:xfrm>
            <a:off x="8568064" y="451328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sp>
        <p:nvSpPr>
          <p:cNvPr id="72" name="Oval 71"/>
          <p:cNvSpPr/>
          <p:nvPr/>
        </p:nvSpPr>
        <p:spPr>
          <a:xfrm>
            <a:off x="7700776" y="343064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cxnSp>
        <p:nvCxnSpPr>
          <p:cNvPr id="73" name="Curved Connector 72"/>
          <p:cNvCxnSpPr>
            <a:stCxn id="68" idx="4"/>
            <a:endCxn id="76" idx="0"/>
          </p:cNvCxnSpPr>
          <p:nvPr/>
        </p:nvCxnSpPr>
        <p:spPr>
          <a:xfrm rot="16200000" flipH="1">
            <a:off x="7785549" y="2951141"/>
            <a:ext cx="937297" cy="1479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8124433" y="3427185"/>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sp>
        <p:nvSpPr>
          <p:cNvPr id="77" name="Oval 76"/>
          <p:cNvSpPr/>
          <p:nvPr/>
        </p:nvSpPr>
        <p:spPr>
          <a:xfrm>
            <a:off x="8562648" y="343064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charset="0"/>
              <a:ea typeface="Gill Sans" charset="0"/>
              <a:cs typeface="Gill Sans" charset="0"/>
            </a:endParaRPr>
          </a:p>
        </p:txBody>
      </p:sp>
      <p:sp>
        <p:nvSpPr>
          <p:cNvPr id="81" name="TextBox 80"/>
          <p:cNvSpPr txBox="1"/>
          <p:nvPr/>
        </p:nvSpPr>
        <p:spPr>
          <a:xfrm>
            <a:off x="9100912" y="3028801"/>
            <a:ext cx="1114408" cy="707886"/>
          </a:xfrm>
          <a:prstGeom prst="rect">
            <a:avLst/>
          </a:prstGeom>
          <a:noFill/>
        </p:spPr>
        <p:txBody>
          <a:bodyPr wrap="none" rtlCol="0">
            <a:spAutoFit/>
          </a:bodyPr>
          <a:lstStyle/>
          <a:p>
            <a:pPr algn="ctr"/>
            <a:r>
              <a:rPr lang="en-US" altLang="zh-CN" sz="2000" b="1" dirty="0">
                <a:solidFill>
                  <a:srgbClr val="FF0000"/>
                </a:solidFill>
                <a:latin typeface="Gill Sans" charset="0"/>
                <a:ea typeface="Gill Sans" charset="0"/>
                <a:cs typeface="Gill Sans" charset="0"/>
              </a:rPr>
              <a:t>&gt; 20ms</a:t>
            </a:r>
          </a:p>
          <a:p>
            <a:pPr algn="ctr"/>
            <a:r>
              <a:rPr lang="en-US" sz="2000" b="1" dirty="0">
                <a:solidFill>
                  <a:srgbClr val="FF0000"/>
                </a:solidFill>
                <a:latin typeface="Gill Sans" charset="0"/>
                <a:ea typeface="Gill Sans" charset="0"/>
                <a:cs typeface="Gill Sans" charset="0"/>
              </a:rPr>
              <a:t>Reject</a:t>
            </a:r>
          </a:p>
        </p:txBody>
      </p:sp>
      <p:sp>
        <p:nvSpPr>
          <p:cNvPr id="59" name="TextBox 58"/>
          <p:cNvSpPr txBox="1"/>
          <p:nvPr/>
        </p:nvSpPr>
        <p:spPr>
          <a:xfrm rot="16200000">
            <a:off x="1491987" y="4145981"/>
            <a:ext cx="1901483" cy="400110"/>
          </a:xfrm>
          <a:prstGeom prst="rect">
            <a:avLst/>
          </a:prstGeom>
          <a:noFill/>
        </p:spPr>
        <p:txBody>
          <a:bodyPr wrap="none" rtlCol="0">
            <a:spAutoFit/>
          </a:bodyPr>
          <a:lstStyle/>
          <a:p>
            <a:r>
              <a:rPr lang="en-US" altLang="zh-CN" sz="2000" dirty="0">
                <a:solidFill>
                  <a:schemeClr val="bg1"/>
                </a:solidFill>
                <a:latin typeface="Gill Sans" charset="0"/>
                <a:ea typeface="Gill Sans" charset="0"/>
                <a:cs typeface="Gill Sans" charset="0"/>
              </a:rPr>
              <a:t>Outstanding IOs</a:t>
            </a:r>
            <a:endParaRPr lang="en-US" sz="2000" dirty="0">
              <a:solidFill>
                <a:schemeClr val="bg1"/>
              </a:solidFill>
              <a:latin typeface="Gill Sans" charset="0"/>
              <a:ea typeface="Gill Sans" charset="0"/>
              <a:cs typeface="Gill Sans" charset="0"/>
            </a:endParaRPr>
          </a:p>
        </p:txBody>
      </p:sp>
      <p:sp>
        <p:nvSpPr>
          <p:cNvPr id="2" name="Date Placeholder 1"/>
          <p:cNvSpPr>
            <a:spLocks noGrp="1"/>
          </p:cNvSpPr>
          <p:nvPr>
            <p:ph type="dt" sz="half" idx="10"/>
          </p:nvPr>
        </p:nvSpPr>
        <p:spPr/>
        <p:txBody>
          <a:bodyPr/>
          <a:lstStyle/>
          <a:p>
            <a:fld id="{443C24EA-2696-F842-BDF2-67CA1974F2ED}" type="datetime1">
              <a:rPr lang="en-US" smtClean="0"/>
              <a:t>3/14/20</a:t>
            </a:fld>
            <a:endParaRPr lang="en-US" dirty="0"/>
          </a:p>
        </p:txBody>
      </p:sp>
      <p:sp>
        <p:nvSpPr>
          <p:cNvPr id="60" name="TextBox 59"/>
          <p:cNvSpPr txBox="1"/>
          <p:nvPr/>
        </p:nvSpPr>
        <p:spPr>
          <a:xfrm>
            <a:off x="1372438" y="567169"/>
            <a:ext cx="3008709"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To predict latency</a:t>
            </a:r>
            <a:endParaRPr lang="en-US" sz="2400" b="1" dirty="0">
              <a:solidFill>
                <a:schemeClr val="bg1"/>
              </a:solidFill>
              <a:latin typeface="Gill Sans" charset="0"/>
              <a:ea typeface="Gill Sans" charset="0"/>
              <a:cs typeface="Gill Sans" charset="0"/>
            </a:endParaRPr>
          </a:p>
        </p:txBody>
      </p:sp>
      <p:grpSp>
        <p:nvGrpSpPr>
          <p:cNvPr id="25" name="Group 24"/>
          <p:cNvGrpSpPr/>
          <p:nvPr/>
        </p:nvGrpSpPr>
        <p:grpSpPr>
          <a:xfrm>
            <a:off x="1963362" y="1064261"/>
            <a:ext cx="471053" cy="191965"/>
            <a:chOff x="1963362" y="1064261"/>
            <a:chExt cx="471053" cy="191965"/>
          </a:xfrm>
        </p:grpSpPr>
        <p:cxnSp>
          <p:nvCxnSpPr>
            <p:cNvPr id="8" name="Straight Connector 7"/>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2434415" y="1054766"/>
            <a:ext cx="3892412" cy="400110"/>
          </a:xfrm>
          <a:prstGeom prst="rect">
            <a:avLst/>
          </a:prstGeom>
          <a:noFill/>
        </p:spPr>
        <p:txBody>
          <a:bodyPr wrap="none" rtlCol="0">
            <a:spAutoFit/>
          </a:bodyPr>
          <a:lstStyle/>
          <a:p>
            <a:r>
              <a:rPr lang="en-US" sz="2000" b="1" dirty="0" smtClean="0">
                <a:solidFill>
                  <a:schemeClr val="bg1"/>
                </a:solidFill>
                <a:latin typeface="Arial" charset="0"/>
                <a:ea typeface="Arial" charset="0"/>
                <a:cs typeface="Arial" charset="0"/>
              </a:rPr>
              <a:t>1</a:t>
            </a:r>
            <a:r>
              <a:rPr lang="en-US" sz="2000" b="1" dirty="0" smtClean="0">
                <a:solidFill>
                  <a:schemeClr val="bg1"/>
                </a:solidFill>
                <a:latin typeface="Gill Sans" charset="0"/>
                <a:ea typeface="Gill Sans" charset="0"/>
                <a:cs typeface="Gill Sans" charset="0"/>
              </a:rPr>
              <a:t>. Modeling the queue policy</a:t>
            </a:r>
            <a:endParaRPr lang="en-US" sz="2000" b="1" dirty="0">
              <a:solidFill>
                <a:schemeClr val="bg1"/>
              </a:solidFill>
              <a:latin typeface="Gill Sans" charset="0"/>
              <a:ea typeface="Gill Sans" charset="0"/>
              <a:cs typeface="Gill Sans" charset="0"/>
            </a:endParaRPr>
          </a:p>
        </p:txBody>
      </p:sp>
      <p:grpSp>
        <p:nvGrpSpPr>
          <p:cNvPr id="78" name="Group 77"/>
          <p:cNvGrpSpPr/>
          <p:nvPr/>
        </p:nvGrpSpPr>
        <p:grpSpPr>
          <a:xfrm>
            <a:off x="1963361" y="1254821"/>
            <a:ext cx="471053" cy="342164"/>
            <a:chOff x="1963362" y="914062"/>
            <a:chExt cx="471053" cy="342164"/>
          </a:xfrm>
        </p:grpSpPr>
        <p:cxnSp>
          <p:nvCxnSpPr>
            <p:cNvPr id="79" name="Straight Connector 78"/>
            <p:cNvCxnSpPr/>
            <p:nvPr/>
          </p:nvCxnSpPr>
          <p:spPr>
            <a:xfrm>
              <a:off x="1963362" y="914062"/>
              <a:ext cx="0" cy="340759"/>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442728" y="1386047"/>
            <a:ext cx="3744936" cy="400110"/>
          </a:xfrm>
          <a:prstGeom prst="rect">
            <a:avLst/>
          </a:prstGeom>
          <a:noFill/>
        </p:spPr>
        <p:txBody>
          <a:bodyPr wrap="none" rtlCol="0">
            <a:spAutoFit/>
          </a:bodyPr>
          <a:lstStyle/>
          <a:p>
            <a:r>
              <a:rPr lang="en-US" sz="2000" b="1" dirty="0">
                <a:solidFill>
                  <a:schemeClr val="tx1">
                    <a:lumMod val="85000"/>
                  </a:schemeClr>
                </a:solidFill>
                <a:latin typeface="Arial" charset="0"/>
                <a:ea typeface="Arial" charset="0"/>
                <a:cs typeface="Arial" charset="0"/>
              </a:rPr>
              <a:t>2</a:t>
            </a:r>
            <a:r>
              <a:rPr lang="en-US" sz="2000" b="1" dirty="0" smtClean="0">
                <a:solidFill>
                  <a:schemeClr val="tx1">
                    <a:lumMod val="85000"/>
                  </a:schemeClr>
                </a:solidFill>
                <a:latin typeface="Gill Sans" charset="0"/>
                <a:ea typeface="Gill Sans" charset="0"/>
                <a:cs typeface="Gill Sans" charset="0"/>
              </a:rPr>
              <a:t>. Modeling the device type</a:t>
            </a:r>
            <a:endParaRPr lang="en-US" sz="2000" b="1" dirty="0">
              <a:solidFill>
                <a:schemeClr val="tx1">
                  <a:lumMod val="85000"/>
                </a:schemeClr>
              </a:solidFill>
              <a:latin typeface="Gill Sans" charset="0"/>
              <a:ea typeface="Gill Sans" charset="0"/>
              <a:cs typeface="Gill Sans" charset="0"/>
            </a:endParaRPr>
          </a:p>
        </p:txBody>
      </p:sp>
      <p:sp>
        <p:nvSpPr>
          <p:cNvPr id="52" name="Rounded Rectangular Callout 51"/>
          <p:cNvSpPr/>
          <p:nvPr/>
        </p:nvSpPr>
        <p:spPr>
          <a:xfrm>
            <a:off x="4742111" y="2042632"/>
            <a:ext cx="2371552" cy="1276560"/>
          </a:xfrm>
          <a:prstGeom prst="wedgeRoundRectCallout">
            <a:avLst>
              <a:gd name="adj1" fmla="val 2144"/>
              <a:gd name="adj2" fmla="val -93261"/>
              <a:gd name="adj3" fmla="val 16667"/>
            </a:avLst>
          </a:prstGeom>
          <a:solidFill>
            <a:srgbClr val="FF0000"/>
          </a:solidFill>
          <a:ln w="508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Reject / Accept </a:t>
            </a:r>
          </a:p>
          <a:p>
            <a:pPr algn="ctr"/>
            <a:r>
              <a:rPr lang="en-US" sz="2400" dirty="0">
                <a:solidFill>
                  <a:schemeClr val="tx1"/>
                </a:solidFill>
                <a:latin typeface="Gill Sans" charset="0"/>
                <a:ea typeface="Gill Sans" charset="0"/>
                <a:cs typeface="Gill Sans" charset="0"/>
              </a:rPr>
              <a:t>depends on </a:t>
            </a:r>
          </a:p>
          <a:p>
            <a:pPr algn="ctr"/>
            <a:r>
              <a:rPr lang="en-US" sz="2400" b="1" dirty="0">
                <a:solidFill>
                  <a:schemeClr val="tx1"/>
                </a:solidFill>
                <a:latin typeface="Gill Sans" charset="0"/>
                <a:ea typeface="Gill Sans" charset="0"/>
                <a:cs typeface="Gill Sans" charset="0"/>
              </a:rPr>
              <a:t>queue policy </a:t>
            </a:r>
          </a:p>
        </p:txBody>
      </p:sp>
    </p:spTree>
    <p:extLst>
      <p:ext uri="{BB962C8B-B14F-4D97-AF65-F5344CB8AC3E}">
        <p14:creationId xmlns:p14="http://schemas.microsoft.com/office/powerpoint/2010/main" val="156087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linds(horizontal)">
                                      <p:cBhvr>
                                        <p:cTn id="16" dur="500"/>
                                        <p:tgtEl>
                                          <p:spTgt spid="32"/>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linds(horizontal)">
                                      <p:cBhvr>
                                        <p:cTn id="20" dur="500"/>
                                        <p:tgtEl>
                                          <p:spTgt spid="5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ppt_x</p:attrName>
                                        </p:attrNameLst>
                                      </p:cBhvr>
                                      <p:tavLst>
                                        <p:tav tm="0">
                                          <p:val>
                                            <p:strVal val="#ppt_x-#ppt_w*1.125000"/>
                                          </p:val>
                                        </p:tav>
                                        <p:tav tm="100000">
                                          <p:val>
                                            <p:strVal val="#ppt_x"/>
                                          </p:val>
                                        </p:tav>
                                      </p:tavLst>
                                    </p:anim>
                                    <p:animEffect transition="in" filter="wipe(right)">
                                      <p:cBhvr>
                                        <p:cTn id="44" dur="500"/>
                                        <p:tgtEl>
                                          <p:spTgt spid="26"/>
                                        </p:tgtEl>
                                      </p:cBhvr>
                                    </p:animEffect>
                                  </p:childTnLst>
                                </p:cTn>
                              </p:par>
                              <p:par>
                                <p:cTn id="45" presetID="1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p:tgtEl>
                                          <p:spTgt spid="24"/>
                                        </p:tgtEl>
                                        <p:attrNameLst>
                                          <p:attrName>ppt_x</p:attrName>
                                        </p:attrNameLst>
                                      </p:cBhvr>
                                      <p:tavLst>
                                        <p:tav tm="0">
                                          <p:val>
                                            <p:strVal val="#ppt_x-#ppt_w*1.125000"/>
                                          </p:val>
                                        </p:tav>
                                        <p:tav tm="100000">
                                          <p:val>
                                            <p:strVal val="#ppt_x"/>
                                          </p:val>
                                        </p:tav>
                                      </p:tavLst>
                                    </p:anim>
                                    <p:animEffect transition="in" filter="wipe(right)">
                                      <p:cBhvr>
                                        <p:cTn id="48" dur="500"/>
                                        <p:tgtEl>
                                          <p:spTgt spid="24"/>
                                        </p:tgtEl>
                                      </p:cBhvr>
                                    </p:animEffect>
                                  </p:childTnLst>
                                </p:cTn>
                              </p:par>
                            </p:childTnLst>
                          </p:cTn>
                        </p:par>
                        <p:par>
                          <p:cTn id="49" fill="hold">
                            <p:stCondLst>
                              <p:cond delay="500"/>
                            </p:stCondLst>
                            <p:childTnLst>
                              <p:par>
                                <p:cTn id="50" presetID="1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p:tgtEl>
                                          <p:spTgt spid="29"/>
                                        </p:tgtEl>
                                        <p:attrNameLst>
                                          <p:attrName>ppt_x</p:attrName>
                                        </p:attrNameLst>
                                      </p:cBhvr>
                                      <p:tavLst>
                                        <p:tav tm="0">
                                          <p:val>
                                            <p:strVal val="#ppt_x-#ppt_w*1.125000"/>
                                          </p:val>
                                        </p:tav>
                                        <p:tav tm="100000">
                                          <p:val>
                                            <p:strVal val="#ppt_x"/>
                                          </p:val>
                                        </p:tav>
                                      </p:tavLst>
                                    </p:anim>
                                    <p:animEffect transition="in" filter="wipe(right)">
                                      <p:cBhvr>
                                        <p:cTn id="53" dur="500"/>
                                        <p:tgtEl>
                                          <p:spTgt spid="29"/>
                                        </p:tgtEl>
                                      </p:cBhvr>
                                    </p:animEffect>
                                  </p:childTnLst>
                                </p:cTn>
                              </p:par>
                              <p:par>
                                <p:cTn id="54" presetID="12" presetClass="entr" presetSubtype="8"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p:tgtEl>
                                          <p:spTgt spid="28"/>
                                        </p:tgtEl>
                                        <p:attrNameLst>
                                          <p:attrName>ppt_x</p:attrName>
                                        </p:attrNameLst>
                                      </p:cBhvr>
                                      <p:tavLst>
                                        <p:tav tm="0">
                                          <p:val>
                                            <p:strVal val="#ppt_x-#ppt_w*1.125000"/>
                                          </p:val>
                                        </p:tav>
                                        <p:tav tm="100000">
                                          <p:val>
                                            <p:strVal val="#ppt_x"/>
                                          </p:val>
                                        </p:tav>
                                      </p:tavLst>
                                    </p:anim>
                                    <p:animEffect transition="in" filter="wipe(right)">
                                      <p:cBhvr>
                                        <p:cTn id="57" dur="500"/>
                                        <p:tgtEl>
                                          <p:spTgt spid="28"/>
                                        </p:tgtEl>
                                      </p:cBhvr>
                                    </p:animEffect>
                                  </p:childTnLst>
                                </p:cTn>
                              </p:par>
                            </p:childTnLst>
                          </p:cTn>
                        </p:par>
                        <p:par>
                          <p:cTn id="58" fill="hold">
                            <p:stCondLst>
                              <p:cond delay="1000"/>
                            </p:stCondLst>
                            <p:childTnLst>
                              <p:par>
                                <p:cTn id="59" presetID="1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p:tgtEl>
                                          <p:spTgt spid="31"/>
                                        </p:tgtEl>
                                        <p:attrNameLst>
                                          <p:attrName>ppt_x</p:attrName>
                                        </p:attrNameLst>
                                      </p:cBhvr>
                                      <p:tavLst>
                                        <p:tav tm="0">
                                          <p:val>
                                            <p:strVal val="#ppt_x-#ppt_w*1.125000"/>
                                          </p:val>
                                        </p:tav>
                                        <p:tav tm="100000">
                                          <p:val>
                                            <p:strVal val="#ppt_x"/>
                                          </p:val>
                                        </p:tav>
                                      </p:tavLst>
                                    </p:anim>
                                    <p:animEffect transition="in" filter="wipe(right)">
                                      <p:cBhvr>
                                        <p:cTn id="62" dur="500"/>
                                        <p:tgtEl>
                                          <p:spTgt spid="31"/>
                                        </p:tgtEl>
                                      </p:cBhvr>
                                    </p:animEffect>
                                  </p:childTnLst>
                                </p:cTn>
                              </p:par>
                              <p:par>
                                <p:cTn id="63" presetID="1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p:tgtEl>
                                          <p:spTgt spid="30"/>
                                        </p:tgtEl>
                                        <p:attrNameLst>
                                          <p:attrName>ppt_x</p:attrName>
                                        </p:attrNameLst>
                                      </p:cBhvr>
                                      <p:tavLst>
                                        <p:tav tm="0">
                                          <p:val>
                                            <p:strVal val="#ppt_x-#ppt_w*1.125000"/>
                                          </p:val>
                                        </p:tav>
                                        <p:tav tm="100000">
                                          <p:val>
                                            <p:strVal val="#ppt_x"/>
                                          </p:val>
                                        </p:tav>
                                      </p:tavLst>
                                    </p:anim>
                                    <p:animEffect transition="in" filter="wipe(right)">
                                      <p:cBhvr>
                                        <p:cTn id="66" dur="500"/>
                                        <p:tgtEl>
                                          <p:spTgt spid="30"/>
                                        </p:tgtEl>
                                      </p:cBhvr>
                                    </p:animEffect>
                                  </p:childTnLst>
                                </p:cTn>
                              </p:par>
                            </p:childTnLst>
                          </p:cTn>
                        </p:par>
                        <p:par>
                          <p:cTn id="67" fill="hold">
                            <p:stCondLst>
                              <p:cond delay="1500"/>
                            </p:stCondLst>
                            <p:childTnLst>
                              <p:par>
                                <p:cTn id="68" presetID="12" presetClass="entr" presetSubtype="8"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p:tgtEl>
                                          <p:spTgt spid="34"/>
                                        </p:tgtEl>
                                        <p:attrNameLst>
                                          <p:attrName>ppt_x</p:attrName>
                                        </p:attrNameLst>
                                      </p:cBhvr>
                                      <p:tavLst>
                                        <p:tav tm="0">
                                          <p:val>
                                            <p:strVal val="#ppt_x-#ppt_w*1.125000"/>
                                          </p:val>
                                        </p:tav>
                                        <p:tav tm="100000">
                                          <p:val>
                                            <p:strVal val="#ppt_x"/>
                                          </p:val>
                                        </p:tav>
                                      </p:tavLst>
                                    </p:anim>
                                    <p:animEffect transition="in" filter="wipe(right)">
                                      <p:cBhvr>
                                        <p:cTn id="71" dur="500"/>
                                        <p:tgtEl>
                                          <p:spTgt spid="34"/>
                                        </p:tgtEl>
                                      </p:cBhvr>
                                    </p:animEffect>
                                  </p:childTnLst>
                                </p:cTn>
                              </p:par>
                              <p:par>
                                <p:cTn id="72" presetID="12" presetClass="entr" presetSubtype="8"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p:tgtEl>
                                          <p:spTgt spid="33"/>
                                        </p:tgtEl>
                                        <p:attrNameLst>
                                          <p:attrName>ppt_x</p:attrName>
                                        </p:attrNameLst>
                                      </p:cBhvr>
                                      <p:tavLst>
                                        <p:tav tm="0">
                                          <p:val>
                                            <p:strVal val="#ppt_x-#ppt_w*1.125000"/>
                                          </p:val>
                                        </p:tav>
                                        <p:tav tm="100000">
                                          <p:val>
                                            <p:strVal val="#ppt_x"/>
                                          </p:val>
                                        </p:tav>
                                      </p:tavLst>
                                    </p:anim>
                                    <p:animEffect transition="in" filter="wipe(right)">
                                      <p:cBhvr>
                                        <p:cTn id="75" dur="500"/>
                                        <p:tgtEl>
                                          <p:spTgt spid="33"/>
                                        </p:tgtEl>
                                      </p:cBhvr>
                                    </p:animEffect>
                                  </p:childTnLst>
                                </p:cTn>
                              </p:par>
                            </p:childTnLst>
                          </p:cTn>
                        </p:par>
                        <p:par>
                          <p:cTn id="76" fill="hold">
                            <p:stCondLst>
                              <p:cond delay="2000"/>
                            </p:stCondLst>
                            <p:childTnLst>
                              <p:par>
                                <p:cTn id="77" presetID="12" presetClass="entr" presetSubtype="8"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p:tgtEl>
                                          <p:spTgt spid="36"/>
                                        </p:tgtEl>
                                        <p:attrNameLst>
                                          <p:attrName>ppt_x</p:attrName>
                                        </p:attrNameLst>
                                      </p:cBhvr>
                                      <p:tavLst>
                                        <p:tav tm="0">
                                          <p:val>
                                            <p:strVal val="#ppt_x-#ppt_w*1.125000"/>
                                          </p:val>
                                        </p:tav>
                                        <p:tav tm="100000">
                                          <p:val>
                                            <p:strVal val="#ppt_x"/>
                                          </p:val>
                                        </p:tav>
                                      </p:tavLst>
                                    </p:anim>
                                    <p:animEffect transition="in" filter="wipe(right)">
                                      <p:cBhvr>
                                        <p:cTn id="80" dur="500"/>
                                        <p:tgtEl>
                                          <p:spTgt spid="36"/>
                                        </p:tgtEl>
                                      </p:cBhvr>
                                    </p:animEffect>
                                  </p:childTnLst>
                                </p:cTn>
                              </p:par>
                              <p:par>
                                <p:cTn id="81" presetID="12" presetClass="entr" presetSubtype="8"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p:tgtEl>
                                          <p:spTgt spid="35"/>
                                        </p:tgtEl>
                                        <p:attrNameLst>
                                          <p:attrName>ppt_x</p:attrName>
                                        </p:attrNameLst>
                                      </p:cBhvr>
                                      <p:tavLst>
                                        <p:tav tm="0">
                                          <p:val>
                                            <p:strVal val="#ppt_x-#ppt_w*1.125000"/>
                                          </p:val>
                                        </p:tav>
                                        <p:tav tm="100000">
                                          <p:val>
                                            <p:strVal val="#ppt_x"/>
                                          </p:val>
                                        </p:tav>
                                      </p:tavLst>
                                    </p:anim>
                                    <p:animEffect transition="in" filter="wipe(right)">
                                      <p:cBhvr>
                                        <p:cTn id="84" dur="500"/>
                                        <p:tgtEl>
                                          <p:spTgt spid="35"/>
                                        </p:tgtEl>
                                      </p:cBhvr>
                                    </p:animEffect>
                                  </p:childTnLst>
                                </p:cTn>
                              </p:par>
                            </p:childTnLst>
                          </p:cTn>
                        </p:par>
                        <p:par>
                          <p:cTn id="85" fill="hold">
                            <p:stCondLst>
                              <p:cond delay="2500"/>
                            </p:stCondLst>
                            <p:childTnLst>
                              <p:par>
                                <p:cTn id="86" presetID="12" presetClass="entr" presetSubtype="4" fill="hold" grpId="0"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p:tgtEl>
                                          <p:spTgt spid="39"/>
                                        </p:tgtEl>
                                        <p:attrNameLst>
                                          <p:attrName>ppt_y</p:attrName>
                                        </p:attrNameLst>
                                      </p:cBhvr>
                                      <p:tavLst>
                                        <p:tav tm="0">
                                          <p:val>
                                            <p:strVal val="#ppt_y+#ppt_h*1.125000"/>
                                          </p:val>
                                        </p:tav>
                                        <p:tav tm="100000">
                                          <p:val>
                                            <p:strVal val="#ppt_y"/>
                                          </p:val>
                                        </p:tav>
                                      </p:tavLst>
                                    </p:anim>
                                    <p:animEffect transition="in" filter="wipe(up)">
                                      <p:cBhvr>
                                        <p:cTn id="89" dur="500"/>
                                        <p:tgtEl>
                                          <p:spTgt spid="39"/>
                                        </p:tgtEl>
                                      </p:cBhvr>
                                    </p:animEffect>
                                  </p:childTnLst>
                                </p:cTn>
                              </p:par>
                              <p:par>
                                <p:cTn id="90" presetID="1" presetClass="emph" presetSubtype="2" fill="hold" nodeType="withEffect">
                                  <p:stCondLst>
                                    <p:cond delay="0"/>
                                  </p:stCondLst>
                                  <p:childTnLst>
                                    <p:animClr clrSpc="rgb" dir="cw">
                                      <p:cBhvr>
                                        <p:cTn id="91" dur="500" fill="hold"/>
                                        <p:tgtEl>
                                          <p:spTgt spid="13"/>
                                        </p:tgtEl>
                                        <p:attrNameLst>
                                          <p:attrName>fillcolor</p:attrName>
                                        </p:attrNameLst>
                                      </p:cBhvr>
                                      <p:to>
                                        <a:srgbClr val="FF2600"/>
                                      </p:to>
                                    </p:animClr>
                                    <p:set>
                                      <p:cBhvr>
                                        <p:cTn id="92" dur="500" fill="hold"/>
                                        <p:tgtEl>
                                          <p:spTgt spid="13"/>
                                        </p:tgtEl>
                                        <p:attrNameLst>
                                          <p:attrName>fill.type</p:attrName>
                                        </p:attrNameLst>
                                      </p:cBhvr>
                                      <p:to>
                                        <p:strVal val="solid"/>
                                      </p:to>
                                    </p:set>
                                    <p:set>
                                      <p:cBhvr>
                                        <p:cTn id="93" dur="500" fill="hold"/>
                                        <p:tgtEl>
                                          <p:spTgt spid="13"/>
                                        </p:tgtEl>
                                        <p:attrNameLst>
                                          <p:attrName>fill.on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dissolve">
                                      <p:cBhvr>
                                        <p:cTn id="98" dur="500"/>
                                        <p:tgtEl>
                                          <p:spTgt spid="41"/>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dissolve">
                                      <p:cBhvr>
                                        <p:cTn id="101" dur="500"/>
                                        <p:tgtEl>
                                          <p:spTgt spid="42"/>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dissolve">
                                      <p:cBhvr>
                                        <p:cTn id="104" dur="500"/>
                                        <p:tgtEl>
                                          <p:spTgt spid="43"/>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dissolve">
                                      <p:cBhvr>
                                        <p:cTn id="107" dur="500"/>
                                        <p:tgtEl>
                                          <p:spTgt spid="44"/>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dissolve">
                                      <p:cBhvr>
                                        <p:cTn id="110" dur="500"/>
                                        <p:tgtEl>
                                          <p:spTgt spid="45"/>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dissolve">
                                      <p:cBhvr>
                                        <p:cTn id="113" dur="500"/>
                                        <p:tgtEl>
                                          <p:spTgt spid="46"/>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dissolve">
                                      <p:cBhvr>
                                        <p:cTn id="116" dur="500"/>
                                        <p:tgtEl>
                                          <p:spTgt spid="4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dissolve">
                                      <p:cBhvr>
                                        <p:cTn id="119" dur="500"/>
                                        <p:tgtEl>
                                          <p:spTgt spid="48"/>
                                        </p:tgtEl>
                                      </p:cBhvr>
                                    </p:animEffect>
                                  </p:childTnLst>
                                </p:cTn>
                              </p:par>
                              <p:par>
                                <p:cTn id="120" presetID="9"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dissolve">
                                      <p:cBhvr>
                                        <p:cTn id="122" dur="500"/>
                                        <p:tgtEl>
                                          <p:spTgt spid="5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dissolve">
                                      <p:cBhvr>
                                        <p:cTn id="125" dur="500"/>
                                        <p:tgtEl>
                                          <p:spTgt spid="61"/>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63"/>
                                        </p:tgtEl>
                                        <p:attrNameLst>
                                          <p:attrName>style.visibility</p:attrName>
                                        </p:attrNameLst>
                                      </p:cBhvr>
                                      <p:to>
                                        <p:strVal val="visible"/>
                                      </p:to>
                                    </p:set>
                                    <p:animEffect transition="in" filter="dissolve">
                                      <p:cBhvr>
                                        <p:cTn id="130" dur="500"/>
                                        <p:tgtEl>
                                          <p:spTgt spid="6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dissolve">
                                      <p:cBhvr>
                                        <p:cTn id="133" dur="500"/>
                                        <p:tgtEl>
                                          <p:spTgt spid="6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65"/>
                                        </p:tgtEl>
                                        <p:attrNameLst>
                                          <p:attrName>style.visibility</p:attrName>
                                        </p:attrNameLst>
                                      </p:cBhvr>
                                      <p:to>
                                        <p:strVal val="visible"/>
                                      </p:to>
                                    </p:set>
                                    <p:animEffect transition="in" filter="dissolve">
                                      <p:cBhvr>
                                        <p:cTn id="136" dur="500"/>
                                        <p:tgtEl>
                                          <p:spTgt spid="6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animEffect transition="in" filter="dissolve">
                                      <p:cBhvr>
                                        <p:cTn id="139" dur="500"/>
                                        <p:tgtEl>
                                          <p:spTgt spid="66"/>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dissolve">
                                      <p:cBhvr>
                                        <p:cTn id="142" dur="500"/>
                                        <p:tgtEl>
                                          <p:spTgt spid="67"/>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8"/>
                                        </p:tgtEl>
                                        <p:attrNameLst>
                                          <p:attrName>style.visibility</p:attrName>
                                        </p:attrNameLst>
                                      </p:cBhvr>
                                      <p:to>
                                        <p:strVal val="visible"/>
                                      </p:to>
                                    </p:set>
                                    <p:animEffect transition="in" filter="dissolve">
                                      <p:cBhvr>
                                        <p:cTn id="145" dur="500"/>
                                        <p:tgtEl>
                                          <p:spTgt spid="6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9"/>
                                        </p:tgtEl>
                                        <p:attrNameLst>
                                          <p:attrName>style.visibility</p:attrName>
                                        </p:attrNameLst>
                                      </p:cBhvr>
                                      <p:to>
                                        <p:strVal val="visible"/>
                                      </p:to>
                                    </p:set>
                                    <p:animEffect transition="in" filter="dissolve">
                                      <p:cBhvr>
                                        <p:cTn id="148" dur="500"/>
                                        <p:tgtEl>
                                          <p:spTgt spid="69"/>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70"/>
                                        </p:tgtEl>
                                        <p:attrNameLst>
                                          <p:attrName>style.visibility</p:attrName>
                                        </p:attrNameLst>
                                      </p:cBhvr>
                                      <p:to>
                                        <p:strVal val="visible"/>
                                      </p:to>
                                    </p:set>
                                    <p:animEffect transition="in" filter="dissolve">
                                      <p:cBhvr>
                                        <p:cTn id="151" dur="500"/>
                                        <p:tgtEl>
                                          <p:spTgt spid="70"/>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dissolve">
                                      <p:cBhvr>
                                        <p:cTn id="154" dur="500"/>
                                        <p:tgtEl>
                                          <p:spTgt spid="71"/>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dissolve">
                                      <p:cBhvr>
                                        <p:cTn id="157" dur="500"/>
                                        <p:tgtEl>
                                          <p:spTgt spid="72"/>
                                        </p:tgtEl>
                                      </p:cBhvr>
                                    </p:animEffect>
                                  </p:childTnLst>
                                </p:cTn>
                              </p:par>
                              <p:par>
                                <p:cTn id="158" presetID="9" presetClass="entr" presetSubtype="0" fill="hold" nodeType="withEffect">
                                  <p:stCondLst>
                                    <p:cond delay="0"/>
                                  </p:stCondLst>
                                  <p:childTnLst>
                                    <p:set>
                                      <p:cBhvr>
                                        <p:cTn id="159" dur="1" fill="hold">
                                          <p:stCondLst>
                                            <p:cond delay="0"/>
                                          </p:stCondLst>
                                        </p:cTn>
                                        <p:tgtEl>
                                          <p:spTgt spid="73"/>
                                        </p:tgtEl>
                                        <p:attrNameLst>
                                          <p:attrName>style.visibility</p:attrName>
                                        </p:attrNameLst>
                                      </p:cBhvr>
                                      <p:to>
                                        <p:strVal val="visible"/>
                                      </p:to>
                                    </p:set>
                                    <p:animEffect transition="in" filter="dissolve">
                                      <p:cBhvr>
                                        <p:cTn id="160" dur="500"/>
                                        <p:tgtEl>
                                          <p:spTgt spid="73"/>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76"/>
                                        </p:tgtEl>
                                        <p:attrNameLst>
                                          <p:attrName>style.visibility</p:attrName>
                                        </p:attrNameLst>
                                      </p:cBhvr>
                                      <p:to>
                                        <p:strVal val="visible"/>
                                      </p:to>
                                    </p:set>
                                    <p:animEffect transition="in" filter="dissolve">
                                      <p:cBhvr>
                                        <p:cTn id="163" dur="500"/>
                                        <p:tgtEl>
                                          <p:spTgt spid="7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77"/>
                                        </p:tgtEl>
                                        <p:attrNameLst>
                                          <p:attrName>style.visibility</p:attrName>
                                        </p:attrNameLst>
                                      </p:cBhvr>
                                      <p:to>
                                        <p:strVal val="visible"/>
                                      </p:to>
                                    </p:set>
                                    <p:animEffect transition="in" filter="dissolve">
                                      <p:cBhvr>
                                        <p:cTn id="166" dur="500"/>
                                        <p:tgtEl>
                                          <p:spTgt spid="7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animEffect transition="in" filter="dissolve">
                                      <p:cBhvr>
                                        <p:cTn id="169" dur="500"/>
                                        <p:tgtEl>
                                          <p:spTgt spid="81"/>
                                        </p:tgtEl>
                                      </p:cBhvr>
                                    </p:animEffect>
                                  </p:childTnLst>
                                </p:cTn>
                              </p:par>
                            </p:childTnLst>
                          </p:cTn>
                        </p:par>
                      </p:childTnLst>
                    </p:cTn>
                  </p:par>
                  <p:par>
                    <p:cTn id="170" fill="hold">
                      <p:stCondLst>
                        <p:cond delay="indefinite"/>
                      </p:stCondLst>
                      <p:childTnLst>
                        <p:par>
                          <p:cTn id="171" fill="hold">
                            <p:stCondLst>
                              <p:cond delay="0"/>
                            </p:stCondLst>
                            <p:childTnLst>
                              <p:par>
                                <p:cTn id="172" presetID="12" presetClass="entr" presetSubtype="1" fill="hold" grpId="0" nodeType="clickEffect">
                                  <p:stCondLst>
                                    <p:cond delay="0"/>
                                  </p:stCondLst>
                                  <p:childTnLst>
                                    <p:set>
                                      <p:cBhvr>
                                        <p:cTn id="173" dur="1" fill="hold">
                                          <p:stCondLst>
                                            <p:cond delay="0"/>
                                          </p:stCondLst>
                                        </p:cTn>
                                        <p:tgtEl>
                                          <p:spTgt spid="52"/>
                                        </p:tgtEl>
                                        <p:attrNameLst>
                                          <p:attrName>style.visibility</p:attrName>
                                        </p:attrNameLst>
                                      </p:cBhvr>
                                      <p:to>
                                        <p:strVal val="visible"/>
                                      </p:to>
                                    </p:set>
                                    <p:anim calcmode="lin" valueType="num">
                                      <p:cBhvr additive="base">
                                        <p:cTn id="174" dur="500"/>
                                        <p:tgtEl>
                                          <p:spTgt spid="52"/>
                                        </p:tgtEl>
                                        <p:attrNameLst>
                                          <p:attrName>ppt_y</p:attrName>
                                        </p:attrNameLst>
                                      </p:cBhvr>
                                      <p:tavLst>
                                        <p:tav tm="0">
                                          <p:val>
                                            <p:strVal val="#ppt_y-#ppt_h*1.125000"/>
                                          </p:val>
                                        </p:tav>
                                        <p:tav tm="100000">
                                          <p:val>
                                            <p:strVal val="#ppt_y"/>
                                          </p:val>
                                        </p:tav>
                                      </p:tavLst>
                                    </p:anim>
                                    <p:animEffect transition="in" filter="wipe(down)">
                                      <p:cBhvr>
                                        <p:cTn id="17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7" grpId="0" animBg="1"/>
      <p:bldP spid="18" grpId="0" animBg="1"/>
      <p:bldP spid="19" grpId="0" animBg="1"/>
      <p:bldP spid="20" grpId="0" animBg="1"/>
      <p:bldP spid="21" grpId="0" animBg="1"/>
      <p:bldP spid="22" grpId="0"/>
      <p:bldP spid="26" grpId="0"/>
      <p:bldP spid="29" grpId="0"/>
      <p:bldP spid="31" grpId="0"/>
      <p:bldP spid="32" grpId="0"/>
      <p:bldP spid="34" grpId="0"/>
      <p:bldP spid="36" grpId="0"/>
      <p:bldP spid="39" grpId="0"/>
      <p:bldP spid="41" grpId="0"/>
      <p:bldP spid="42" grpId="0" animBg="1"/>
      <p:bldP spid="43" grpId="0" animBg="1"/>
      <p:bldP spid="44" grpId="0" animBg="1"/>
      <p:bldP spid="45" grpId="0" animBg="1"/>
      <p:bldP spid="46" grpId="0" animBg="1"/>
      <p:bldP spid="47" grpId="0" animBg="1"/>
      <p:bldP spid="48" grpId="0" animBg="1"/>
      <p:bldP spid="61" grpId="0"/>
      <p:bldP spid="63" grpId="0"/>
      <p:bldP spid="64" grpId="0" animBg="1"/>
      <p:bldP spid="65" grpId="0" animBg="1"/>
      <p:bldP spid="66" grpId="0"/>
      <p:bldP spid="67" grpId="0"/>
      <p:bldP spid="68" grpId="0" animBg="1"/>
      <p:bldP spid="69" grpId="0" animBg="1"/>
      <p:bldP spid="70" grpId="0" animBg="1"/>
      <p:bldP spid="71" grpId="0" animBg="1"/>
      <p:bldP spid="72" grpId="0" animBg="1"/>
      <p:bldP spid="76" grpId="0" animBg="1"/>
      <p:bldP spid="77" grpId="0" animBg="1"/>
      <p:bldP spid="81" grpId="0"/>
      <p:bldP spid="59" grpId="0"/>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26</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cxnSp>
        <p:nvCxnSpPr>
          <p:cNvPr id="12" name="Straight Connector 11"/>
          <p:cNvCxnSpPr/>
          <p:nvPr/>
        </p:nvCxnSpPr>
        <p:spPr>
          <a:xfrm>
            <a:off x="5599284" y="1906465"/>
            <a:ext cx="32273" cy="3745439"/>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3114261" y="1937961"/>
            <a:ext cx="1155299" cy="19625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Gill Sans" charset="0"/>
              <a:ea typeface="Gill Sans" charset="0"/>
              <a:cs typeface="Gill Sans" charset="0"/>
            </a:endParaRPr>
          </a:p>
        </p:txBody>
      </p:sp>
      <p:sp>
        <p:nvSpPr>
          <p:cNvPr id="60" name="TextBox 59"/>
          <p:cNvSpPr txBox="1"/>
          <p:nvPr/>
        </p:nvSpPr>
        <p:spPr>
          <a:xfrm rot="16200000">
            <a:off x="2936634" y="2649038"/>
            <a:ext cx="803425" cy="461665"/>
          </a:xfrm>
          <a:prstGeom prst="rect">
            <a:avLst/>
          </a:prstGeom>
          <a:noFill/>
        </p:spPr>
        <p:txBody>
          <a:bodyPr wrap="none" rtlCol="0">
            <a:spAutoFit/>
          </a:bodyPr>
          <a:lstStyle/>
          <a:p>
            <a:r>
              <a:rPr lang="en-US" altLang="zh-CN" sz="2400" dirty="0">
                <a:solidFill>
                  <a:schemeClr val="bg1"/>
                </a:solidFill>
                <a:latin typeface="Gill Sans" charset="0"/>
                <a:ea typeface="Gill Sans" charset="0"/>
                <a:cs typeface="Gill Sans" charset="0"/>
              </a:rPr>
              <a:t>FIFO</a:t>
            </a:r>
            <a:endParaRPr lang="en-US" sz="2400" dirty="0">
              <a:solidFill>
                <a:schemeClr val="bg1"/>
              </a:solidFill>
              <a:latin typeface="Gill Sans" charset="0"/>
              <a:ea typeface="Gill Sans" charset="0"/>
              <a:cs typeface="Gill Sans" charset="0"/>
            </a:endParaRPr>
          </a:p>
        </p:txBody>
      </p:sp>
      <p:sp>
        <p:nvSpPr>
          <p:cNvPr id="4" name="Oval 3"/>
          <p:cNvSpPr/>
          <p:nvPr/>
        </p:nvSpPr>
        <p:spPr>
          <a:xfrm>
            <a:off x="3759125" y="2221291"/>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7" name="Oval 56"/>
          <p:cNvSpPr/>
          <p:nvPr/>
        </p:nvSpPr>
        <p:spPr>
          <a:xfrm>
            <a:off x="3759125" y="26216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8" name="Oval 57"/>
          <p:cNvSpPr/>
          <p:nvPr/>
        </p:nvSpPr>
        <p:spPr>
          <a:xfrm>
            <a:off x="3759125" y="302205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2" name="Oval 61"/>
          <p:cNvSpPr/>
          <p:nvPr/>
        </p:nvSpPr>
        <p:spPr>
          <a:xfrm>
            <a:off x="3759125" y="342244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75" name="Picture 74"/>
          <p:cNvPicPr>
            <a:picLocks noChangeAspect="1"/>
          </p:cNvPicPr>
          <p:nvPr/>
        </p:nvPicPr>
        <p:blipFill>
          <a:blip r:embed="rId3"/>
          <a:stretch>
            <a:fillRect/>
          </a:stretch>
        </p:blipFill>
        <p:spPr>
          <a:xfrm>
            <a:off x="3262322" y="4840225"/>
            <a:ext cx="859177" cy="1007815"/>
          </a:xfrm>
          <a:prstGeom prst="rect">
            <a:avLst/>
          </a:prstGeom>
        </p:spPr>
      </p:pic>
      <p:cxnSp>
        <p:nvCxnSpPr>
          <p:cNvPr id="78" name="Shape 432"/>
          <p:cNvCxnSpPr/>
          <p:nvPr/>
        </p:nvCxnSpPr>
        <p:spPr>
          <a:xfrm flipV="1">
            <a:off x="6853807" y="4602836"/>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79" name="Shape 432"/>
          <p:cNvCxnSpPr/>
          <p:nvPr/>
        </p:nvCxnSpPr>
        <p:spPr>
          <a:xfrm rot="16200000">
            <a:off x="6951345" y="5165166"/>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0" name="Shape 411"/>
          <p:cNvCxnSpPr/>
          <p:nvPr/>
        </p:nvCxnSpPr>
        <p:spPr>
          <a:xfrm flipH="1" flipV="1">
            <a:off x="6843287" y="4230971"/>
            <a:ext cx="10519" cy="1379680"/>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82" name="Shape 432"/>
          <p:cNvCxnSpPr/>
          <p:nvPr/>
        </p:nvCxnSpPr>
        <p:spPr>
          <a:xfrm flipV="1">
            <a:off x="7855658" y="4614443"/>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4" name="Shape 432"/>
          <p:cNvCxnSpPr/>
          <p:nvPr/>
        </p:nvCxnSpPr>
        <p:spPr>
          <a:xfrm rot="16200000">
            <a:off x="7953195" y="5176771"/>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5" name="Shape 411"/>
          <p:cNvCxnSpPr/>
          <p:nvPr/>
        </p:nvCxnSpPr>
        <p:spPr>
          <a:xfrm flipH="1" flipV="1">
            <a:off x="7845144" y="4242577"/>
            <a:ext cx="10513" cy="1368075"/>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86" name="Shape 432"/>
          <p:cNvCxnSpPr/>
          <p:nvPr/>
        </p:nvCxnSpPr>
        <p:spPr>
          <a:xfrm flipV="1">
            <a:off x="9157283" y="4614443"/>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7" name="Shape 432"/>
          <p:cNvCxnSpPr/>
          <p:nvPr/>
        </p:nvCxnSpPr>
        <p:spPr>
          <a:xfrm rot="16200000">
            <a:off x="9254820" y="5176771"/>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8" name="Shape 411"/>
          <p:cNvCxnSpPr/>
          <p:nvPr/>
        </p:nvCxnSpPr>
        <p:spPr>
          <a:xfrm flipH="1" flipV="1">
            <a:off x="9146765" y="4242577"/>
            <a:ext cx="10515" cy="1368075"/>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89" name="TextBox 88"/>
          <p:cNvSpPr txBox="1"/>
          <p:nvPr/>
        </p:nvSpPr>
        <p:spPr>
          <a:xfrm rot="10800000">
            <a:off x="8699541" y="5210542"/>
            <a:ext cx="335185" cy="400110"/>
          </a:xfrm>
          <a:prstGeom prst="rect">
            <a:avLst/>
          </a:prstGeom>
          <a:noFill/>
        </p:spPr>
        <p:txBody>
          <a:bodyPr wrap="square" rtlCol="0">
            <a:spAutoFit/>
          </a:bodyPr>
          <a:lstStyle/>
          <a:p>
            <a:r>
              <a:rPr lang="mr-IN" sz="2000" b="1" dirty="0">
                <a:solidFill>
                  <a:srgbClr val="000000"/>
                </a:solidFill>
                <a:latin typeface="Gill Sans" charset="0"/>
                <a:ea typeface="Gill Sans" charset="0"/>
                <a:cs typeface="Gill Sans" charset="0"/>
              </a:rPr>
              <a:t>…</a:t>
            </a:r>
            <a:endParaRPr lang="en-US" sz="2000" b="1" dirty="0">
              <a:solidFill>
                <a:srgbClr val="000000"/>
              </a:solidFill>
              <a:latin typeface="Gill Sans" charset="0"/>
              <a:ea typeface="Gill Sans" charset="0"/>
              <a:cs typeface="Gill Sans" charset="0"/>
            </a:endParaRPr>
          </a:p>
        </p:txBody>
      </p:sp>
      <p:sp>
        <p:nvSpPr>
          <p:cNvPr id="90" name="Rounded Rectangle 89"/>
          <p:cNvSpPr/>
          <p:nvPr/>
        </p:nvSpPr>
        <p:spPr>
          <a:xfrm>
            <a:off x="7019312" y="4230973"/>
            <a:ext cx="662216" cy="6837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96" name="Rounded Rectangle 95"/>
          <p:cNvSpPr/>
          <p:nvPr/>
        </p:nvSpPr>
        <p:spPr>
          <a:xfrm>
            <a:off x="7671137" y="1943713"/>
            <a:ext cx="1155299" cy="19625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Gill Sans" charset="0"/>
              <a:ea typeface="Gill Sans" charset="0"/>
              <a:cs typeface="Gill Sans" charset="0"/>
            </a:endParaRPr>
          </a:p>
        </p:txBody>
      </p:sp>
      <p:sp>
        <p:nvSpPr>
          <p:cNvPr id="97" name="TextBox 96"/>
          <p:cNvSpPr txBox="1"/>
          <p:nvPr/>
        </p:nvSpPr>
        <p:spPr>
          <a:xfrm rot="16200000">
            <a:off x="7493512" y="2654790"/>
            <a:ext cx="803425" cy="461665"/>
          </a:xfrm>
          <a:prstGeom prst="rect">
            <a:avLst/>
          </a:prstGeom>
          <a:noFill/>
        </p:spPr>
        <p:txBody>
          <a:bodyPr wrap="none" rtlCol="0">
            <a:spAutoFit/>
          </a:bodyPr>
          <a:lstStyle/>
          <a:p>
            <a:r>
              <a:rPr lang="en-US" altLang="zh-CN" sz="2400" dirty="0">
                <a:solidFill>
                  <a:schemeClr val="bg1"/>
                </a:solidFill>
                <a:latin typeface="Gill Sans" charset="0"/>
                <a:ea typeface="Gill Sans" charset="0"/>
                <a:cs typeface="Gill Sans" charset="0"/>
              </a:rPr>
              <a:t>FIFO</a:t>
            </a:r>
            <a:endParaRPr lang="en-US" sz="2400" dirty="0">
              <a:solidFill>
                <a:schemeClr val="bg1"/>
              </a:solidFill>
              <a:latin typeface="Gill Sans" charset="0"/>
              <a:ea typeface="Gill Sans" charset="0"/>
              <a:cs typeface="Gill Sans" charset="0"/>
            </a:endParaRPr>
          </a:p>
        </p:txBody>
      </p:sp>
      <p:sp>
        <p:nvSpPr>
          <p:cNvPr id="101" name="Oval 100"/>
          <p:cNvSpPr/>
          <p:nvPr/>
        </p:nvSpPr>
        <p:spPr>
          <a:xfrm>
            <a:off x="8316003" y="342819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02" name="Rounded Rectangular Callout 101"/>
          <p:cNvSpPr/>
          <p:nvPr/>
        </p:nvSpPr>
        <p:spPr>
          <a:xfrm>
            <a:off x="4808547" y="2028702"/>
            <a:ext cx="2289651" cy="1144413"/>
          </a:xfrm>
          <a:prstGeom prst="wedgeRoundRectCallout">
            <a:avLst>
              <a:gd name="adj1" fmla="val -19350"/>
              <a:gd name="adj2" fmla="val -67253"/>
              <a:gd name="adj3" fmla="val 16667"/>
            </a:avLst>
          </a:prstGeom>
          <a:solidFill>
            <a:srgbClr val="FF0000"/>
          </a:solidFill>
          <a:ln w="508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latin typeface="Gill Sans" charset="0"/>
                <a:ea typeface="Gill Sans" charset="0"/>
                <a:cs typeface="Gill Sans" charset="0"/>
              </a:rPr>
              <a:t>Reject / Accept depends on </a:t>
            </a:r>
            <a:r>
              <a:rPr lang="en-US" sz="2400" b="1">
                <a:solidFill>
                  <a:schemeClr val="tx1"/>
                </a:solidFill>
                <a:latin typeface="Gill Sans" charset="0"/>
                <a:ea typeface="Gill Sans" charset="0"/>
                <a:cs typeface="Gill Sans" charset="0"/>
              </a:rPr>
              <a:t>device type</a:t>
            </a:r>
            <a:endParaRPr lang="en-US" sz="2400" b="1" dirty="0">
              <a:solidFill>
                <a:schemeClr val="tx1"/>
              </a:solidFill>
              <a:latin typeface="Gill Sans" charset="0"/>
              <a:ea typeface="Gill Sans" charset="0"/>
              <a:cs typeface="Gill Sans" charset="0"/>
            </a:endParaRPr>
          </a:p>
        </p:txBody>
      </p:sp>
      <p:sp>
        <p:nvSpPr>
          <p:cNvPr id="103" name="Rounded Rectangle 102"/>
          <p:cNvSpPr/>
          <p:nvPr/>
        </p:nvSpPr>
        <p:spPr>
          <a:xfrm>
            <a:off x="7026061" y="4952463"/>
            <a:ext cx="671627" cy="6994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4" name="Rounded Rectangle 103"/>
          <p:cNvSpPr/>
          <p:nvPr/>
        </p:nvSpPr>
        <p:spPr>
          <a:xfrm>
            <a:off x="8019270" y="4241236"/>
            <a:ext cx="680269" cy="6735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5" name="Rounded Rectangle 104"/>
          <p:cNvSpPr/>
          <p:nvPr/>
        </p:nvSpPr>
        <p:spPr>
          <a:xfrm>
            <a:off x="8019269" y="4964068"/>
            <a:ext cx="680267" cy="68783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6" name="Rounded Rectangle 105"/>
          <p:cNvSpPr/>
          <p:nvPr/>
        </p:nvSpPr>
        <p:spPr>
          <a:xfrm>
            <a:off x="9344718" y="4964070"/>
            <a:ext cx="645077" cy="64658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7" name="Rounded Rectangle 106"/>
          <p:cNvSpPr/>
          <p:nvPr/>
        </p:nvSpPr>
        <p:spPr>
          <a:xfrm>
            <a:off x="9344718" y="4241236"/>
            <a:ext cx="645077" cy="6735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8" name="Oval 107"/>
          <p:cNvSpPr/>
          <p:nvPr/>
        </p:nvSpPr>
        <p:spPr>
          <a:xfrm>
            <a:off x="7062327" y="431594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1" name="Oval 110"/>
          <p:cNvSpPr/>
          <p:nvPr/>
        </p:nvSpPr>
        <p:spPr>
          <a:xfrm>
            <a:off x="8063877" y="432373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3" name="Oval 112"/>
          <p:cNvSpPr/>
          <p:nvPr/>
        </p:nvSpPr>
        <p:spPr>
          <a:xfrm>
            <a:off x="8063877" y="50350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6" name="TextBox 115"/>
          <p:cNvSpPr txBox="1"/>
          <p:nvPr/>
        </p:nvSpPr>
        <p:spPr>
          <a:xfrm>
            <a:off x="4501569" y="3900442"/>
            <a:ext cx="1050288" cy="830997"/>
          </a:xfrm>
          <a:prstGeom prst="rect">
            <a:avLst/>
          </a:prstGeom>
          <a:noFill/>
        </p:spPr>
        <p:txBody>
          <a:bodyPr wrap="none" rtlCol="0">
            <a:spAutoFit/>
          </a:bodyPr>
          <a:lstStyle/>
          <a:p>
            <a:r>
              <a:rPr lang="en-US" altLang="zh-CN" sz="2400" dirty="0">
                <a:solidFill>
                  <a:schemeClr val="bg2"/>
                </a:solidFill>
                <a:latin typeface="Gill Sans" charset="0"/>
                <a:ea typeface="Gill Sans" charset="0"/>
                <a:cs typeface="Gill Sans" charset="0"/>
              </a:rPr>
              <a:t>Single </a:t>
            </a:r>
          </a:p>
          <a:p>
            <a:r>
              <a:rPr lang="en-US" altLang="zh-CN" sz="2400" dirty="0">
                <a:solidFill>
                  <a:schemeClr val="bg2"/>
                </a:solidFill>
                <a:latin typeface="Gill Sans" charset="0"/>
                <a:ea typeface="Gill Sans" charset="0"/>
                <a:cs typeface="Gill Sans" charset="0"/>
              </a:rPr>
              <a:t>spindle</a:t>
            </a:r>
            <a:endParaRPr lang="en-US" sz="2400" dirty="0">
              <a:solidFill>
                <a:schemeClr val="bg2"/>
              </a:solidFill>
              <a:latin typeface="Gill Sans" charset="0"/>
              <a:ea typeface="Gill Sans" charset="0"/>
              <a:cs typeface="Gill Sans" charset="0"/>
            </a:endParaRPr>
          </a:p>
        </p:txBody>
      </p:sp>
      <p:cxnSp>
        <p:nvCxnSpPr>
          <p:cNvPr id="16" name="Straight Connector 15"/>
          <p:cNvCxnSpPr>
            <a:stCxn id="75" idx="3"/>
            <a:endCxn id="116" idx="2"/>
          </p:cNvCxnSpPr>
          <p:nvPr/>
        </p:nvCxnSpPr>
        <p:spPr>
          <a:xfrm flipV="1">
            <a:off x="4121499" y="4731439"/>
            <a:ext cx="905214" cy="612694"/>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7" name="Picture 116"/>
          <p:cNvPicPr>
            <a:picLocks noChangeAspect="1"/>
          </p:cNvPicPr>
          <p:nvPr/>
        </p:nvPicPr>
        <p:blipFill>
          <a:blip r:embed="rId4"/>
          <a:stretch>
            <a:fillRect/>
          </a:stretch>
        </p:blipFill>
        <p:spPr>
          <a:xfrm>
            <a:off x="5644550" y="4323737"/>
            <a:ext cx="1126751" cy="1126751"/>
          </a:xfrm>
          <a:prstGeom prst="rect">
            <a:avLst/>
          </a:prstGeom>
        </p:spPr>
      </p:pic>
      <p:sp>
        <p:nvSpPr>
          <p:cNvPr id="118" name="TextBox 117"/>
          <p:cNvSpPr txBox="1"/>
          <p:nvPr/>
        </p:nvSpPr>
        <p:spPr>
          <a:xfrm>
            <a:off x="9157281" y="1982493"/>
            <a:ext cx="1401660" cy="1200329"/>
          </a:xfrm>
          <a:prstGeom prst="rect">
            <a:avLst/>
          </a:prstGeom>
          <a:noFill/>
        </p:spPr>
        <p:txBody>
          <a:bodyPr wrap="square" rtlCol="0">
            <a:spAutoFit/>
          </a:bodyPr>
          <a:lstStyle/>
          <a:p>
            <a:r>
              <a:rPr lang="en-US" altLang="zh-CN" sz="2400" dirty="0">
                <a:solidFill>
                  <a:schemeClr val="bg2"/>
                </a:solidFill>
                <a:latin typeface="Gill Sans" charset="0"/>
                <a:ea typeface="Gill Sans" charset="0"/>
                <a:cs typeface="Gill Sans" charset="0"/>
              </a:rPr>
              <a:t>Parallel channels &amp; chips</a:t>
            </a:r>
            <a:endParaRPr lang="en-US" sz="2400" dirty="0">
              <a:solidFill>
                <a:schemeClr val="bg2"/>
              </a:solidFill>
              <a:latin typeface="Gill Sans" charset="0"/>
              <a:ea typeface="Gill Sans" charset="0"/>
              <a:cs typeface="Gill Sans" charset="0"/>
            </a:endParaRPr>
          </a:p>
        </p:txBody>
      </p:sp>
      <p:cxnSp>
        <p:nvCxnSpPr>
          <p:cNvPr id="119" name="Straight Connector 118"/>
          <p:cNvCxnSpPr>
            <a:endCxn id="118" idx="2"/>
          </p:cNvCxnSpPr>
          <p:nvPr/>
        </p:nvCxnSpPr>
        <p:spPr>
          <a:xfrm flipV="1">
            <a:off x="9389178" y="3182822"/>
            <a:ext cx="468933" cy="454437"/>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137570" y="3559602"/>
            <a:ext cx="1112805" cy="830997"/>
          </a:xfrm>
          <a:prstGeom prst="rect">
            <a:avLst/>
          </a:prstGeom>
          <a:noFill/>
        </p:spPr>
        <p:txBody>
          <a:bodyPr wrap="none" rtlCol="0">
            <a:spAutoFit/>
          </a:bodyPr>
          <a:lstStyle/>
          <a:p>
            <a:pPr algn="ctr"/>
            <a:r>
              <a:rPr lang="en-US" sz="2400" dirty="0">
                <a:solidFill>
                  <a:srgbClr val="FF0000"/>
                </a:solidFill>
                <a:latin typeface="Gill Sans" charset="0"/>
                <a:ea typeface="Gill Sans" charset="0"/>
                <a:cs typeface="Gill Sans" charset="0"/>
              </a:rPr>
              <a:t>&gt; 20ms</a:t>
            </a:r>
          </a:p>
          <a:p>
            <a:pPr algn="ctr"/>
            <a:r>
              <a:rPr lang="en-US" sz="2400" dirty="0">
                <a:solidFill>
                  <a:srgbClr val="FF0000"/>
                </a:solidFill>
                <a:latin typeface="Gill Sans" charset="0"/>
                <a:ea typeface="Gill Sans" charset="0"/>
                <a:cs typeface="Gill Sans" charset="0"/>
              </a:rPr>
              <a:t>Reject</a:t>
            </a:r>
          </a:p>
        </p:txBody>
      </p:sp>
      <p:sp>
        <p:nvSpPr>
          <p:cNvPr id="121" name="TextBox 120"/>
          <p:cNvSpPr txBox="1"/>
          <p:nvPr/>
        </p:nvSpPr>
        <p:spPr>
          <a:xfrm>
            <a:off x="9164178" y="3410042"/>
            <a:ext cx="1112805" cy="830997"/>
          </a:xfrm>
          <a:prstGeom prst="rect">
            <a:avLst/>
          </a:prstGeom>
          <a:noFill/>
        </p:spPr>
        <p:txBody>
          <a:bodyPr wrap="none" rtlCol="0">
            <a:spAutoFit/>
          </a:bodyPr>
          <a:lstStyle/>
          <a:p>
            <a:r>
              <a:rPr lang="en-US" sz="2400" dirty="0">
                <a:solidFill>
                  <a:srgbClr val="33FF00"/>
                </a:solidFill>
                <a:latin typeface="Gill Sans" charset="0"/>
                <a:ea typeface="Gill Sans" charset="0"/>
                <a:cs typeface="Gill Sans" charset="0"/>
              </a:rPr>
              <a:t>&lt; 20ms</a:t>
            </a:r>
          </a:p>
          <a:p>
            <a:r>
              <a:rPr lang="en-US" sz="2400" dirty="0">
                <a:solidFill>
                  <a:srgbClr val="33FF00"/>
                </a:solidFill>
                <a:latin typeface="Gill Sans" charset="0"/>
                <a:ea typeface="Gill Sans" charset="0"/>
                <a:cs typeface="Gill Sans" charset="0"/>
              </a:rPr>
              <a:t>Accept</a:t>
            </a:r>
          </a:p>
        </p:txBody>
      </p:sp>
      <p:sp>
        <p:nvSpPr>
          <p:cNvPr id="100" name="Oval 99"/>
          <p:cNvSpPr/>
          <p:nvPr/>
        </p:nvSpPr>
        <p:spPr>
          <a:xfrm>
            <a:off x="8316003" y="302780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9" name="Oval 98"/>
          <p:cNvSpPr/>
          <p:nvPr/>
        </p:nvSpPr>
        <p:spPr>
          <a:xfrm>
            <a:off x="8316003" y="262742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8" name="Oval 97"/>
          <p:cNvSpPr/>
          <p:nvPr/>
        </p:nvSpPr>
        <p:spPr>
          <a:xfrm>
            <a:off x="8316003" y="2227043"/>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7" name="TextBox 46"/>
          <p:cNvSpPr txBox="1"/>
          <p:nvPr/>
        </p:nvSpPr>
        <p:spPr>
          <a:xfrm>
            <a:off x="2449641" y="5071350"/>
            <a:ext cx="748923" cy="461665"/>
          </a:xfrm>
          <a:prstGeom prst="rect">
            <a:avLst/>
          </a:prstGeom>
          <a:noFill/>
        </p:spPr>
        <p:txBody>
          <a:bodyPr wrap="none" rtlCol="0">
            <a:spAutoFit/>
          </a:bodyPr>
          <a:lstStyle/>
          <a:p>
            <a:r>
              <a:rPr lang="en-US" sz="2400">
                <a:solidFill>
                  <a:schemeClr val="bg2"/>
                </a:solidFill>
                <a:latin typeface="Gill Sans" charset="0"/>
                <a:ea typeface="Gill Sans" charset="0"/>
                <a:cs typeface="Gill Sans" charset="0"/>
              </a:rPr>
              <a:t>Disk</a:t>
            </a:r>
            <a:endParaRPr lang="en-US" sz="2400" dirty="0">
              <a:solidFill>
                <a:schemeClr val="bg2"/>
              </a:solidFill>
              <a:latin typeface="Gill Sans" charset="0"/>
              <a:ea typeface="Gill Sans" charset="0"/>
              <a:cs typeface="Gill Sans" charset="0"/>
            </a:endParaRPr>
          </a:p>
        </p:txBody>
      </p:sp>
      <p:sp>
        <p:nvSpPr>
          <p:cNvPr id="48" name="Oval 47"/>
          <p:cNvSpPr/>
          <p:nvPr/>
        </p:nvSpPr>
        <p:spPr>
          <a:xfrm>
            <a:off x="3762863" y="2221291"/>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49" name="Oval 48"/>
          <p:cNvSpPr/>
          <p:nvPr/>
        </p:nvSpPr>
        <p:spPr>
          <a:xfrm>
            <a:off x="3762863" y="26216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0" name="Oval 49"/>
          <p:cNvSpPr/>
          <p:nvPr/>
        </p:nvSpPr>
        <p:spPr>
          <a:xfrm>
            <a:off x="3762863" y="302205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1" name="Oval 50"/>
          <p:cNvSpPr/>
          <p:nvPr/>
        </p:nvSpPr>
        <p:spPr>
          <a:xfrm>
            <a:off x="3762863" y="342244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2" name="Oval 51"/>
          <p:cNvSpPr/>
          <p:nvPr/>
        </p:nvSpPr>
        <p:spPr>
          <a:xfrm>
            <a:off x="8318184" y="342244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3" name="Oval 52"/>
          <p:cNvSpPr/>
          <p:nvPr/>
        </p:nvSpPr>
        <p:spPr>
          <a:xfrm>
            <a:off x="8318184" y="302205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4" name="Oval 53"/>
          <p:cNvSpPr/>
          <p:nvPr/>
        </p:nvSpPr>
        <p:spPr>
          <a:xfrm>
            <a:off x="8318184" y="26216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5" name="Oval 54"/>
          <p:cNvSpPr/>
          <p:nvPr/>
        </p:nvSpPr>
        <p:spPr>
          <a:xfrm>
            <a:off x="8318184" y="2221291"/>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 name="Date Placeholder 5"/>
          <p:cNvSpPr>
            <a:spLocks noGrp="1"/>
          </p:cNvSpPr>
          <p:nvPr>
            <p:ph type="dt" sz="half" idx="10"/>
          </p:nvPr>
        </p:nvSpPr>
        <p:spPr/>
        <p:txBody>
          <a:bodyPr/>
          <a:lstStyle/>
          <a:p>
            <a:fld id="{B93B6C8B-C683-444D-B8B8-3BAE7F525FAF}" type="datetime1">
              <a:rPr lang="en-US" smtClean="0"/>
              <a:t>3/14/20</a:t>
            </a:fld>
            <a:endParaRPr lang="en-US" dirty="0"/>
          </a:p>
        </p:txBody>
      </p:sp>
      <p:sp>
        <p:nvSpPr>
          <p:cNvPr id="59" name="TextBox 58"/>
          <p:cNvSpPr txBox="1"/>
          <p:nvPr/>
        </p:nvSpPr>
        <p:spPr>
          <a:xfrm>
            <a:off x="1372438" y="567169"/>
            <a:ext cx="3008709"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To predict latency</a:t>
            </a:r>
            <a:endParaRPr lang="en-US" sz="2400" b="1" dirty="0">
              <a:solidFill>
                <a:schemeClr val="bg1"/>
              </a:solidFill>
              <a:latin typeface="Gill Sans" charset="0"/>
              <a:ea typeface="Gill Sans" charset="0"/>
              <a:cs typeface="Gill Sans" charset="0"/>
            </a:endParaRPr>
          </a:p>
        </p:txBody>
      </p:sp>
      <p:grpSp>
        <p:nvGrpSpPr>
          <p:cNvPr id="61" name="Group 60"/>
          <p:cNvGrpSpPr/>
          <p:nvPr/>
        </p:nvGrpSpPr>
        <p:grpSpPr>
          <a:xfrm>
            <a:off x="1963362" y="1064261"/>
            <a:ext cx="471053" cy="191965"/>
            <a:chOff x="1963362" y="1064261"/>
            <a:chExt cx="471053" cy="191965"/>
          </a:xfrm>
        </p:grpSpPr>
        <p:cxnSp>
          <p:nvCxnSpPr>
            <p:cNvPr id="63" name="Straight Connector 62"/>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2434415" y="1054766"/>
            <a:ext cx="3892412"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1</a:t>
            </a:r>
            <a:r>
              <a:rPr lang="en-US" sz="2000" b="1" dirty="0" smtClean="0">
                <a:solidFill>
                  <a:schemeClr val="tx1">
                    <a:lumMod val="85000"/>
                  </a:schemeClr>
                </a:solidFill>
                <a:latin typeface="Gill Sans" charset="0"/>
                <a:ea typeface="Gill Sans" charset="0"/>
                <a:cs typeface="Gill Sans" charset="0"/>
              </a:rPr>
              <a:t>. Modeling the queue policy</a:t>
            </a:r>
            <a:endParaRPr lang="en-US" sz="2000" b="1" dirty="0">
              <a:solidFill>
                <a:schemeClr val="tx1">
                  <a:lumMod val="85000"/>
                </a:schemeClr>
              </a:solidFill>
              <a:latin typeface="Gill Sans" charset="0"/>
              <a:ea typeface="Gill Sans" charset="0"/>
              <a:cs typeface="Gill Sans" charset="0"/>
            </a:endParaRPr>
          </a:p>
        </p:txBody>
      </p:sp>
      <p:grpSp>
        <p:nvGrpSpPr>
          <p:cNvPr id="66" name="Group 65"/>
          <p:cNvGrpSpPr/>
          <p:nvPr/>
        </p:nvGrpSpPr>
        <p:grpSpPr>
          <a:xfrm>
            <a:off x="1963361" y="1254821"/>
            <a:ext cx="471053" cy="342164"/>
            <a:chOff x="1963362" y="914062"/>
            <a:chExt cx="471053" cy="342164"/>
          </a:xfrm>
        </p:grpSpPr>
        <p:cxnSp>
          <p:nvCxnSpPr>
            <p:cNvPr id="67" name="Straight Connector 66"/>
            <p:cNvCxnSpPr/>
            <p:nvPr/>
          </p:nvCxnSpPr>
          <p:spPr>
            <a:xfrm>
              <a:off x="1963362" y="914062"/>
              <a:ext cx="0" cy="34075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42728" y="1386047"/>
            <a:ext cx="3744936"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2</a:t>
            </a:r>
            <a:r>
              <a:rPr lang="en-US" sz="2000" b="1" dirty="0" smtClean="0">
                <a:solidFill>
                  <a:schemeClr val="bg1"/>
                </a:solidFill>
                <a:latin typeface="Gill Sans" charset="0"/>
                <a:ea typeface="Gill Sans" charset="0"/>
                <a:cs typeface="Gill Sans" charset="0"/>
              </a:rPr>
              <a:t>. Modeling the device type</a:t>
            </a:r>
            <a:endParaRPr lang="en-US" sz="20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4173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ppt_y</p:attrName>
                                        </p:attrNameLst>
                                      </p:cBhvr>
                                      <p:tavLst>
                                        <p:tav tm="0">
                                          <p:val>
                                            <p:strVal val="#ppt_y+#ppt_h*1.125000"/>
                                          </p:val>
                                        </p:tav>
                                        <p:tav tm="100000">
                                          <p:val>
                                            <p:strVal val="#ppt_y"/>
                                          </p:val>
                                        </p:tav>
                                      </p:tavLst>
                                    </p:anim>
                                    <p:animEffect transition="in" filter="wipe(up)">
                                      <p:cBhvr>
                                        <p:cTn id="16" dur="500"/>
                                        <p:tgtEl>
                                          <p:spTgt spid="4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p:tgtEl>
                                          <p:spTgt spid="116"/>
                                        </p:tgtEl>
                                        <p:attrNameLst>
                                          <p:attrName>ppt_y</p:attrName>
                                        </p:attrNameLst>
                                      </p:cBhvr>
                                      <p:tavLst>
                                        <p:tav tm="0">
                                          <p:val>
                                            <p:strVal val="#ppt_y+#ppt_h*1.125000"/>
                                          </p:val>
                                        </p:tav>
                                        <p:tav tm="100000">
                                          <p:val>
                                            <p:strVal val="#ppt_y"/>
                                          </p:val>
                                        </p:tav>
                                      </p:tavLst>
                                    </p:anim>
                                    <p:animEffect transition="in" filter="wipe(up)">
                                      <p:cBhvr>
                                        <p:cTn id="20" dur="500"/>
                                        <p:tgtEl>
                                          <p:spTgt spid="116"/>
                                        </p:tgtEl>
                                      </p:cBhvr>
                                    </p:animEffect>
                                  </p:childTnLst>
                                </p:cTn>
                              </p:par>
                            </p:childTnLst>
                          </p:cTn>
                        </p:par>
                        <p:par>
                          <p:cTn id="21" fill="hold">
                            <p:stCondLst>
                              <p:cond delay="500"/>
                            </p:stCondLst>
                            <p:childTnLst>
                              <p:par>
                                <p:cTn id="22" presetID="0" presetClass="path" presetSubtype="0" accel="50000" decel="50000" fill="hold" grpId="0" nodeType="afterEffect">
                                  <p:stCondLst>
                                    <p:cond delay="0"/>
                                  </p:stCondLst>
                                  <p:childTnLst>
                                    <p:animMotion origin="layout" path="M -7.40741E-7 4.19753E-6 L -0.02292 0.1503 " pathEditMode="relative" rAng="0" ptsTypes="AA">
                                      <p:cBhvr>
                                        <p:cTn id="23" dur="750" fill="hold"/>
                                        <p:tgtEl>
                                          <p:spTgt spid="62"/>
                                        </p:tgtEl>
                                        <p:attrNameLst>
                                          <p:attrName>ppt_x</p:attrName>
                                          <p:attrName>ppt_y</p:attrName>
                                        </p:attrNameLst>
                                      </p:cBhvr>
                                      <p:rCtr x="-1157" y="7500"/>
                                    </p:animMotion>
                                  </p:childTnLst>
                                </p:cTn>
                              </p:par>
                            </p:childTnLst>
                          </p:cTn>
                        </p:par>
                        <p:par>
                          <p:cTn id="24" fill="hold">
                            <p:stCondLst>
                              <p:cond delay="1250"/>
                            </p:stCondLst>
                            <p:childTnLst>
                              <p:par>
                                <p:cTn id="25" presetID="9" presetClass="exit" presetSubtype="0" fill="hold" grpId="1" nodeType="afterEffect">
                                  <p:stCondLst>
                                    <p:cond delay="0"/>
                                  </p:stCondLst>
                                  <p:childTnLst>
                                    <p:animEffect transition="out" filter="dissolve">
                                      <p:cBhvr>
                                        <p:cTn id="26" dur="500"/>
                                        <p:tgtEl>
                                          <p:spTgt spid="62"/>
                                        </p:tgtEl>
                                      </p:cBhvr>
                                    </p:animEffect>
                                    <p:set>
                                      <p:cBhvr>
                                        <p:cTn id="27" dur="1" fill="hold">
                                          <p:stCondLst>
                                            <p:cond delay="499"/>
                                          </p:stCondLst>
                                        </p:cTn>
                                        <p:tgtEl>
                                          <p:spTgt spid="62"/>
                                        </p:tgtEl>
                                        <p:attrNameLst>
                                          <p:attrName>style.visibility</p:attrName>
                                        </p:attrNameLst>
                                      </p:cBhvr>
                                      <p:to>
                                        <p:strVal val="hidden"/>
                                      </p:to>
                                    </p:set>
                                  </p:childTnLst>
                                </p:cTn>
                              </p:par>
                            </p:childTnLst>
                          </p:cTn>
                        </p:par>
                        <p:par>
                          <p:cTn id="28" fill="hold">
                            <p:stCondLst>
                              <p:cond delay="1750"/>
                            </p:stCondLst>
                            <p:childTnLst>
                              <p:par>
                                <p:cTn id="29" presetID="0" presetClass="path" presetSubtype="0" accel="50000" decel="50000" fill="hold" grpId="0" nodeType="afterEffect">
                                  <p:stCondLst>
                                    <p:cond delay="0"/>
                                  </p:stCondLst>
                                  <p:childTnLst>
                                    <p:animMotion origin="layout" path="M 0.00046 -0.00895 L -0.02292 0.20895 " pathEditMode="relative" rAng="0" ptsTypes="AA">
                                      <p:cBhvr>
                                        <p:cTn id="30" dur="750" fill="hold"/>
                                        <p:tgtEl>
                                          <p:spTgt spid="58"/>
                                        </p:tgtEl>
                                        <p:attrNameLst>
                                          <p:attrName>ppt_x</p:attrName>
                                          <p:attrName>ppt_y</p:attrName>
                                        </p:attrNameLst>
                                      </p:cBhvr>
                                      <p:rCtr x="-1181" y="10895"/>
                                    </p:animMotion>
                                  </p:childTnLst>
                                </p:cTn>
                              </p:par>
                            </p:childTnLst>
                          </p:cTn>
                        </p:par>
                        <p:par>
                          <p:cTn id="31" fill="hold">
                            <p:stCondLst>
                              <p:cond delay="2500"/>
                            </p:stCondLst>
                            <p:childTnLst>
                              <p:par>
                                <p:cTn id="32" presetID="9" presetClass="exit" presetSubtype="0" fill="hold" grpId="1" nodeType="afterEffect">
                                  <p:stCondLst>
                                    <p:cond delay="0"/>
                                  </p:stCondLst>
                                  <p:childTnLst>
                                    <p:animEffect transition="out" filter="dissolv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par>
                          <p:cTn id="35" fill="hold">
                            <p:stCondLst>
                              <p:cond delay="3000"/>
                            </p:stCondLst>
                            <p:childTnLst>
                              <p:par>
                                <p:cTn id="36" presetID="0" presetClass="path" presetSubtype="0" accel="50000" decel="50000" fill="hold" grpId="0" nodeType="afterEffect">
                                  <p:stCondLst>
                                    <p:cond delay="0"/>
                                  </p:stCondLst>
                                  <p:childTnLst>
                                    <p:animMotion origin="layout" path="M 0.00023 -0.00154 L -0.02292 0.26728 " pathEditMode="relative" rAng="0" ptsTypes="AA">
                                      <p:cBhvr>
                                        <p:cTn id="37" dur="750" fill="hold"/>
                                        <p:tgtEl>
                                          <p:spTgt spid="57"/>
                                        </p:tgtEl>
                                        <p:attrNameLst>
                                          <p:attrName>ppt_x</p:attrName>
                                          <p:attrName>ppt_y</p:attrName>
                                        </p:attrNameLst>
                                      </p:cBhvr>
                                      <p:rCtr x="-1157" y="13426"/>
                                    </p:animMotion>
                                  </p:childTnLst>
                                </p:cTn>
                              </p:par>
                            </p:childTnLst>
                          </p:cTn>
                        </p:par>
                        <p:par>
                          <p:cTn id="38" fill="hold">
                            <p:stCondLst>
                              <p:cond delay="3750"/>
                            </p:stCondLst>
                            <p:childTnLst>
                              <p:par>
                                <p:cTn id="39" presetID="9" presetClass="exit" presetSubtype="0" fill="hold" grpId="1" nodeType="afterEffect">
                                  <p:stCondLst>
                                    <p:cond delay="0"/>
                                  </p:stCondLst>
                                  <p:childTnLst>
                                    <p:animEffect transition="out" filter="dissolve">
                                      <p:cBhvr>
                                        <p:cTn id="40" dur="500"/>
                                        <p:tgtEl>
                                          <p:spTgt spid="57"/>
                                        </p:tgtEl>
                                      </p:cBhvr>
                                    </p:animEffect>
                                    <p:set>
                                      <p:cBhvr>
                                        <p:cTn id="41" dur="1" fill="hold">
                                          <p:stCondLst>
                                            <p:cond delay="499"/>
                                          </p:stCondLst>
                                        </p:cTn>
                                        <p:tgtEl>
                                          <p:spTgt spid="57"/>
                                        </p:tgtEl>
                                        <p:attrNameLst>
                                          <p:attrName>style.visibility</p:attrName>
                                        </p:attrNameLst>
                                      </p:cBhvr>
                                      <p:to>
                                        <p:strVal val="hidden"/>
                                      </p:to>
                                    </p:set>
                                  </p:childTnLst>
                                </p:cTn>
                              </p:par>
                            </p:childTnLst>
                          </p:cTn>
                        </p:par>
                        <p:par>
                          <p:cTn id="42" fill="hold">
                            <p:stCondLst>
                              <p:cond delay="4250"/>
                            </p:stCondLst>
                            <p:childTnLst>
                              <p:par>
                                <p:cTn id="43" presetID="0" presetClass="path" presetSubtype="0" accel="50000" decel="50000" fill="hold" grpId="0" nodeType="afterEffect">
                                  <p:stCondLst>
                                    <p:cond delay="0"/>
                                  </p:stCondLst>
                                  <p:childTnLst>
                                    <p:animMotion origin="layout" path="M -7.40741E-7 2.83951E-6 L -0.02616 0.32747 " pathEditMode="relative" rAng="0" ptsTypes="AA">
                                      <p:cBhvr>
                                        <p:cTn id="44" dur="750" fill="hold"/>
                                        <p:tgtEl>
                                          <p:spTgt spid="4"/>
                                        </p:tgtEl>
                                        <p:attrNameLst>
                                          <p:attrName>ppt_x</p:attrName>
                                          <p:attrName>ppt_y</p:attrName>
                                        </p:attrNameLst>
                                      </p:cBhvr>
                                      <p:rCtr x="-1319" y="16358"/>
                                    </p:animMotion>
                                  </p:childTnLst>
                                </p:cTn>
                              </p:par>
                            </p:childTnLst>
                          </p:cTn>
                        </p:par>
                        <p:par>
                          <p:cTn id="45" fill="hold">
                            <p:stCondLst>
                              <p:cond delay="5000"/>
                            </p:stCondLst>
                            <p:childTnLst>
                              <p:par>
                                <p:cTn id="46" presetID="1" presetClass="emph" presetSubtype="2" fill="hold" nodeType="afterEffect">
                                  <p:stCondLst>
                                    <p:cond delay="0"/>
                                  </p:stCondLst>
                                  <p:childTnLst>
                                    <p:animClr clrSpc="rgb" dir="cw">
                                      <p:cBhvr>
                                        <p:cTn id="47" dur="500" fill="hold"/>
                                        <p:tgtEl>
                                          <p:spTgt spid="4"/>
                                        </p:tgtEl>
                                        <p:attrNameLst>
                                          <p:attrName>fillcolor</p:attrName>
                                        </p:attrNameLst>
                                      </p:cBhvr>
                                      <p:to>
                                        <a:srgbClr val="FF2600"/>
                                      </p:to>
                                    </p:animClr>
                                    <p:set>
                                      <p:cBhvr>
                                        <p:cTn id="48" dur="500" fill="hold"/>
                                        <p:tgtEl>
                                          <p:spTgt spid="4"/>
                                        </p:tgtEl>
                                        <p:attrNameLst>
                                          <p:attrName>fill.type</p:attrName>
                                        </p:attrNameLst>
                                      </p:cBhvr>
                                      <p:to>
                                        <p:strVal val="solid"/>
                                      </p:to>
                                    </p:set>
                                    <p:set>
                                      <p:cBhvr>
                                        <p:cTn id="49" dur="500" fill="hold"/>
                                        <p:tgtEl>
                                          <p:spTgt spid="4"/>
                                        </p:tgtEl>
                                        <p:attrNameLst>
                                          <p:attrName>fill.on</p:attrName>
                                        </p:attrNameLst>
                                      </p:cBhvr>
                                      <p:to>
                                        <p:strVal val="true"/>
                                      </p:to>
                                    </p:set>
                                  </p:childTnLst>
                                </p:cTn>
                              </p:par>
                              <p:par>
                                <p:cTn id="50" presetID="12" presetClass="entr" presetSubtype="4" fill="hold" grpId="0" nodeType="withEffect">
                                  <p:stCondLst>
                                    <p:cond delay="0"/>
                                  </p:stCondLst>
                                  <p:childTnLst>
                                    <p:set>
                                      <p:cBhvr>
                                        <p:cTn id="51" dur="1" fill="hold">
                                          <p:stCondLst>
                                            <p:cond delay="0"/>
                                          </p:stCondLst>
                                        </p:cTn>
                                        <p:tgtEl>
                                          <p:spTgt spid="120"/>
                                        </p:tgtEl>
                                        <p:attrNameLst>
                                          <p:attrName>style.visibility</p:attrName>
                                        </p:attrNameLst>
                                      </p:cBhvr>
                                      <p:to>
                                        <p:strVal val="visible"/>
                                      </p:to>
                                    </p:set>
                                    <p:anim calcmode="lin" valueType="num">
                                      <p:cBhvr additive="base">
                                        <p:cTn id="52" dur="500"/>
                                        <p:tgtEl>
                                          <p:spTgt spid="120"/>
                                        </p:tgtEl>
                                        <p:attrNameLst>
                                          <p:attrName>ppt_y</p:attrName>
                                        </p:attrNameLst>
                                      </p:cBhvr>
                                      <p:tavLst>
                                        <p:tav tm="0">
                                          <p:val>
                                            <p:strVal val="#ppt_y+#ppt_h*1.125000"/>
                                          </p:val>
                                        </p:tav>
                                        <p:tav tm="100000">
                                          <p:val>
                                            <p:strVal val="#ppt_y"/>
                                          </p:val>
                                        </p:tav>
                                      </p:tavLst>
                                    </p:anim>
                                    <p:animEffect transition="in" filter="wipe(up)">
                                      <p:cBhvr>
                                        <p:cTn id="53" dur="500"/>
                                        <p:tgtEl>
                                          <p:spTgt spid="12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0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0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11"/>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3"/>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8"/>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1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1.11111E-6 -3.08642E-6 L -0.10232 0.13241 " pathEditMode="relative" rAng="0" ptsTypes="AA">
                                      <p:cBhvr>
                                        <p:cTn id="123" dur="1000" fill="hold"/>
                                        <p:tgtEl>
                                          <p:spTgt spid="101"/>
                                        </p:tgtEl>
                                        <p:attrNameLst>
                                          <p:attrName>ppt_x</p:attrName>
                                          <p:attrName>ppt_y</p:attrName>
                                        </p:attrNameLst>
                                      </p:cBhvr>
                                      <p:rCtr x="-5116" y="6605"/>
                                    </p:animMotion>
                                  </p:childTnLst>
                                </p:cTn>
                              </p:par>
                              <p:par>
                                <p:cTn id="124" presetID="0" presetClass="path" presetSubtype="0" accel="50000" decel="50000" fill="hold" grpId="1" nodeType="withEffect">
                                  <p:stCondLst>
                                    <p:cond delay="0"/>
                                  </p:stCondLst>
                                  <p:childTnLst>
                                    <p:animMotion origin="layout" path="M 8.33333E-7 -2.59259E-6 L -0.09844 0.29838 " pathEditMode="relative" rAng="0" ptsTypes="AA">
                                      <p:cBhvr>
                                        <p:cTn id="125" dur="1000" fill="hold"/>
                                        <p:tgtEl>
                                          <p:spTgt spid="100"/>
                                        </p:tgtEl>
                                        <p:attrNameLst>
                                          <p:attrName>ppt_x</p:attrName>
                                          <p:attrName>ppt_y</p:attrName>
                                        </p:attrNameLst>
                                      </p:cBhvr>
                                      <p:rCtr x="-4922" y="14907"/>
                                    </p:animMotion>
                                  </p:childTnLst>
                                </p:cTn>
                              </p:par>
                              <p:par>
                                <p:cTn id="126" presetID="0" presetClass="path" presetSubtype="0" accel="50000" decel="50000" fill="hold" grpId="1" nodeType="withEffect">
                                  <p:stCondLst>
                                    <p:cond delay="0"/>
                                  </p:stCondLst>
                                  <p:childTnLst>
                                    <p:animMotion origin="layout" path="M 1.11111E-6 3.58025E-6 L 0.00671 0.24166 " pathEditMode="relative" rAng="0" ptsTypes="AA">
                                      <p:cBhvr>
                                        <p:cTn id="127" dur="1000" fill="hold"/>
                                        <p:tgtEl>
                                          <p:spTgt spid="99"/>
                                        </p:tgtEl>
                                        <p:attrNameLst>
                                          <p:attrName>ppt_x</p:attrName>
                                          <p:attrName>ppt_y</p:attrName>
                                        </p:attrNameLst>
                                      </p:cBhvr>
                                      <p:rCtr x="324" y="12068"/>
                                    </p:animMotion>
                                  </p:childTnLst>
                                </p:cTn>
                              </p:par>
                              <p:par>
                                <p:cTn id="128" presetID="0" presetClass="path" presetSubtype="0" accel="50000" decel="50000" fill="hold" grpId="1" nodeType="withEffect">
                                  <p:stCondLst>
                                    <p:cond delay="0"/>
                                  </p:stCondLst>
                                  <p:childTnLst>
                                    <p:animMotion origin="layout" path="M 8.33333E-7 4.07407E-6 L 0.10963 0.30972 " pathEditMode="relative" rAng="0" ptsTypes="AA">
                                      <p:cBhvr>
                                        <p:cTn id="129" dur="1000" fill="hold"/>
                                        <p:tgtEl>
                                          <p:spTgt spid="98"/>
                                        </p:tgtEl>
                                        <p:attrNameLst>
                                          <p:attrName>ppt_x</p:attrName>
                                          <p:attrName>ppt_y</p:attrName>
                                        </p:attrNameLst>
                                      </p:cBhvr>
                                      <p:rCtr x="5482" y="15486"/>
                                    </p:animMotion>
                                  </p:childTnLst>
                                </p:cTn>
                              </p:par>
                            </p:childTnLst>
                          </p:cTn>
                        </p:par>
                        <p:par>
                          <p:cTn id="130" fill="hold">
                            <p:stCondLst>
                              <p:cond delay="1000"/>
                            </p:stCondLst>
                            <p:childTnLst>
                              <p:par>
                                <p:cTn id="131" presetID="1" presetClass="emph" presetSubtype="2" fill="hold" nodeType="afterEffect">
                                  <p:stCondLst>
                                    <p:cond delay="0"/>
                                  </p:stCondLst>
                                  <p:childTnLst>
                                    <p:animClr clrSpc="rgb" dir="cw">
                                      <p:cBhvr>
                                        <p:cTn id="132" dur="500" fill="hold"/>
                                        <p:tgtEl>
                                          <p:spTgt spid="98"/>
                                        </p:tgtEl>
                                        <p:attrNameLst>
                                          <p:attrName>fillcolor</p:attrName>
                                        </p:attrNameLst>
                                      </p:cBhvr>
                                      <p:to>
                                        <a:srgbClr val="00FA00"/>
                                      </p:to>
                                    </p:animClr>
                                    <p:set>
                                      <p:cBhvr>
                                        <p:cTn id="133" dur="500" fill="hold"/>
                                        <p:tgtEl>
                                          <p:spTgt spid="98"/>
                                        </p:tgtEl>
                                        <p:attrNameLst>
                                          <p:attrName>fill.type</p:attrName>
                                        </p:attrNameLst>
                                      </p:cBhvr>
                                      <p:to>
                                        <p:strVal val="solid"/>
                                      </p:to>
                                    </p:set>
                                    <p:set>
                                      <p:cBhvr>
                                        <p:cTn id="134" dur="500" fill="hold"/>
                                        <p:tgtEl>
                                          <p:spTgt spid="98"/>
                                        </p:tgtEl>
                                        <p:attrNameLst>
                                          <p:attrName>fill.on</p:attrName>
                                        </p:attrNameLst>
                                      </p:cBhvr>
                                      <p:to>
                                        <p:strVal val="true"/>
                                      </p:to>
                                    </p:set>
                                  </p:childTnLst>
                                </p:cTn>
                              </p:par>
                              <p:par>
                                <p:cTn id="135" presetID="12" presetClass="entr" presetSubtype="4" fill="hold" grpId="0" nodeType="withEffect">
                                  <p:stCondLst>
                                    <p:cond delay="0"/>
                                  </p:stCondLst>
                                  <p:childTnLst>
                                    <p:set>
                                      <p:cBhvr>
                                        <p:cTn id="136" dur="1" fill="hold">
                                          <p:stCondLst>
                                            <p:cond delay="0"/>
                                          </p:stCondLst>
                                        </p:cTn>
                                        <p:tgtEl>
                                          <p:spTgt spid="121"/>
                                        </p:tgtEl>
                                        <p:attrNameLst>
                                          <p:attrName>style.visibility</p:attrName>
                                        </p:attrNameLst>
                                      </p:cBhvr>
                                      <p:to>
                                        <p:strVal val="visible"/>
                                      </p:to>
                                    </p:set>
                                    <p:anim calcmode="lin" valueType="num">
                                      <p:cBhvr additive="base">
                                        <p:cTn id="137" dur="500"/>
                                        <p:tgtEl>
                                          <p:spTgt spid="121"/>
                                        </p:tgtEl>
                                        <p:attrNameLst>
                                          <p:attrName>ppt_y</p:attrName>
                                        </p:attrNameLst>
                                      </p:cBhvr>
                                      <p:tavLst>
                                        <p:tav tm="0">
                                          <p:val>
                                            <p:strVal val="#ppt_y+#ppt_h*1.125000"/>
                                          </p:val>
                                        </p:tav>
                                        <p:tav tm="100000">
                                          <p:val>
                                            <p:strVal val="#ppt_y"/>
                                          </p:val>
                                        </p:tav>
                                      </p:tavLst>
                                    </p:anim>
                                    <p:animEffect transition="in" filter="wipe(up)">
                                      <p:cBhvr>
                                        <p:cTn id="138" dur="500"/>
                                        <p:tgtEl>
                                          <p:spTgt spid="121"/>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1" fill="hold" grpId="0" nodeType="clickEffect">
                                  <p:stCondLst>
                                    <p:cond delay="0"/>
                                  </p:stCondLst>
                                  <p:childTnLst>
                                    <p:set>
                                      <p:cBhvr>
                                        <p:cTn id="142" dur="1" fill="hold">
                                          <p:stCondLst>
                                            <p:cond delay="0"/>
                                          </p:stCondLst>
                                        </p:cTn>
                                        <p:tgtEl>
                                          <p:spTgt spid="102"/>
                                        </p:tgtEl>
                                        <p:attrNameLst>
                                          <p:attrName>style.visibility</p:attrName>
                                        </p:attrNameLst>
                                      </p:cBhvr>
                                      <p:to>
                                        <p:strVal val="visible"/>
                                      </p:to>
                                    </p:set>
                                    <p:anim calcmode="lin" valueType="num">
                                      <p:cBhvr additive="base">
                                        <p:cTn id="143" dur="500"/>
                                        <p:tgtEl>
                                          <p:spTgt spid="102"/>
                                        </p:tgtEl>
                                        <p:attrNameLst>
                                          <p:attrName>ppt_y</p:attrName>
                                        </p:attrNameLst>
                                      </p:cBhvr>
                                      <p:tavLst>
                                        <p:tav tm="0">
                                          <p:val>
                                            <p:strVal val="#ppt_y-#ppt_h*1.125000"/>
                                          </p:val>
                                        </p:tav>
                                        <p:tav tm="100000">
                                          <p:val>
                                            <p:strVal val="#ppt_y"/>
                                          </p:val>
                                        </p:tav>
                                      </p:tavLst>
                                    </p:anim>
                                    <p:animEffect transition="in" filter="wipe(down)">
                                      <p:cBhvr>
                                        <p:cTn id="14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animBg="1"/>
      <p:bldP spid="57" grpId="1" animBg="1"/>
      <p:bldP spid="58" grpId="0" animBg="1"/>
      <p:bldP spid="58" grpId="1" animBg="1"/>
      <p:bldP spid="62" grpId="0" animBg="1"/>
      <p:bldP spid="62" grpId="1" animBg="1"/>
      <p:bldP spid="89" grpId="0"/>
      <p:bldP spid="90" grpId="0" animBg="1"/>
      <p:bldP spid="96" grpId="0" animBg="1"/>
      <p:bldP spid="97" grpId="0"/>
      <p:bldP spid="101" grpId="0" animBg="1"/>
      <p:bldP spid="101" grpId="1" animBg="1"/>
      <p:bldP spid="102" grpId="0" animBg="1"/>
      <p:bldP spid="103" grpId="0" animBg="1"/>
      <p:bldP spid="104" grpId="0" animBg="1"/>
      <p:bldP spid="105" grpId="0" animBg="1"/>
      <p:bldP spid="106" grpId="0" animBg="1"/>
      <p:bldP spid="107" grpId="0" animBg="1"/>
      <p:bldP spid="108" grpId="0" animBg="1"/>
      <p:bldP spid="111" grpId="0" animBg="1"/>
      <p:bldP spid="113" grpId="0" animBg="1"/>
      <p:bldP spid="116" grpId="0"/>
      <p:bldP spid="118" grpId="0"/>
      <p:bldP spid="120" grpId="0"/>
      <p:bldP spid="121" grpId="0"/>
      <p:bldP spid="100" grpId="0" animBg="1"/>
      <p:bldP spid="100" grpId="1" animBg="1"/>
      <p:bldP spid="99" grpId="0" animBg="1"/>
      <p:bldP spid="99" grpId="1" animBg="1"/>
      <p:bldP spid="98" grpId="0" animBg="1"/>
      <p:bldP spid="98" grpId="1" animBg="1"/>
      <p:bldP spid="47" grpId="0"/>
      <p:bldP spid="52" grpId="0" animBg="1"/>
      <p:bldP spid="53"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pPr/>
              <a:t>27</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pic>
        <p:nvPicPr>
          <p:cNvPr id="7" name="Picture 6"/>
          <p:cNvPicPr>
            <a:picLocks noChangeAspect="1"/>
          </p:cNvPicPr>
          <p:nvPr/>
        </p:nvPicPr>
        <p:blipFill>
          <a:blip r:embed="rId3"/>
          <a:stretch>
            <a:fillRect/>
          </a:stretch>
        </p:blipFill>
        <p:spPr>
          <a:xfrm>
            <a:off x="1964585" y="4680068"/>
            <a:ext cx="600884" cy="704837"/>
          </a:xfrm>
          <a:prstGeom prst="rect">
            <a:avLst/>
          </a:prstGeom>
        </p:spPr>
      </p:pic>
      <p:sp>
        <p:nvSpPr>
          <p:cNvPr id="12" name="TextBox 11"/>
          <p:cNvSpPr txBox="1"/>
          <p:nvPr/>
        </p:nvSpPr>
        <p:spPr>
          <a:xfrm>
            <a:off x="1844574" y="1732236"/>
            <a:ext cx="7225387" cy="461665"/>
          </a:xfrm>
          <a:prstGeom prst="rect">
            <a:avLst/>
          </a:prstGeom>
          <a:noFill/>
        </p:spPr>
        <p:txBody>
          <a:bodyPr wrap="square" rtlCol="0">
            <a:spAutoFit/>
          </a:bodyPr>
          <a:lstStyle/>
          <a:p>
            <a:r>
              <a:rPr lang="en-US" sz="2400" dirty="0">
                <a:solidFill>
                  <a:srgbClr val="FF0000"/>
                </a:solidFill>
                <a:latin typeface="Gill Sans" charset="0"/>
                <a:ea typeface="Gill Sans" charset="0"/>
                <a:cs typeface="Gill Sans" charset="0"/>
              </a:rPr>
              <a:t>Idiosyncrasies</a:t>
            </a:r>
            <a:r>
              <a:rPr lang="en-US" sz="2400" dirty="0">
                <a:solidFill>
                  <a:schemeClr val="bg1"/>
                </a:solidFill>
                <a:latin typeface="Gill Sans" charset="0"/>
                <a:ea typeface="Gill Sans" charset="0"/>
                <a:cs typeface="Gill Sans" charset="0"/>
              </a:rPr>
              <a:t> of devices are mostly </a:t>
            </a:r>
            <a:r>
              <a:rPr lang="en-US" sz="2400" dirty="0">
                <a:solidFill>
                  <a:srgbClr val="FF0000"/>
                </a:solidFill>
                <a:latin typeface="Gill Sans" charset="0"/>
                <a:ea typeface="Gill Sans" charset="0"/>
                <a:cs typeface="Gill Sans" charset="0"/>
              </a:rPr>
              <a:t>unrevealed</a:t>
            </a:r>
            <a:endParaRPr lang="en-US" sz="2400" dirty="0">
              <a:solidFill>
                <a:schemeClr val="bg1"/>
              </a:solidFill>
              <a:latin typeface="Gill Sans" charset="0"/>
              <a:ea typeface="Gill Sans" charset="0"/>
              <a:cs typeface="Gill Sans" charset="0"/>
            </a:endParaRPr>
          </a:p>
        </p:txBody>
      </p:sp>
      <p:cxnSp>
        <p:nvCxnSpPr>
          <p:cNvPr id="14" name="Straight Connector 13"/>
          <p:cNvCxnSpPr/>
          <p:nvPr/>
        </p:nvCxnSpPr>
        <p:spPr>
          <a:xfrm flipH="1">
            <a:off x="6262943" y="2458326"/>
            <a:ext cx="0" cy="3446711"/>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414730" y="5286427"/>
            <a:ext cx="1769734" cy="830997"/>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Scheduling algorithm</a:t>
            </a:r>
          </a:p>
        </p:txBody>
      </p:sp>
      <p:sp>
        <p:nvSpPr>
          <p:cNvPr id="32" name="TextBox 31"/>
          <p:cNvSpPr txBox="1"/>
          <p:nvPr/>
        </p:nvSpPr>
        <p:spPr>
          <a:xfrm>
            <a:off x="1607677" y="3105664"/>
            <a:ext cx="1325299" cy="461665"/>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OS</a:t>
            </a:r>
          </a:p>
        </p:txBody>
      </p:sp>
      <p:sp>
        <p:nvSpPr>
          <p:cNvPr id="33" name="Rounded Rectangular Callout 32"/>
          <p:cNvSpPr/>
          <p:nvPr/>
        </p:nvSpPr>
        <p:spPr>
          <a:xfrm>
            <a:off x="2168386" y="2387500"/>
            <a:ext cx="1307279" cy="541524"/>
          </a:xfrm>
          <a:prstGeom prst="wedgeRoundRectCallout">
            <a:avLst>
              <a:gd name="adj1" fmla="val -35257"/>
              <a:gd name="adj2" fmla="val 96236"/>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Elevator</a:t>
            </a:r>
          </a:p>
        </p:txBody>
      </p:sp>
      <p:sp>
        <p:nvSpPr>
          <p:cNvPr id="51" name="Rounded Rectangular Callout 50"/>
          <p:cNvSpPr/>
          <p:nvPr/>
        </p:nvSpPr>
        <p:spPr>
          <a:xfrm>
            <a:off x="2442772" y="4313447"/>
            <a:ext cx="998016" cy="446629"/>
          </a:xfrm>
          <a:prstGeom prst="wedgeRoundRectCallout">
            <a:avLst>
              <a:gd name="adj1" fmla="val -40979"/>
              <a:gd name="adj2" fmla="val 66643"/>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SSTF</a:t>
            </a:r>
          </a:p>
        </p:txBody>
      </p:sp>
      <p:cxnSp>
        <p:nvCxnSpPr>
          <p:cNvPr id="30" name="Straight Connector 29"/>
          <p:cNvCxnSpPr/>
          <p:nvPr/>
        </p:nvCxnSpPr>
        <p:spPr>
          <a:xfrm flipH="1">
            <a:off x="1776248" y="4161408"/>
            <a:ext cx="4427797" cy="25104"/>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357360" y="2657477"/>
            <a:ext cx="8656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71253" y="2234883"/>
            <a:ext cx="1938884" cy="461665"/>
          </a:xfrm>
          <a:prstGeom prst="rect">
            <a:avLst/>
          </a:prstGeom>
          <a:noFill/>
        </p:spPr>
        <p:txBody>
          <a:bodyPr wrap="square" rtlCol="0">
            <a:spAutoFit/>
          </a:bodyPr>
          <a:lstStyle/>
          <a:p>
            <a:r>
              <a:rPr lang="en-US" sz="2400" b="1" dirty="0">
                <a:solidFill>
                  <a:schemeClr val="bg1"/>
                </a:solidFill>
                <a:latin typeface="Verdana" charset="0"/>
                <a:ea typeface="Verdana" charset="0"/>
                <a:cs typeface="Verdana" charset="0"/>
              </a:rPr>
              <a:t>I</a:t>
            </a:r>
            <a:r>
              <a:rPr lang="en-US" sz="2400" b="1" dirty="0">
                <a:solidFill>
                  <a:schemeClr val="bg1"/>
                </a:solidFill>
                <a:latin typeface="Gill Sans" charset="0"/>
                <a:ea typeface="Gill Sans" charset="0"/>
                <a:cs typeface="Gill Sans" charset="0"/>
              </a:rPr>
              <a:t>O Offset</a:t>
            </a:r>
          </a:p>
        </p:txBody>
      </p:sp>
      <p:sp>
        <p:nvSpPr>
          <p:cNvPr id="77" name="Oval 76"/>
          <p:cNvSpPr/>
          <p:nvPr/>
        </p:nvSpPr>
        <p:spPr>
          <a:xfrm>
            <a:off x="4192496" y="2796924"/>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78" name="Oval 77"/>
          <p:cNvSpPr/>
          <p:nvPr/>
        </p:nvSpPr>
        <p:spPr>
          <a:xfrm>
            <a:off x="4192496" y="313340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79" name="Oval 78"/>
          <p:cNvSpPr/>
          <p:nvPr/>
        </p:nvSpPr>
        <p:spPr>
          <a:xfrm>
            <a:off x="4192496" y="344729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80" name="Oval 79"/>
          <p:cNvSpPr/>
          <p:nvPr/>
        </p:nvSpPr>
        <p:spPr>
          <a:xfrm>
            <a:off x="4183677" y="3784835"/>
            <a:ext cx="286436" cy="304239"/>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sp>
        <p:nvSpPr>
          <p:cNvPr id="81" name="TextBox 80"/>
          <p:cNvSpPr txBox="1"/>
          <p:nvPr/>
        </p:nvSpPr>
        <p:spPr>
          <a:xfrm>
            <a:off x="4470112" y="2685175"/>
            <a:ext cx="723195" cy="461665"/>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200</a:t>
            </a:r>
          </a:p>
        </p:txBody>
      </p:sp>
      <p:sp>
        <p:nvSpPr>
          <p:cNvPr id="82" name="TextBox 81"/>
          <p:cNvSpPr txBox="1"/>
          <p:nvPr/>
        </p:nvSpPr>
        <p:spPr>
          <a:xfrm>
            <a:off x="4470112" y="3043955"/>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700</a:t>
            </a:r>
          </a:p>
        </p:txBody>
      </p:sp>
      <p:sp>
        <p:nvSpPr>
          <p:cNvPr id="83" name="TextBox 82"/>
          <p:cNvSpPr txBox="1"/>
          <p:nvPr/>
        </p:nvSpPr>
        <p:spPr>
          <a:xfrm>
            <a:off x="4477424" y="3374071"/>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600</a:t>
            </a:r>
          </a:p>
        </p:txBody>
      </p:sp>
      <p:sp>
        <p:nvSpPr>
          <p:cNvPr id="84" name="TextBox 83"/>
          <p:cNvSpPr txBox="1"/>
          <p:nvPr/>
        </p:nvSpPr>
        <p:spPr>
          <a:xfrm>
            <a:off x="4470112" y="3694287"/>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250</a:t>
            </a:r>
          </a:p>
        </p:txBody>
      </p:sp>
      <p:sp>
        <p:nvSpPr>
          <p:cNvPr id="85" name="Oval 84"/>
          <p:cNvSpPr/>
          <p:nvPr/>
        </p:nvSpPr>
        <p:spPr>
          <a:xfrm>
            <a:off x="4203104" y="451155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86" name="Oval 85"/>
          <p:cNvSpPr/>
          <p:nvPr/>
        </p:nvSpPr>
        <p:spPr>
          <a:xfrm>
            <a:off x="4202773" y="4870336"/>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87" name="Oval 86"/>
          <p:cNvSpPr/>
          <p:nvPr/>
        </p:nvSpPr>
        <p:spPr>
          <a:xfrm>
            <a:off x="4190848" y="5229293"/>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88" name="Oval 87"/>
          <p:cNvSpPr/>
          <p:nvPr/>
        </p:nvSpPr>
        <p:spPr>
          <a:xfrm>
            <a:off x="4181373" y="5565935"/>
            <a:ext cx="286436" cy="304239"/>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charset="0"/>
              <a:ea typeface="Gill Sans" charset="0"/>
              <a:cs typeface="Gill Sans" charset="0"/>
            </a:endParaRPr>
          </a:p>
        </p:txBody>
      </p:sp>
      <p:sp>
        <p:nvSpPr>
          <p:cNvPr id="89" name="TextBox 88"/>
          <p:cNvSpPr txBox="1"/>
          <p:nvPr/>
        </p:nvSpPr>
        <p:spPr>
          <a:xfrm>
            <a:off x="4490268" y="4445401"/>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700</a:t>
            </a:r>
          </a:p>
        </p:txBody>
      </p:sp>
      <p:sp>
        <p:nvSpPr>
          <p:cNvPr id="90" name="TextBox 89"/>
          <p:cNvSpPr txBox="1"/>
          <p:nvPr/>
        </p:nvSpPr>
        <p:spPr>
          <a:xfrm>
            <a:off x="4490268" y="4804179"/>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600</a:t>
            </a:r>
          </a:p>
        </p:txBody>
      </p:sp>
      <p:sp>
        <p:nvSpPr>
          <p:cNvPr id="91" name="TextBox 90"/>
          <p:cNvSpPr txBox="1"/>
          <p:nvPr/>
        </p:nvSpPr>
        <p:spPr>
          <a:xfrm>
            <a:off x="4497580" y="5134295"/>
            <a:ext cx="723195" cy="461665"/>
          </a:xfrm>
          <a:prstGeom prst="rect">
            <a:avLst/>
          </a:prstGeom>
          <a:noFill/>
        </p:spPr>
        <p:txBody>
          <a:bodyPr wrap="square" rtlCol="0">
            <a:spAutoFit/>
          </a:bodyPr>
          <a:lstStyle/>
          <a:p>
            <a:r>
              <a:rPr lang="en-US" sz="2400" dirty="0">
                <a:solidFill>
                  <a:schemeClr val="bg2"/>
                </a:solidFill>
                <a:latin typeface="Gill Sans" charset="0"/>
                <a:ea typeface="Gill Sans" charset="0"/>
                <a:cs typeface="Gill Sans" charset="0"/>
              </a:rPr>
              <a:t>200</a:t>
            </a:r>
          </a:p>
        </p:txBody>
      </p:sp>
      <p:sp>
        <p:nvSpPr>
          <p:cNvPr id="92" name="TextBox 91"/>
          <p:cNvSpPr txBox="1"/>
          <p:nvPr/>
        </p:nvSpPr>
        <p:spPr>
          <a:xfrm>
            <a:off x="4490268" y="5454513"/>
            <a:ext cx="723195" cy="461665"/>
          </a:xfrm>
          <a:prstGeom prst="rect">
            <a:avLst/>
          </a:prstGeom>
          <a:noFill/>
        </p:spPr>
        <p:txBody>
          <a:bodyPr wrap="square" rtlCol="0">
            <a:spAutoFit/>
          </a:bodyPr>
          <a:lstStyle/>
          <a:p>
            <a:r>
              <a:rPr lang="en-US" sz="2400" dirty="0">
                <a:solidFill>
                  <a:schemeClr val="tx1">
                    <a:lumMod val="85000"/>
                  </a:schemeClr>
                </a:solidFill>
                <a:latin typeface="Gill Sans" charset="0"/>
                <a:ea typeface="Gill Sans" charset="0"/>
                <a:cs typeface="Gill Sans" charset="0"/>
              </a:rPr>
              <a:t>250</a:t>
            </a:r>
          </a:p>
        </p:txBody>
      </p:sp>
      <p:sp>
        <p:nvSpPr>
          <p:cNvPr id="93" name="Rounded Rectangular Callout 92"/>
          <p:cNvSpPr/>
          <p:nvPr/>
        </p:nvSpPr>
        <p:spPr>
          <a:xfrm>
            <a:off x="5449956" y="2637576"/>
            <a:ext cx="1769102" cy="1135258"/>
          </a:xfrm>
          <a:prstGeom prst="wedgeRoundRectCallout">
            <a:avLst>
              <a:gd name="adj1" fmla="val -54222"/>
              <a:gd name="adj2" fmla="val 73910"/>
              <a:gd name="adj3" fmla="val 16667"/>
            </a:avLst>
          </a:prstGeom>
          <a:solidFill>
            <a:srgbClr val="FF0000"/>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OS prediction  incorrect!</a:t>
            </a:r>
          </a:p>
        </p:txBody>
      </p:sp>
      <p:cxnSp>
        <p:nvCxnSpPr>
          <p:cNvPr id="71" name="Straight Connector 70"/>
          <p:cNvCxnSpPr/>
          <p:nvPr/>
        </p:nvCxnSpPr>
        <p:spPr>
          <a:xfrm flipH="1">
            <a:off x="6220360" y="4132125"/>
            <a:ext cx="4427797" cy="25104"/>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439933" y="3045280"/>
            <a:ext cx="1325299" cy="461665"/>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OS</a:t>
            </a:r>
          </a:p>
        </p:txBody>
      </p:sp>
      <p:sp>
        <p:nvSpPr>
          <p:cNvPr id="94" name="Rounded Rectangular Callout 93"/>
          <p:cNvSpPr/>
          <p:nvPr/>
        </p:nvSpPr>
        <p:spPr>
          <a:xfrm>
            <a:off x="8845054" y="1878227"/>
            <a:ext cx="1693716" cy="851184"/>
          </a:xfrm>
          <a:prstGeom prst="wedgeRoundRectCallout">
            <a:avLst>
              <a:gd name="adj1" fmla="val 27731"/>
              <a:gd name="adj2" fmla="val 75008"/>
              <a:gd name="adj3" fmla="val 16667"/>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99FF"/>
                </a:solidFill>
                <a:latin typeface="Gill Sans" charset="0"/>
                <a:ea typeface="Gill Sans" charset="0"/>
                <a:cs typeface="Gill Sans" charset="0"/>
              </a:rPr>
              <a:t>End of queue!</a:t>
            </a:r>
          </a:p>
          <a:p>
            <a:pPr algn="ctr"/>
            <a:r>
              <a:rPr lang="en-US" sz="2000" b="1" dirty="0">
                <a:solidFill>
                  <a:srgbClr val="0099FF"/>
                </a:solidFill>
                <a:latin typeface="Gill Sans" charset="0"/>
                <a:ea typeface="Gill Sans" charset="0"/>
                <a:cs typeface="Gill Sans" charset="0"/>
              </a:rPr>
              <a:t>Reject</a:t>
            </a:r>
            <a:r>
              <a:rPr lang="en-US" sz="2000" dirty="0">
                <a:solidFill>
                  <a:srgbClr val="0099FF"/>
                </a:solidFill>
                <a:latin typeface="Gill Sans" charset="0"/>
                <a:ea typeface="Gill Sans" charset="0"/>
                <a:cs typeface="Gill Sans" charset="0"/>
              </a:rPr>
              <a:t>?</a:t>
            </a:r>
          </a:p>
        </p:txBody>
      </p:sp>
      <p:sp>
        <p:nvSpPr>
          <p:cNvPr id="95" name="Oval 94"/>
          <p:cNvSpPr/>
          <p:nvPr/>
        </p:nvSpPr>
        <p:spPr>
          <a:xfrm>
            <a:off x="8406259" y="2637575"/>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6" name="Oval 95"/>
          <p:cNvSpPr/>
          <p:nvPr/>
        </p:nvSpPr>
        <p:spPr>
          <a:xfrm>
            <a:off x="8409731" y="368565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97" name="Picture 96"/>
          <p:cNvPicPr>
            <a:picLocks noChangeAspect="1"/>
          </p:cNvPicPr>
          <p:nvPr/>
        </p:nvPicPr>
        <p:blipFill>
          <a:blip r:embed="rId4"/>
          <a:stretch>
            <a:fillRect/>
          </a:stretch>
        </p:blipFill>
        <p:spPr>
          <a:xfrm>
            <a:off x="6615751" y="4287090"/>
            <a:ext cx="857567" cy="857567"/>
          </a:xfrm>
          <a:prstGeom prst="rect">
            <a:avLst/>
          </a:prstGeom>
        </p:spPr>
      </p:pic>
      <p:cxnSp>
        <p:nvCxnSpPr>
          <p:cNvPr id="98" name="Shape 432"/>
          <p:cNvCxnSpPr/>
          <p:nvPr/>
        </p:nvCxnSpPr>
        <p:spPr>
          <a:xfrm flipV="1">
            <a:off x="7790442" y="5483545"/>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00" name="Shape 411"/>
          <p:cNvCxnSpPr/>
          <p:nvPr/>
        </p:nvCxnSpPr>
        <p:spPr>
          <a:xfrm flipH="1" flipV="1">
            <a:off x="7779922" y="5111682"/>
            <a:ext cx="5105" cy="773183"/>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101" name="Shape 432"/>
          <p:cNvCxnSpPr/>
          <p:nvPr/>
        </p:nvCxnSpPr>
        <p:spPr>
          <a:xfrm flipV="1">
            <a:off x="9458935" y="5453901"/>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03" name="Shape 411"/>
          <p:cNvCxnSpPr/>
          <p:nvPr/>
        </p:nvCxnSpPr>
        <p:spPr>
          <a:xfrm flipH="1" flipV="1">
            <a:off x="9448422" y="5082037"/>
            <a:ext cx="5103" cy="802828"/>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104" name="Rounded Rectangle 103"/>
          <p:cNvSpPr/>
          <p:nvPr/>
        </p:nvSpPr>
        <p:spPr>
          <a:xfrm>
            <a:off x="7955947" y="5111682"/>
            <a:ext cx="662216" cy="6837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6" name="Rounded Rectangle 105"/>
          <p:cNvSpPr/>
          <p:nvPr/>
        </p:nvSpPr>
        <p:spPr>
          <a:xfrm>
            <a:off x="9622548" y="5080695"/>
            <a:ext cx="680269" cy="6735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08" name="Oval 107"/>
          <p:cNvSpPr/>
          <p:nvPr/>
        </p:nvSpPr>
        <p:spPr>
          <a:xfrm>
            <a:off x="8055204" y="5267693"/>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09" name="Oval 108"/>
          <p:cNvSpPr/>
          <p:nvPr/>
        </p:nvSpPr>
        <p:spPr>
          <a:xfrm>
            <a:off x="9734092" y="5177464"/>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0" name="Oval 109"/>
          <p:cNvSpPr/>
          <p:nvPr/>
        </p:nvSpPr>
        <p:spPr>
          <a:xfrm>
            <a:off x="9667467" y="54287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2" name="Oval 111"/>
          <p:cNvSpPr/>
          <p:nvPr/>
        </p:nvSpPr>
        <p:spPr>
          <a:xfrm>
            <a:off x="9985141" y="530312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7" name="TextBox 116"/>
          <p:cNvSpPr txBox="1"/>
          <p:nvPr/>
        </p:nvSpPr>
        <p:spPr>
          <a:xfrm>
            <a:off x="8764241" y="5204799"/>
            <a:ext cx="441146"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sp>
        <p:nvSpPr>
          <p:cNvPr id="58" name="TextBox 57"/>
          <p:cNvSpPr txBox="1"/>
          <p:nvPr/>
        </p:nvSpPr>
        <p:spPr>
          <a:xfrm>
            <a:off x="2675230" y="3209839"/>
            <a:ext cx="1265025" cy="707886"/>
          </a:xfrm>
          <a:prstGeom prst="rect">
            <a:avLst/>
          </a:prstGeom>
          <a:noFill/>
        </p:spPr>
        <p:txBody>
          <a:bodyPr wrap="none" rtlCol="0">
            <a:spAutoFit/>
          </a:bodyPr>
          <a:lstStyle/>
          <a:p>
            <a:pPr algn="ctr"/>
            <a:r>
              <a:rPr lang="en-US" sz="2000" dirty="0">
                <a:solidFill>
                  <a:srgbClr val="0099FF"/>
                </a:solidFill>
                <a:latin typeface="Gill Sans" charset="0"/>
                <a:ea typeface="Gill Sans" charset="0"/>
                <a:cs typeface="Gill Sans" charset="0"/>
              </a:rPr>
              <a:t>Too many!</a:t>
            </a:r>
          </a:p>
          <a:p>
            <a:pPr algn="ctr"/>
            <a:r>
              <a:rPr lang="en-US" sz="2000" b="1" dirty="0">
                <a:solidFill>
                  <a:srgbClr val="0099FF"/>
                </a:solidFill>
                <a:latin typeface="Gill Sans" charset="0"/>
                <a:ea typeface="Gill Sans" charset="0"/>
                <a:cs typeface="Gill Sans" charset="0"/>
              </a:rPr>
              <a:t>Reject</a:t>
            </a:r>
            <a:r>
              <a:rPr lang="en-US" sz="2000" dirty="0">
                <a:solidFill>
                  <a:srgbClr val="0099FF"/>
                </a:solidFill>
                <a:latin typeface="Gill Sans" charset="0"/>
                <a:ea typeface="Gill Sans" charset="0"/>
                <a:cs typeface="Gill Sans" charset="0"/>
              </a:rPr>
              <a:t>!</a:t>
            </a:r>
          </a:p>
        </p:txBody>
      </p:sp>
      <p:sp>
        <p:nvSpPr>
          <p:cNvPr id="8" name="Left Brace 7"/>
          <p:cNvSpPr/>
          <p:nvPr/>
        </p:nvSpPr>
        <p:spPr>
          <a:xfrm>
            <a:off x="3927027" y="3149493"/>
            <a:ext cx="202952" cy="891663"/>
          </a:xfrm>
          <a:prstGeom prst="leftBrace">
            <a:avLst/>
          </a:prstGeom>
          <a:ln w="25400">
            <a:solidFill>
              <a:srgbClr val="00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3001441" y="4955791"/>
            <a:ext cx="1167731" cy="1015663"/>
          </a:xfrm>
          <a:prstGeom prst="rect">
            <a:avLst/>
          </a:prstGeom>
          <a:noFill/>
        </p:spPr>
        <p:txBody>
          <a:bodyPr wrap="square" rtlCol="0">
            <a:spAutoFit/>
          </a:bodyPr>
          <a:lstStyle/>
          <a:p>
            <a:pPr algn="ctr"/>
            <a:r>
              <a:rPr lang="en-US" sz="2000" dirty="0">
                <a:solidFill>
                  <a:srgbClr val="0099FF"/>
                </a:solidFill>
                <a:latin typeface="Gill Sans" charset="0"/>
                <a:ea typeface="Gill Sans" charset="0"/>
                <a:cs typeface="Gill Sans" charset="0"/>
              </a:rPr>
              <a:t>Re-sort, thus fast,</a:t>
            </a:r>
          </a:p>
          <a:p>
            <a:pPr algn="ctr"/>
            <a:r>
              <a:rPr lang="en-US" sz="2000" b="1" dirty="0">
                <a:solidFill>
                  <a:srgbClr val="0099FF"/>
                </a:solidFill>
                <a:latin typeface="Gill Sans" charset="0"/>
                <a:ea typeface="Gill Sans" charset="0"/>
                <a:cs typeface="Gill Sans" charset="0"/>
              </a:rPr>
              <a:t>Accept</a:t>
            </a:r>
            <a:r>
              <a:rPr lang="en-US" sz="2000" dirty="0">
                <a:solidFill>
                  <a:srgbClr val="0099FF"/>
                </a:solidFill>
                <a:latin typeface="Gill Sans" charset="0"/>
                <a:ea typeface="Gill Sans" charset="0"/>
                <a:cs typeface="Gill Sans" charset="0"/>
              </a:rPr>
              <a:t>!</a:t>
            </a:r>
          </a:p>
        </p:txBody>
      </p:sp>
      <p:sp>
        <p:nvSpPr>
          <p:cNvPr id="66" name="Oval 65"/>
          <p:cNvSpPr/>
          <p:nvPr/>
        </p:nvSpPr>
        <p:spPr>
          <a:xfrm>
            <a:off x="8406259" y="333649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7" name="Oval 66"/>
          <p:cNvSpPr/>
          <p:nvPr/>
        </p:nvSpPr>
        <p:spPr>
          <a:xfrm>
            <a:off x="8407656" y="298693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13" name="Curved Connector 12"/>
          <p:cNvCxnSpPr>
            <a:stCxn id="95" idx="2"/>
            <a:endCxn id="108" idx="0"/>
          </p:cNvCxnSpPr>
          <p:nvPr/>
        </p:nvCxnSpPr>
        <p:spPr>
          <a:xfrm rot="10800000" flipV="1">
            <a:off x="8192365" y="2774734"/>
            <a:ext cx="213895" cy="2492959"/>
          </a:xfrm>
          <a:prstGeom prst="curved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67" idx="6"/>
            <a:endCxn id="112" idx="0"/>
          </p:cNvCxnSpPr>
          <p:nvPr/>
        </p:nvCxnSpPr>
        <p:spPr>
          <a:xfrm>
            <a:off x="8681976" y="3124093"/>
            <a:ext cx="1440325" cy="2179027"/>
          </a:xfrm>
          <a:prstGeom prst="curved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66" idx="6"/>
            <a:endCxn id="109" idx="0"/>
          </p:cNvCxnSpPr>
          <p:nvPr/>
        </p:nvCxnSpPr>
        <p:spPr>
          <a:xfrm>
            <a:off x="8680577" y="3473653"/>
            <a:ext cx="1190675" cy="1703811"/>
          </a:xfrm>
          <a:prstGeom prst="curved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96" idx="6"/>
            <a:endCxn id="110" idx="1"/>
          </p:cNvCxnSpPr>
          <p:nvPr/>
        </p:nvCxnSpPr>
        <p:spPr>
          <a:xfrm>
            <a:off x="8684052" y="3822812"/>
            <a:ext cx="1023589" cy="1646136"/>
          </a:xfrm>
          <a:prstGeom prst="curved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389969" y="5103401"/>
            <a:ext cx="1219033" cy="1015663"/>
          </a:xfrm>
          <a:prstGeom prst="rect">
            <a:avLst/>
          </a:prstGeom>
          <a:noFill/>
        </p:spPr>
        <p:txBody>
          <a:bodyPr wrap="square" rtlCol="0">
            <a:spAutoFit/>
          </a:bodyPr>
          <a:lstStyle/>
          <a:p>
            <a:pPr algn="ctr"/>
            <a:r>
              <a:rPr lang="en-US" sz="2000" dirty="0">
                <a:solidFill>
                  <a:srgbClr val="0099FF"/>
                </a:solidFill>
                <a:latin typeface="Gill Sans" charset="0"/>
                <a:ea typeface="Gill Sans" charset="0"/>
                <a:cs typeface="Gill Sans" charset="0"/>
              </a:rPr>
              <a:t>Remap to fast chip, </a:t>
            </a:r>
            <a:r>
              <a:rPr lang="en-US" sz="2000" b="1" dirty="0">
                <a:solidFill>
                  <a:srgbClr val="0099FF"/>
                </a:solidFill>
                <a:latin typeface="Gill Sans" charset="0"/>
                <a:ea typeface="Gill Sans" charset="0"/>
                <a:cs typeface="Gill Sans" charset="0"/>
              </a:rPr>
              <a:t>Accept</a:t>
            </a:r>
            <a:r>
              <a:rPr lang="en-US" sz="2000" dirty="0">
                <a:solidFill>
                  <a:srgbClr val="0099FF"/>
                </a:solidFill>
                <a:latin typeface="Gill Sans" charset="0"/>
                <a:ea typeface="Gill Sans" charset="0"/>
                <a:cs typeface="Gill Sans" charset="0"/>
              </a:rPr>
              <a:t>!</a:t>
            </a:r>
          </a:p>
        </p:txBody>
      </p:sp>
      <p:sp>
        <p:nvSpPr>
          <p:cNvPr id="105" name="Rounded Rectangular Callout 104"/>
          <p:cNvSpPr/>
          <p:nvPr/>
        </p:nvSpPr>
        <p:spPr>
          <a:xfrm>
            <a:off x="5457381" y="2637575"/>
            <a:ext cx="1772573" cy="1107671"/>
          </a:xfrm>
          <a:prstGeom prst="wedgeRoundRectCallout">
            <a:avLst>
              <a:gd name="adj1" fmla="val 53103"/>
              <a:gd name="adj2" fmla="val 76530"/>
              <a:gd name="adj3" fmla="val 16667"/>
            </a:avLst>
          </a:prstGeom>
          <a:solidFill>
            <a:srgbClr val="FF0000"/>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OS prediction  incorrect!</a:t>
            </a:r>
          </a:p>
        </p:txBody>
      </p:sp>
      <p:sp>
        <p:nvSpPr>
          <p:cNvPr id="2" name="Date Placeholder 1"/>
          <p:cNvSpPr>
            <a:spLocks noGrp="1"/>
          </p:cNvSpPr>
          <p:nvPr>
            <p:ph type="dt" sz="half" idx="10"/>
          </p:nvPr>
        </p:nvSpPr>
        <p:spPr/>
        <p:txBody>
          <a:bodyPr/>
          <a:lstStyle/>
          <a:p>
            <a:fld id="{7AF93D1C-F82D-BD44-BA43-20448E8E9658}" type="datetime1">
              <a:rPr lang="en-US" smtClean="0"/>
              <a:t>3/14/20</a:t>
            </a:fld>
            <a:endParaRPr lang="en-US" dirty="0"/>
          </a:p>
        </p:txBody>
      </p:sp>
      <p:sp>
        <p:nvSpPr>
          <p:cNvPr id="62" name="TextBox 61"/>
          <p:cNvSpPr txBox="1"/>
          <p:nvPr/>
        </p:nvSpPr>
        <p:spPr>
          <a:xfrm>
            <a:off x="1372438" y="567169"/>
            <a:ext cx="3008709"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To predict latency</a:t>
            </a:r>
            <a:endParaRPr lang="en-US" sz="2400" b="1" dirty="0">
              <a:solidFill>
                <a:schemeClr val="bg1"/>
              </a:solidFill>
              <a:latin typeface="Gill Sans" charset="0"/>
              <a:ea typeface="Gill Sans" charset="0"/>
              <a:cs typeface="Gill Sans" charset="0"/>
            </a:endParaRPr>
          </a:p>
        </p:txBody>
      </p:sp>
      <p:grpSp>
        <p:nvGrpSpPr>
          <p:cNvPr id="64" name="Group 63"/>
          <p:cNvGrpSpPr/>
          <p:nvPr/>
        </p:nvGrpSpPr>
        <p:grpSpPr>
          <a:xfrm>
            <a:off x="1963362" y="1064261"/>
            <a:ext cx="471053" cy="191965"/>
            <a:chOff x="1963362" y="1064261"/>
            <a:chExt cx="471053" cy="191965"/>
          </a:xfrm>
        </p:grpSpPr>
        <p:cxnSp>
          <p:nvCxnSpPr>
            <p:cNvPr id="65" name="Straight Connector 64"/>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4415" y="1054766"/>
            <a:ext cx="3892412"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1</a:t>
            </a:r>
            <a:r>
              <a:rPr lang="en-US" sz="2000" b="1" dirty="0" smtClean="0">
                <a:solidFill>
                  <a:schemeClr val="tx1">
                    <a:lumMod val="85000"/>
                  </a:schemeClr>
                </a:solidFill>
                <a:latin typeface="Gill Sans" charset="0"/>
                <a:ea typeface="Gill Sans" charset="0"/>
                <a:cs typeface="Gill Sans" charset="0"/>
              </a:rPr>
              <a:t>. Modeling the queue policy</a:t>
            </a:r>
            <a:endParaRPr lang="en-US" sz="2000" b="1" dirty="0">
              <a:solidFill>
                <a:schemeClr val="tx1">
                  <a:lumMod val="85000"/>
                </a:schemeClr>
              </a:solidFill>
              <a:latin typeface="Gill Sans" charset="0"/>
              <a:ea typeface="Gill Sans" charset="0"/>
              <a:cs typeface="Gill Sans" charset="0"/>
            </a:endParaRPr>
          </a:p>
        </p:txBody>
      </p:sp>
      <p:grpSp>
        <p:nvGrpSpPr>
          <p:cNvPr id="74" name="Group 73"/>
          <p:cNvGrpSpPr/>
          <p:nvPr/>
        </p:nvGrpSpPr>
        <p:grpSpPr>
          <a:xfrm>
            <a:off x="1963361" y="1254821"/>
            <a:ext cx="471053" cy="342164"/>
            <a:chOff x="1963362" y="914062"/>
            <a:chExt cx="471053" cy="342164"/>
          </a:xfrm>
        </p:grpSpPr>
        <p:cxnSp>
          <p:nvCxnSpPr>
            <p:cNvPr id="107" name="Straight Connector 106"/>
            <p:cNvCxnSpPr/>
            <p:nvPr/>
          </p:nvCxnSpPr>
          <p:spPr>
            <a:xfrm>
              <a:off x="1963362" y="914062"/>
              <a:ext cx="0" cy="34075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2442728" y="1386047"/>
            <a:ext cx="3744936"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2</a:t>
            </a:r>
            <a:r>
              <a:rPr lang="en-US" sz="2000" b="1" dirty="0" smtClean="0">
                <a:solidFill>
                  <a:schemeClr val="bg1"/>
                </a:solidFill>
                <a:latin typeface="Gill Sans" charset="0"/>
                <a:ea typeface="Gill Sans" charset="0"/>
                <a:cs typeface="Gill Sans" charset="0"/>
              </a:rPr>
              <a:t>. Modeling the device type</a:t>
            </a:r>
            <a:endParaRPr lang="en-US" sz="20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66728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dissolve">
                                      <p:cBhvr>
                                        <p:cTn id="13" dur="500"/>
                                        <p:tgtEl>
                                          <p:spTgt spid="7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dissolve">
                                      <p:cBhvr>
                                        <p:cTn id="16" dur="500"/>
                                        <p:tgtEl>
                                          <p:spTgt spid="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dissolve">
                                      <p:cBhvr>
                                        <p:cTn id="19" dur="500"/>
                                        <p:tgtEl>
                                          <p:spTgt spid="7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dissolve">
                                      <p:cBhvr>
                                        <p:cTn id="22" dur="500"/>
                                        <p:tgtEl>
                                          <p:spTgt spid="7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dissolve">
                                      <p:cBhvr>
                                        <p:cTn id="25" dur="500"/>
                                        <p:tgtEl>
                                          <p:spTgt spid="8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dissolve">
                                      <p:cBhvr>
                                        <p:cTn id="28" dur="500"/>
                                        <p:tgtEl>
                                          <p:spTgt spid="8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dissolve">
                                      <p:cBhvr>
                                        <p:cTn id="31" dur="500"/>
                                        <p:tgtEl>
                                          <p:spTgt spid="8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dissolve">
                                      <p:cBhvr>
                                        <p:cTn id="34" dur="500"/>
                                        <p:tgtEl>
                                          <p:spTgt spid="8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dissolve">
                                      <p:cBhvr>
                                        <p:cTn id="37" dur="500"/>
                                        <p:tgtEl>
                                          <p:spTgt spid="5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dissolve">
                                      <p:cBhvr>
                                        <p:cTn id="40" dur="500"/>
                                        <p:tgtEl>
                                          <p:spTgt spid="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dissolve">
                                      <p:cBhvr>
                                        <p:cTn id="43" dur="500"/>
                                        <p:tgtEl>
                                          <p:spTgt spid="8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dissolve">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dissolve">
                                      <p:cBhvr>
                                        <p:cTn id="51" dur="500"/>
                                        <p:tgtEl>
                                          <p:spTgt spid="51"/>
                                        </p:tgtEl>
                                      </p:cBhvr>
                                    </p:animEffect>
                                  </p:childTnLst>
                                </p:cTn>
                              </p:par>
                              <p:par>
                                <p:cTn id="52" presetID="9"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ssolve">
                                      <p:cBhvr>
                                        <p:cTn id="54" dur="500"/>
                                        <p:tgtEl>
                                          <p:spTgt spid="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dissolve">
                                      <p:cBhvr>
                                        <p:cTn id="60" dur="500"/>
                                        <p:tgtEl>
                                          <p:spTgt spid="85"/>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dissolve">
                                      <p:cBhvr>
                                        <p:cTn id="63" dur="500"/>
                                        <p:tgtEl>
                                          <p:spTgt spid="86"/>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500"/>
                                        <p:tgtEl>
                                          <p:spTgt spid="8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dissolve">
                                      <p:cBhvr>
                                        <p:cTn id="69" dur="500"/>
                                        <p:tgtEl>
                                          <p:spTgt spid="8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dissolve">
                                      <p:cBhvr>
                                        <p:cTn id="72" dur="500"/>
                                        <p:tgtEl>
                                          <p:spTgt spid="8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dissolve">
                                      <p:cBhvr>
                                        <p:cTn id="75" dur="500"/>
                                        <p:tgtEl>
                                          <p:spTgt spid="9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dissolve">
                                      <p:cBhvr>
                                        <p:cTn id="78" dur="500"/>
                                        <p:tgtEl>
                                          <p:spTgt spid="9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dissolve">
                                      <p:cBhvr>
                                        <p:cTn id="81" dur="500"/>
                                        <p:tgtEl>
                                          <p:spTgt spid="9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dissolve">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grpId="0" nodeType="clickEffect">
                                  <p:stCondLst>
                                    <p:cond delay="0"/>
                                  </p:stCondLst>
                                  <p:childTnLst>
                                    <p:set>
                                      <p:cBhvr>
                                        <p:cTn id="88" dur="1" fill="hold">
                                          <p:stCondLst>
                                            <p:cond delay="0"/>
                                          </p:stCondLst>
                                        </p:cTn>
                                        <p:tgtEl>
                                          <p:spTgt spid="93"/>
                                        </p:tgtEl>
                                        <p:attrNameLst>
                                          <p:attrName>style.visibility</p:attrName>
                                        </p:attrNameLst>
                                      </p:cBhvr>
                                      <p:to>
                                        <p:strVal val="visible"/>
                                      </p:to>
                                    </p:set>
                                    <p:anim calcmode="lin" valueType="num">
                                      <p:cBhvr additive="base">
                                        <p:cTn id="89" dur="500"/>
                                        <p:tgtEl>
                                          <p:spTgt spid="93"/>
                                        </p:tgtEl>
                                        <p:attrNameLst>
                                          <p:attrName>ppt_y</p:attrName>
                                        </p:attrNameLst>
                                      </p:cBhvr>
                                      <p:tavLst>
                                        <p:tav tm="0">
                                          <p:val>
                                            <p:strVal val="#ppt_y+#ppt_h*1.125000"/>
                                          </p:val>
                                        </p:tav>
                                        <p:tav tm="100000">
                                          <p:val>
                                            <p:strVal val="#ppt_y"/>
                                          </p:val>
                                        </p:tav>
                                      </p:tavLst>
                                    </p:anim>
                                    <p:animEffect transition="in" filter="wipe(up)">
                                      <p:cBhvr>
                                        <p:cTn id="90" dur="500"/>
                                        <p:tgtEl>
                                          <p:spTgt spid="9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dissolve">
                                      <p:cBhvr>
                                        <p:cTn id="95" dur="500"/>
                                        <p:tgtEl>
                                          <p:spTgt spid="95"/>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96"/>
                                        </p:tgtEl>
                                        <p:attrNameLst>
                                          <p:attrName>style.visibility</p:attrName>
                                        </p:attrNameLst>
                                      </p:cBhvr>
                                      <p:to>
                                        <p:strVal val="visible"/>
                                      </p:to>
                                    </p:set>
                                    <p:animEffect transition="in" filter="dissolve">
                                      <p:cBhvr>
                                        <p:cTn id="98" dur="500"/>
                                        <p:tgtEl>
                                          <p:spTgt spid="96"/>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animEffect transition="in" filter="dissolve">
                                      <p:cBhvr>
                                        <p:cTn id="101" dur="500"/>
                                        <p:tgtEl>
                                          <p:spTgt spid="66"/>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dissolve">
                                      <p:cBhvr>
                                        <p:cTn id="104" dur="500"/>
                                        <p:tgtEl>
                                          <p:spTgt spid="67"/>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dissolve">
                                      <p:cBhvr>
                                        <p:cTn id="107" dur="500"/>
                                        <p:tgtEl>
                                          <p:spTgt spid="72"/>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dissolve">
                                      <p:cBhvr>
                                        <p:cTn id="110" dur="500"/>
                                        <p:tgtEl>
                                          <p:spTgt spid="94"/>
                                        </p:tgtEl>
                                      </p:cBhvr>
                                    </p:animEffect>
                                  </p:childTnLst>
                                </p:cTn>
                              </p:par>
                              <p:par>
                                <p:cTn id="111" presetID="9" presetClass="entr" presetSubtype="0"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dissolve">
                                      <p:cBhvr>
                                        <p:cTn id="113" dur="500"/>
                                        <p:tgtEl>
                                          <p:spTgt spid="9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104"/>
                                        </p:tgtEl>
                                        <p:attrNameLst>
                                          <p:attrName>style.visibility</p:attrName>
                                        </p:attrNameLst>
                                      </p:cBhvr>
                                      <p:to>
                                        <p:strVal val="visible"/>
                                      </p:to>
                                    </p:set>
                                    <p:animEffect transition="in" filter="dissolve">
                                      <p:cBhvr>
                                        <p:cTn id="116" dur="500"/>
                                        <p:tgtEl>
                                          <p:spTgt spid="104"/>
                                        </p:tgtEl>
                                      </p:cBhvr>
                                    </p:animEffect>
                                  </p:childTnLst>
                                </p:cTn>
                              </p:par>
                              <p:par>
                                <p:cTn id="117" presetID="9" presetClass="entr" presetSubtype="0"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dissolve">
                                      <p:cBhvr>
                                        <p:cTn id="119" dur="500"/>
                                        <p:tgtEl>
                                          <p:spTgt spid="100"/>
                                        </p:tgtEl>
                                      </p:cBhvr>
                                    </p:animEffect>
                                  </p:childTnLst>
                                </p:cTn>
                              </p:par>
                              <p:par>
                                <p:cTn id="120" presetID="9" presetClass="entr" presetSubtype="0" fill="hold" nodeType="with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dissolve">
                                      <p:cBhvr>
                                        <p:cTn id="122" dur="500"/>
                                        <p:tgtEl>
                                          <p:spTgt spid="9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dissolve">
                                      <p:cBhvr>
                                        <p:cTn id="125" dur="500"/>
                                        <p:tgtEl>
                                          <p:spTgt spid="117"/>
                                        </p:tgtEl>
                                      </p:cBhvr>
                                    </p:animEffect>
                                  </p:childTnLst>
                                </p:cTn>
                              </p:par>
                              <p:par>
                                <p:cTn id="126" presetID="9" presetClass="entr" presetSubtype="0" fill="hold" nodeType="withEffect">
                                  <p:stCondLst>
                                    <p:cond delay="0"/>
                                  </p:stCondLst>
                                  <p:childTnLst>
                                    <p:set>
                                      <p:cBhvr>
                                        <p:cTn id="127" dur="1" fill="hold">
                                          <p:stCondLst>
                                            <p:cond delay="0"/>
                                          </p:stCondLst>
                                        </p:cTn>
                                        <p:tgtEl>
                                          <p:spTgt spid="103"/>
                                        </p:tgtEl>
                                        <p:attrNameLst>
                                          <p:attrName>style.visibility</p:attrName>
                                        </p:attrNameLst>
                                      </p:cBhvr>
                                      <p:to>
                                        <p:strVal val="visible"/>
                                      </p:to>
                                    </p:set>
                                    <p:animEffect transition="in" filter="dissolve">
                                      <p:cBhvr>
                                        <p:cTn id="128" dur="500"/>
                                        <p:tgtEl>
                                          <p:spTgt spid="103"/>
                                        </p:tgtEl>
                                      </p:cBhvr>
                                    </p:animEffect>
                                  </p:childTnLst>
                                </p:cTn>
                              </p:par>
                              <p:par>
                                <p:cTn id="129" presetID="9" presetClass="entr" presetSubtype="0" fill="hold" nodeType="with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dissolve">
                                      <p:cBhvr>
                                        <p:cTn id="131" dur="500"/>
                                        <p:tgtEl>
                                          <p:spTgt spid="10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106"/>
                                        </p:tgtEl>
                                        <p:attrNameLst>
                                          <p:attrName>style.visibility</p:attrName>
                                        </p:attrNameLst>
                                      </p:cBhvr>
                                      <p:to>
                                        <p:strVal val="visible"/>
                                      </p:to>
                                    </p:set>
                                    <p:animEffect transition="in" filter="dissolve">
                                      <p:cBhvr>
                                        <p:cTn id="134" dur="500"/>
                                        <p:tgtEl>
                                          <p:spTgt spid="106"/>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nodeType="click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blinds(horizontal)">
                                      <p:cBhvr>
                                        <p:cTn id="139" dur="500"/>
                                        <p:tgtEl>
                                          <p:spTgt spid="13"/>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blinds(horizontal)">
                                      <p:cBhvr>
                                        <p:cTn id="142" dur="500"/>
                                        <p:tgtEl>
                                          <p:spTgt spid="108"/>
                                        </p:tgtEl>
                                      </p:cBhvr>
                                    </p:animEffect>
                                  </p:childTnLst>
                                </p:cTn>
                              </p:par>
                              <p:par>
                                <p:cTn id="143" presetID="3" presetClass="entr" presetSubtype="10" fill="hold"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blinds(horizontal)">
                                      <p:cBhvr>
                                        <p:cTn id="145" dur="500"/>
                                        <p:tgtEl>
                                          <p:spTgt spid="99"/>
                                        </p:tgtEl>
                                      </p:cBhvr>
                                    </p:animEffect>
                                  </p:childTnLst>
                                </p:cTn>
                              </p:par>
                              <p:par>
                                <p:cTn id="146" presetID="3" presetClass="entr" presetSubtype="10" fill="hold" nodeType="withEffect">
                                  <p:stCondLst>
                                    <p:cond delay="0"/>
                                  </p:stCondLst>
                                  <p:childTnLst>
                                    <p:set>
                                      <p:cBhvr>
                                        <p:cTn id="147" dur="1" fill="hold">
                                          <p:stCondLst>
                                            <p:cond delay="0"/>
                                          </p:stCondLst>
                                        </p:cTn>
                                        <p:tgtEl>
                                          <p:spTgt spid="73"/>
                                        </p:tgtEl>
                                        <p:attrNameLst>
                                          <p:attrName>style.visibility</p:attrName>
                                        </p:attrNameLst>
                                      </p:cBhvr>
                                      <p:to>
                                        <p:strVal val="visible"/>
                                      </p:to>
                                    </p:set>
                                    <p:animEffect transition="in" filter="blinds(horizontal)">
                                      <p:cBhvr>
                                        <p:cTn id="148" dur="500"/>
                                        <p:tgtEl>
                                          <p:spTgt spid="73"/>
                                        </p:tgtEl>
                                      </p:cBhvr>
                                    </p:animEffect>
                                  </p:childTnLst>
                                </p:cTn>
                              </p:par>
                              <p:par>
                                <p:cTn id="149" presetID="3" presetClass="entr" presetSubtype="10" fill="hold" nodeType="withEffect">
                                  <p:stCondLst>
                                    <p:cond delay="0"/>
                                  </p:stCondLst>
                                  <p:childTnLst>
                                    <p:set>
                                      <p:cBhvr>
                                        <p:cTn id="150" dur="1" fill="hold">
                                          <p:stCondLst>
                                            <p:cond delay="0"/>
                                          </p:stCondLst>
                                        </p:cTn>
                                        <p:tgtEl>
                                          <p:spTgt spid="70"/>
                                        </p:tgtEl>
                                        <p:attrNameLst>
                                          <p:attrName>style.visibility</p:attrName>
                                        </p:attrNameLst>
                                      </p:cBhvr>
                                      <p:to>
                                        <p:strVal val="visible"/>
                                      </p:to>
                                    </p:set>
                                    <p:animEffect transition="in" filter="blinds(horizontal)">
                                      <p:cBhvr>
                                        <p:cTn id="151" dur="500"/>
                                        <p:tgtEl>
                                          <p:spTgt spid="70"/>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09"/>
                                        </p:tgtEl>
                                        <p:attrNameLst>
                                          <p:attrName>style.visibility</p:attrName>
                                        </p:attrNameLst>
                                      </p:cBhvr>
                                      <p:to>
                                        <p:strVal val="visible"/>
                                      </p:to>
                                    </p:set>
                                    <p:animEffect transition="in" filter="blinds(horizontal)">
                                      <p:cBhvr>
                                        <p:cTn id="154" dur="500"/>
                                        <p:tgtEl>
                                          <p:spTgt spid="10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Effect transition="in" filter="blinds(horizontal)">
                                      <p:cBhvr>
                                        <p:cTn id="157" dur="500"/>
                                        <p:tgtEl>
                                          <p:spTgt spid="112"/>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blinds(horizontal)">
                                      <p:cBhvr>
                                        <p:cTn id="160" dur="500"/>
                                        <p:tgtEl>
                                          <p:spTgt spid="110"/>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blinds(horizontal)">
                                      <p:cBhvr>
                                        <p:cTn id="163" dur="500"/>
                                        <p:tgtEl>
                                          <p:spTgt spid="102"/>
                                        </p:tgtEl>
                                      </p:cBhvr>
                                    </p:animEffect>
                                  </p:childTnLst>
                                </p:cTn>
                              </p:par>
                            </p:childTnLst>
                          </p:cTn>
                        </p:par>
                      </p:childTnLst>
                    </p:cTn>
                  </p:par>
                  <p:par>
                    <p:cTn id="164" fill="hold">
                      <p:stCondLst>
                        <p:cond delay="indefinite"/>
                      </p:stCondLst>
                      <p:childTnLst>
                        <p:par>
                          <p:cTn id="165" fill="hold">
                            <p:stCondLst>
                              <p:cond delay="0"/>
                            </p:stCondLst>
                            <p:childTnLst>
                              <p:par>
                                <p:cTn id="166" presetID="12" presetClass="entr" presetSubtype="4" fill="hold" grpId="0" nodeType="clickEffect">
                                  <p:stCondLst>
                                    <p:cond delay="0"/>
                                  </p:stCondLst>
                                  <p:childTnLst>
                                    <p:set>
                                      <p:cBhvr>
                                        <p:cTn id="167" dur="1" fill="hold">
                                          <p:stCondLst>
                                            <p:cond delay="0"/>
                                          </p:stCondLst>
                                        </p:cTn>
                                        <p:tgtEl>
                                          <p:spTgt spid="105"/>
                                        </p:tgtEl>
                                        <p:attrNameLst>
                                          <p:attrName>style.visibility</p:attrName>
                                        </p:attrNameLst>
                                      </p:cBhvr>
                                      <p:to>
                                        <p:strVal val="visible"/>
                                      </p:to>
                                    </p:set>
                                    <p:anim calcmode="lin" valueType="num">
                                      <p:cBhvr additive="base">
                                        <p:cTn id="168" dur="500"/>
                                        <p:tgtEl>
                                          <p:spTgt spid="105"/>
                                        </p:tgtEl>
                                        <p:attrNameLst>
                                          <p:attrName>ppt_y</p:attrName>
                                        </p:attrNameLst>
                                      </p:cBhvr>
                                      <p:tavLst>
                                        <p:tav tm="0">
                                          <p:val>
                                            <p:strVal val="#ppt_y+#ppt_h*1.125000"/>
                                          </p:val>
                                        </p:tav>
                                        <p:tav tm="100000">
                                          <p:val>
                                            <p:strVal val="#ppt_y"/>
                                          </p:val>
                                        </p:tav>
                                      </p:tavLst>
                                    </p:anim>
                                    <p:animEffect transition="in" filter="wipe(up)">
                                      <p:cBhvr>
                                        <p:cTn id="16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33" grpId="0" animBg="1"/>
      <p:bldP spid="51" grpId="0" animBg="1"/>
      <p:bldP spid="76" grpId="0"/>
      <p:bldP spid="77" grpId="0" animBg="1"/>
      <p:bldP spid="78" grpId="0" animBg="1"/>
      <p:bldP spid="79" grpId="0" animBg="1"/>
      <p:bldP spid="80" grpId="0" animBg="1"/>
      <p:bldP spid="81" grpId="0"/>
      <p:bldP spid="82" grpId="0"/>
      <p:bldP spid="83" grpId="0"/>
      <p:bldP spid="84" grpId="0"/>
      <p:bldP spid="85" grpId="0" animBg="1"/>
      <p:bldP spid="86" grpId="0" animBg="1"/>
      <p:bldP spid="87" grpId="0" animBg="1"/>
      <p:bldP spid="88" grpId="0" animBg="1"/>
      <p:bldP spid="89" grpId="0"/>
      <p:bldP spid="90" grpId="0"/>
      <p:bldP spid="91" grpId="0"/>
      <p:bldP spid="92" grpId="0"/>
      <p:bldP spid="93" grpId="0" animBg="1"/>
      <p:bldP spid="72" grpId="0"/>
      <p:bldP spid="94" grpId="0"/>
      <p:bldP spid="95" grpId="0" animBg="1"/>
      <p:bldP spid="96" grpId="0" animBg="1"/>
      <p:bldP spid="104" grpId="0" animBg="1"/>
      <p:bldP spid="106" grpId="0" animBg="1"/>
      <p:bldP spid="108" grpId="0" animBg="1"/>
      <p:bldP spid="109" grpId="0" animBg="1"/>
      <p:bldP spid="110" grpId="0" animBg="1"/>
      <p:bldP spid="112" grpId="0" animBg="1"/>
      <p:bldP spid="117" grpId="0"/>
      <p:bldP spid="58" grpId="0"/>
      <p:bldP spid="8" grpId="0" animBg="1"/>
      <p:bldP spid="63" grpId="0"/>
      <p:bldP spid="66" grpId="0" animBg="1"/>
      <p:bldP spid="67" grpId="0" animBg="1"/>
      <p:bldP spid="102" grpId="0"/>
      <p:bldP spid="10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28</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10" name="TextBox 9"/>
          <p:cNvSpPr txBox="1"/>
          <p:nvPr/>
        </p:nvSpPr>
        <p:spPr>
          <a:xfrm>
            <a:off x="1185651" y="2038345"/>
            <a:ext cx="2958374"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Latency &amp; Reject</a:t>
            </a:r>
            <a:r>
              <a:rPr lang="en-US" sz="2400" b="1" dirty="0">
                <a:solidFill>
                  <a:schemeClr val="bg1"/>
                </a:solidFill>
                <a:latin typeface="Gill Sans" charset="0"/>
                <a:ea typeface="Gill Sans" charset="0"/>
                <a:cs typeface="Gill Sans" charset="0"/>
              </a:rPr>
              <a:t>?</a:t>
            </a:r>
          </a:p>
        </p:txBody>
      </p:sp>
      <p:sp>
        <p:nvSpPr>
          <p:cNvPr id="11" name="TextBox 10"/>
          <p:cNvSpPr txBox="1"/>
          <p:nvPr/>
        </p:nvSpPr>
        <p:spPr>
          <a:xfrm>
            <a:off x="4042213" y="2042001"/>
            <a:ext cx="364202"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a:t>
            </a:r>
          </a:p>
        </p:txBody>
      </p:sp>
      <p:sp>
        <p:nvSpPr>
          <p:cNvPr id="12" name="TextBox 11"/>
          <p:cNvSpPr txBox="1"/>
          <p:nvPr/>
        </p:nvSpPr>
        <p:spPr>
          <a:xfrm>
            <a:off x="4406417" y="2042000"/>
            <a:ext cx="6341801" cy="461665"/>
          </a:xfrm>
          <a:prstGeom prst="rect">
            <a:avLst/>
          </a:prstGeom>
          <a:noFill/>
        </p:spPr>
        <p:txBody>
          <a:bodyPr wrap="none" rtlCol="0">
            <a:spAutoFit/>
          </a:bodyPr>
          <a:lstStyle/>
          <a:p>
            <a:r>
              <a:rPr lang="en-US" sz="2400" dirty="0">
                <a:solidFill>
                  <a:schemeClr val="bg1"/>
                </a:solidFill>
                <a:latin typeface="Apple Chancery" charset="0"/>
                <a:ea typeface="Apple Chancery" charset="0"/>
                <a:cs typeface="Apple Chancery" charset="0"/>
              </a:rPr>
              <a:t>f </a:t>
            </a:r>
            <a:r>
              <a:rPr lang="en-US" sz="2400" dirty="0">
                <a:solidFill>
                  <a:schemeClr val="bg1"/>
                </a:solidFill>
                <a:latin typeface="Gill Sans" charset="0"/>
                <a:ea typeface="Gill Sans" charset="0"/>
                <a:cs typeface="Gill Sans" charset="0"/>
              </a:rPr>
              <a:t>(                                                                    )</a:t>
            </a:r>
          </a:p>
        </p:txBody>
      </p:sp>
      <p:sp>
        <p:nvSpPr>
          <p:cNvPr id="13" name="TextBox 12"/>
          <p:cNvSpPr txBox="1"/>
          <p:nvPr/>
        </p:nvSpPr>
        <p:spPr>
          <a:xfrm>
            <a:off x="4842514" y="2064520"/>
            <a:ext cx="128727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d</a:t>
            </a:r>
            <a:r>
              <a:rPr lang="en-US" sz="2400" dirty="0" smtClean="0">
                <a:solidFill>
                  <a:srgbClr val="FF0000"/>
                </a:solidFill>
                <a:latin typeface="Gill Sans" charset="0"/>
                <a:ea typeface="Gill Sans" charset="0"/>
                <a:cs typeface="Gill Sans" charset="0"/>
              </a:rPr>
              <a:t>eadline</a:t>
            </a:r>
            <a:r>
              <a:rPr lang="en-U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14" name="TextBox 13"/>
          <p:cNvSpPr txBox="1"/>
          <p:nvPr/>
        </p:nvSpPr>
        <p:spPr>
          <a:xfrm>
            <a:off x="6517914" y="2052758"/>
            <a:ext cx="1796710"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queue policy</a:t>
            </a:r>
            <a:r>
              <a:rPr lang="en-US" sz="2400" dirty="0">
                <a:solidFill>
                  <a:schemeClr val="bg1"/>
                </a:solidFill>
                <a:latin typeface="Gill Sans" charset="0"/>
                <a:ea typeface="Gill Sans" charset="0"/>
                <a:cs typeface="Gill Sans" charset="0"/>
              </a:rPr>
              <a:t>,</a:t>
            </a:r>
          </a:p>
        </p:txBody>
      </p:sp>
      <p:sp>
        <p:nvSpPr>
          <p:cNvPr id="24" name="TextBox 23"/>
          <p:cNvSpPr txBox="1"/>
          <p:nvPr/>
        </p:nvSpPr>
        <p:spPr>
          <a:xfrm>
            <a:off x="8395374" y="2087041"/>
            <a:ext cx="159229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device type</a:t>
            </a:r>
            <a:endParaRPr lang="en-US" sz="2400" dirty="0">
              <a:solidFill>
                <a:schemeClr val="bg1"/>
              </a:solidFill>
              <a:latin typeface="Gill Sans" charset="0"/>
              <a:ea typeface="Gill Sans" charset="0"/>
              <a:cs typeface="Gill Sans" charset="0"/>
            </a:endParaRPr>
          </a:p>
        </p:txBody>
      </p:sp>
      <p:sp>
        <p:nvSpPr>
          <p:cNvPr id="6" name="Rounded Rectangular Callout 5"/>
          <p:cNvSpPr/>
          <p:nvPr/>
        </p:nvSpPr>
        <p:spPr>
          <a:xfrm>
            <a:off x="7224546" y="918963"/>
            <a:ext cx="3017799" cy="892313"/>
          </a:xfrm>
          <a:prstGeom prst="wedgeRoundRectCallout">
            <a:avLst>
              <a:gd name="adj1" fmla="val -36382"/>
              <a:gd name="adj2" fmla="val 7518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Model from </a:t>
            </a:r>
            <a:r>
              <a:rPr lang="en-US" sz="2000" dirty="0">
                <a:latin typeface="Gill Sans" charset="0"/>
                <a:ea typeface="Gill Sans" charset="0"/>
                <a:cs typeface="Gill Sans" charset="0"/>
              </a:rPr>
              <a:t>source-code.</a:t>
            </a:r>
          </a:p>
          <a:p>
            <a:pPr algn="ctr"/>
            <a:r>
              <a:rPr lang="en-US" sz="2000" dirty="0">
                <a:latin typeface="Gill Sans" charset="0"/>
                <a:ea typeface="Gill Sans" charset="0"/>
                <a:cs typeface="Gill Sans" charset="0"/>
              </a:rPr>
              <a:t>e.g. CFQ, </a:t>
            </a:r>
            <a:r>
              <a:rPr lang="en-US" sz="2000" dirty="0" err="1">
                <a:latin typeface="Gill Sans" charset="0"/>
                <a:ea typeface="Gill Sans" charset="0"/>
                <a:cs typeface="Gill Sans" charset="0"/>
              </a:rPr>
              <a:t>noop</a:t>
            </a:r>
            <a:endParaRPr lang="en-US" sz="2000" dirty="0">
              <a:latin typeface="Gill Sans" charset="0"/>
              <a:ea typeface="Gill Sans" charset="0"/>
              <a:cs typeface="Gill Sans" charset="0"/>
            </a:endParaRPr>
          </a:p>
        </p:txBody>
      </p:sp>
      <p:cxnSp>
        <p:nvCxnSpPr>
          <p:cNvPr id="4" name="Straight Connector 3"/>
          <p:cNvCxnSpPr/>
          <p:nvPr/>
        </p:nvCxnSpPr>
        <p:spPr>
          <a:xfrm flipH="1">
            <a:off x="6969870" y="2668481"/>
            <a:ext cx="1321559" cy="1160004"/>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6841698" y="4438974"/>
            <a:ext cx="649381" cy="761724"/>
          </a:xfrm>
          <a:prstGeom prst="rect">
            <a:avLst/>
          </a:prstGeom>
        </p:spPr>
      </p:pic>
      <p:sp>
        <p:nvSpPr>
          <p:cNvPr id="22" name="TextBox 21"/>
          <p:cNvSpPr txBox="1"/>
          <p:nvPr/>
        </p:nvSpPr>
        <p:spPr>
          <a:xfrm>
            <a:off x="5739692" y="3854199"/>
            <a:ext cx="1688283" cy="584775"/>
          </a:xfrm>
          <a:prstGeom prst="rect">
            <a:avLst/>
          </a:prstGeom>
          <a:noFill/>
        </p:spPr>
        <p:txBody>
          <a:bodyPr wrap="none" rtlCol="0">
            <a:spAutoFit/>
          </a:bodyPr>
          <a:lstStyle/>
          <a:p>
            <a:r>
              <a:rPr lang="en-US" sz="3200" dirty="0" err="1">
                <a:solidFill>
                  <a:schemeClr val="bg1"/>
                </a:solidFill>
                <a:latin typeface="Gill Sans" charset="0"/>
                <a:ea typeface="Gill Sans" charset="0"/>
                <a:cs typeface="Gill Sans" charset="0"/>
              </a:rPr>
              <a:t>MittCFQ</a:t>
            </a:r>
            <a:endParaRPr lang="en-US" sz="3200" dirty="0">
              <a:solidFill>
                <a:schemeClr val="bg1"/>
              </a:solidFill>
              <a:latin typeface="Gill Sans" charset="0"/>
              <a:ea typeface="Gill Sans" charset="0"/>
              <a:cs typeface="Gill Sans" charset="0"/>
            </a:endParaRPr>
          </a:p>
        </p:txBody>
      </p:sp>
      <p:sp>
        <p:nvSpPr>
          <p:cNvPr id="23" name="TextBox 22"/>
          <p:cNvSpPr txBox="1"/>
          <p:nvPr/>
        </p:nvSpPr>
        <p:spPr>
          <a:xfrm>
            <a:off x="8691921" y="3810000"/>
            <a:ext cx="1550424" cy="584775"/>
          </a:xfrm>
          <a:prstGeom prst="rect">
            <a:avLst/>
          </a:prstGeom>
          <a:noFill/>
        </p:spPr>
        <p:txBody>
          <a:bodyPr wrap="none" rtlCol="0">
            <a:spAutoFit/>
          </a:bodyPr>
          <a:lstStyle/>
          <a:p>
            <a:r>
              <a:rPr lang="en-US" sz="3200" dirty="0" err="1">
                <a:solidFill>
                  <a:schemeClr val="bg1"/>
                </a:solidFill>
                <a:latin typeface="Gill Sans" charset="0"/>
                <a:ea typeface="Gill Sans" charset="0"/>
                <a:cs typeface="Gill Sans" charset="0"/>
              </a:rPr>
              <a:t>MittSSD</a:t>
            </a:r>
            <a:endParaRPr lang="en-US" sz="3200" dirty="0">
              <a:solidFill>
                <a:schemeClr val="bg1"/>
              </a:solidFill>
              <a:latin typeface="Gill Sans" charset="0"/>
              <a:ea typeface="Gill Sans" charset="0"/>
              <a:cs typeface="Gill Sans" charset="0"/>
            </a:endParaRPr>
          </a:p>
        </p:txBody>
      </p:sp>
      <p:sp>
        <p:nvSpPr>
          <p:cNvPr id="2" name="Date Placeholder 1"/>
          <p:cNvSpPr>
            <a:spLocks noGrp="1"/>
          </p:cNvSpPr>
          <p:nvPr>
            <p:ph type="dt" sz="half" idx="10"/>
          </p:nvPr>
        </p:nvSpPr>
        <p:spPr/>
        <p:txBody>
          <a:bodyPr/>
          <a:lstStyle/>
          <a:p>
            <a:fld id="{EB755ED3-B944-344B-9D4D-9527FDC59165}" type="datetime1">
              <a:rPr lang="en-US" smtClean="0"/>
              <a:t>3/14/20</a:t>
            </a:fld>
            <a:endParaRPr lang="en-US" dirty="0"/>
          </a:p>
        </p:txBody>
      </p:sp>
      <p:sp>
        <p:nvSpPr>
          <p:cNvPr id="27" name="TextBox 26"/>
          <p:cNvSpPr txBox="1"/>
          <p:nvPr/>
        </p:nvSpPr>
        <p:spPr>
          <a:xfrm>
            <a:off x="557784" y="918963"/>
            <a:ext cx="5639108"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Latency/Reject </a:t>
            </a:r>
            <a:r>
              <a:rPr lang="en-US" sz="3200" b="1" dirty="0">
                <a:solidFill>
                  <a:schemeClr val="bg1"/>
                </a:solidFill>
                <a:latin typeface="Gill Sans" charset="0"/>
                <a:ea typeface="Gill Sans" charset="0"/>
                <a:cs typeface="Gill Sans" charset="0"/>
              </a:rPr>
              <a:t>Prediction</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624361" y="4321205"/>
            <a:ext cx="1218257" cy="503260"/>
          </a:xfrm>
          <a:prstGeom prst="rect">
            <a:avLst/>
          </a:prstGeom>
        </p:spPr>
      </p:pic>
      <p:cxnSp>
        <p:nvCxnSpPr>
          <p:cNvPr id="17" name="Straight Connector 16"/>
          <p:cNvCxnSpPr/>
          <p:nvPr/>
        </p:nvCxnSpPr>
        <p:spPr>
          <a:xfrm>
            <a:off x="6629400" y="2652058"/>
            <a:ext cx="3358269" cy="0"/>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49955" y="4441920"/>
            <a:ext cx="1359668" cy="584775"/>
          </a:xfrm>
          <a:prstGeom prst="rect">
            <a:avLst/>
          </a:prstGeom>
          <a:noFill/>
        </p:spPr>
        <p:txBody>
          <a:bodyPr wrap="none" rtlCol="0">
            <a:spAutoFit/>
          </a:bodyPr>
          <a:lstStyle/>
          <a:p>
            <a:r>
              <a:rPr lang="en-US" sz="3200" dirty="0" smtClean="0">
                <a:solidFill>
                  <a:schemeClr val="bg1"/>
                </a:solidFill>
                <a:latin typeface="Gill Sans" charset="0"/>
                <a:ea typeface="Gill Sans" charset="0"/>
                <a:cs typeface="Gill Sans" charset="0"/>
              </a:rPr>
              <a:t>CFQ +</a:t>
            </a:r>
            <a:endParaRPr lang="en-US" sz="3200" dirty="0">
              <a:solidFill>
                <a:schemeClr val="bg1"/>
              </a:solidFill>
              <a:latin typeface="Gill Sans" charset="0"/>
              <a:ea typeface="Gill Sans" charset="0"/>
              <a:cs typeface="Gill Sans" charset="0"/>
            </a:endParaRPr>
          </a:p>
        </p:txBody>
      </p:sp>
      <p:cxnSp>
        <p:nvCxnSpPr>
          <p:cNvPr id="31" name="Straight Connector 30"/>
          <p:cNvCxnSpPr>
            <a:endCxn id="23" idx="0"/>
          </p:cNvCxnSpPr>
          <p:nvPr/>
        </p:nvCxnSpPr>
        <p:spPr>
          <a:xfrm>
            <a:off x="8291428" y="2697099"/>
            <a:ext cx="1175705" cy="1112901"/>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590524" y="4734307"/>
            <a:ext cx="1285929" cy="400110"/>
          </a:xfrm>
          <a:prstGeom prst="rect">
            <a:avLst/>
          </a:prstGeom>
          <a:noFill/>
        </p:spPr>
        <p:txBody>
          <a:bodyPr wrap="none" rtlCol="0">
            <a:spAutoFit/>
          </a:bodyPr>
          <a:lstStyle/>
          <a:p>
            <a:r>
              <a:rPr lang="en-US" sz="2000" dirty="0" smtClean="0">
                <a:solidFill>
                  <a:schemeClr val="bg1"/>
                </a:solidFill>
                <a:latin typeface="Gill Sans" charset="0"/>
                <a:ea typeface="Gill Sans" charset="0"/>
                <a:cs typeface="Gill Sans" charset="0"/>
              </a:rPr>
              <a:t>Open-SSD</a:t>
            </a:r>
            <a:endParaRPr lang="en-US" sz="2000" dirty="0">
              <a:solidFill>
                <a:schemeClr val="bg1"/>
              </a:solidFill>
              <a:latin typeface="Gill Sans" charset="0"/>
              <a:ea typeface="Gill Sans" charset="0"/>
              <a:cs typeface="Gill Sans" charset="0"/>
            </a:endParaRPr>
          </a:p>
        </p:txBody>
      </p:sp>
      <p:sp>
        <p:nvSpPr>
          <p:cNvPr id="37" name="TextBox 36"/>
          <p:cNvSpPr txBox="1"/>
          <p:nvPr/>
        </p:nvSpPr>
        <p:spPr>
          <a:xfrm>
            <a:off x="8145058" y="4441920"/>
            <a:ext cx="1478290" cy="584775"/>
          </a:xfrm>
          <a:prstGeom prst="rect">
            <a:avLst/>
          </a:prstGeom>
          <a:noFill/>
        </p:spPr>
        <p:txBody>
          <a:bodyPr wrap="none" rtlCol="0">
            <a:spAutoFit/>
          </a:bodyPr>
          <a:lstStyle/>
          <a:p>
            <a:r>
              <a:rPr lang="en-US" sz="3200" smtClean="0">
                <a:solidFill>
                  <a:schemeClr val="bg1"/>
                </a:solidFill>
                <a:latin typeface="Gill Sans" charset="0"/>
                <a:ea typeface="Gill Sans" charset="0"/>
                <a:cs typeface="Gill Sans" charset="0"/>
              </a:rPr>
              <a:t>FIFO + </a:t>
            </a:r>
            <a:endParaRPr lang="en-US" sz="3200"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8168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500"/>
                                        <p:tgtEl>
                                          <p:spTgt spid="2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par>
                                <p:cTn id="36" presetID="9"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dissolve">
                                      <p:cBhvr>
                                        <p:cTn id="38" dur="500"/>
                                        <p:tgtEl>
                                          <p:spTgt spid="2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dissolve">
                                      <p:cBhvr>
                                        <p:cTn id="44" dur="500"/>
                                        <p:tgtEl>
                                          <p:spTgt spid="30"/>
                                        </p:tgtEl>
                                      </p:cBhvr>
                                    </p:animEffec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dissolve">
                                      <p:cBhvr>
                                        <p:cTn id="50" dur="500"/>
                                        <p:tgtEl>
                                          <p:spTgt spid="3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dissolv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6" grpId="0" animBg="1"/>
      <p:bldP spid="22" grpId="0"/>
      <p:bldP spid="23" grpId="0"/>
      <p:bldP spid="30"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457193" y="482622"/>
            <a:ext cx="11281268" cy="6375378"/>
          </a:xfrm>
          <a:prstGeom prst="rect">
            <a:avLst/>
          </a:prstGeom>
        </p:spPr>
      </p:pic>
      <p:sp>
        <p:nvSpPr>
          <p:cNvPr id="3" name="Slide Number Placeholder 2"/>
          <p:cNvSpPr>
            <a:spLocks noGrp="1"/>
          </p:cNvSpPr>
          <p:nvPr>
            <p:ph type="sldNum" sz="quarter" idx="12"/>
          </p:nvPr>
        </p:nvSpPr>
        <p:spPr>
          <a:xfrm>
            <a:off x="11356714" y="4108"/>
            <a:ext cx="802632" cy="337643"/>
          </a:xfrm>
        </p:spPr>
        <p:txBody>
          <a:bodyPr/>
          <a:lstStyle/>
          <a:p>
            <a:fld id="{38237106-F2ED-405E-BC33-CC3CF426205F}" type="slidenum">
              <a:rPr lang="en-US"/>
              <a:pPr/>
              <a:t>29</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cxnSp>
        <p:nvCxnSpPr>
          <p:cNvPr id="7" name="Straight Connector 6"/>
          <p:cNvCxnSpPr/>
          <p:nvPr/>
        </p:nvCxnSpPr>
        <p:spPr>
          <a:xfrm>
            <a:off x="3268324" y="3617299"/>
            <a:ext cx="2808633"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81727" y="3032314"/>
            <a:ext cx="785793"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OS</a:t>
            </a:r>
          </a:p>
        </p:txBody>
      </p:sp>
      <p:pic>
        <p:nvPicPr>
          <p:cNvPr id="9" name="Picture 8"/>
          <p:cNvPicPr>
            <a:picLocks noChangeAspect="1"/>
          </p:cNvPicPr>
          <p:nvPr/>
        </p:nvPicPr>
        <p:blipFill>
          <a:blip r:embed="rId4"/>
          <a:stretch>
            <a:fillRect/>
          </a:stretch>
        </p:blipFill>
        <p:spPr>
          <a:xfrm>
            <a:off x="4569526" y="3982733"/>
            <a:ext cx="600884" cy="704837"/>
          </a:xfrm>
          <a:prstGeom prst="rect">
            <a:avLst/>
          </a:prstGeom>
        </p:spPr>
      </p:pic>
      <p:sp>
        <p:nvSpPr>
          <p:cNvPr id="10" name="Rounded Rectangular Callout 9"/>
          <p:cNvSpPr/>
          <p:nvPr/>
        </p:nvSpPr>
        <p:spPr>
          <a:xfrm>
            <a:off x="5660909" y="1613400"/>
            <a:ext cx="4031731" cy="1372773"/>
          </a:xfrm>
          <a:prstGeom prst="wedgeRoundRectCallout">
            <a:avLst>
              <a:gd name="adj1" fmla="val -55912"/>
              <a:gd name="adj2" fmla="val 53015"/>
              <a:gd name="adj3" fmla="val 16667"/>
            </a:avLst>
          </a:prstGeom>
          <a:solidFill>
            <a:srgbClr val="CC66FF"/>
          </a:solidFill>
          <a:ln w="50800">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Gill Sans" charset="0"/>
                <a:ea typeface="Gill Sans" charset="0"/>
                <a:cs typeface="Gill Sans" charset="0"/>
              </a:rPr>
              <a:t>Contains user group management</a:t>
            </a:r>
          </a:p>
          <a:p>
            <a:pPr algn="ctr"/>
            <a:r>
              <a:rPr lang="en-US" sz="2000" dirty="0">
                <a:latin typeface="Gill Sans" charset="0"/>
                <a:ea typeface="Gill Sans" charset="0"/>
                <a:cs typeface="Gill Sans" charset="0"/>
              </a:rPr>
              <a:t>Contains 3 service trees</a:t>
            </a:r>
          </a:p>
          <a:p>
            <a:pPr algn="ctr"/>
            <a:r>
              <a:rPr lang="en-US" sz="2000" dirty="0" smtClean="0">
                <a:latin typeface="Gill Sans" charset="0"/>
                <a:ea typeface="Gill Sans" charset="0"/>
                <a:cs typeface="Gill Sans" charset="0"/>
              </a:rPr>
              <a:t>Contains 7 different IO priorities</a:t>
            </a:r>
          </a:p>
          <a:p>
            <a:pPr algn="ctr"/>
            <a:r>
              <a:rPr lang="en-US" sz="2000" dirty="0" smtClean="0">
                <a:latin typeface="Gill Sans" charset="0"/>
                <a:ea typeface="Gill Sans" charset="0"/>
                <a:cs typeface="Gill Sans" charset="0"/>
              </a:rPr>
              <a:t>Contains </a:t>
            </a:r>
            <a:r>
              <a:rPr lang="en-US" sz="2000" dirty="0">
                <a:latin typeface="Gill Sans" charset="0"/>
                <a:ea typeface="Gill Sans" charset="0"/>
                <a:cs typeface="Gill Sans" charset="0"/>
              </a:rPr>
              <a:t>~4500 </a:t>
            </a:r>
            <a:r>
              <a:rPr lang="en-US" sz="2000" dirty="0" smtClean="0">
                <a:latin typeface="Gill Sans" charset="0"/>
                <a:ea typeface="Gill Sans" charset="0"/>
                <a:cs typeface="Gill Sans" charset="0"/>
              </a:rPr>
              <a:t>LOC</a:t>
            </a:r>
            <a:endParaRPr lang="en-US" sz="2000" dirty="0">
              <a:latin typeface="Gill Sans" charset="0"/>
              <a:ea typeface="Gill Sans" charset="0"/>
              <a:cs typeface="Gill Sans" charset="0"/>
            </a:endParaRPr>
          </a:p>
        </p:txBody>
      </p:sp>
      <p:sp>
        <p:nvSpPr>
          <p:cNvPr id="11" name="Alternate Process 10"/>
          <p:cNvSpPr/>
          <p:nvPr/>
        </p:nvSpPr>
        <p:spPr>
          <a:xfrm>
            <a:off x="4425570" y="3044818"/>
            <a:ext cx="899668" cy="387639"/>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CFQ</a:t>
            </a:r>
          </a:p>
        </p:txBody>
      </p:sp>
      <p:sp>
        <p:nvSpPr>
          <p:cNvPr id="12" name="Rounded Rectangular Callout 11"/>
          <p:cNvSpPr/>
          <p:nvPr/>
        </p:nvSpPr>
        <p:spPr>
          <a:xfrm>
            <a:off x="2915479" y="1815549"/>
            <a:ext cx="1510090" cy="935958"/>
          </a:xfrm>
          <a:prstGeom prst="wedgeRoundRectCallout">
            <a:avLst>
              <a:gd name="adj1" fmla="val 52174"/>
              <a:gd name="adj2" fmla="val 78745"/>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Open-sourced</a:t>
            </a:r>
          </a:p>
        </p:txBody>
      </p:sp>
      <p:sp>
        <p:nvSpPr>
          <p:cNvPr id="24" name="Rounded Rectangular Callout 23"/>
          <p:cNvSpPr/>
          <p:nvPr/>
        </p:nvSpPr>
        <p:spPr>
          <a:xfrm>
            <a:off x="4089899" y="4846094"/>
            <a:ext cx="1571010" cy="476661"/>
          </a:xfrm>
          <a:prstGeom prst="wedgeRoundRectCallout">
            <a:avLst>
              <a:gd name="adj1" fmla="val 3050"/>
              <a:gd name="adj2" fmla="val -78309"/>
              <a:gd name="adj3" fmla="val 16667"/>
            </a:avLst>
          </a:prstGeom>
          <a:solidFill>
            <a:srgbClr val="FF0000"/>
          </a:solidFill>
          <a:ln w="508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Black box</a:t>
            </a:r>
          </a:p>
        </p:txBody>
      </p:sp>
      <p:sp>
        <p:nvSpPr>
          <p:cNvPr id="25" name="TextBox 24"/>
          <p:cNvSpPr txBox="1"/>
          <p:nvPr/>
        </p:nvSpPr>
        <p:spPr>
          <a:xfrm>
            <a:off x="6800324" y="3440473"/>
            <a:ext cx="2364205" cy="461665"/>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Disk Scheduling?</a:t>
            </a:r>
          </a:p>
        </p:txBody>
      </p:sp>
      <p:sp>
        <p:nvSpPr>
          <p:cNvPr id="34" name="Rounded Rectangular Callout 33"/>
          <p:cNvSpPr/>
          <p:nvPr/>
        </p:nvSpPr>
        <p:spPr>
          <a:xfrm>
            <a:off x="5361024" y="1701298"/>
            <a:ext cx="4123960" cy="1047460"/>
          </a:xfrm>
          <a:prstGeom prst="wedgeRoundRectCallout">
            <a:avLst>
              <a:gd name="adj1" fmla="val -46961"/>
              <a:gd name="adj2" fmla="val 76156"/>
              <a:gd name="adj3" fmla="val 16667"/>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Reverse engineer</a:t>
            </a:r>
          </a:p>
          <a:p>
            <a:r>
              <a:rPr lang="en-US" sz="2000" dirty="0">
                <a:latin typeface="Gill Sans" charset="0"/>
                <a:ea typeface="Gill Sans" charset="0"/>
                <a:cs typeface="Gill Sans" charset="0"/>
              </a:rPr>
              <a:t>Which tree/queue each IO belongs to? How many IOs in front?</a:t>
            </a:r>
          </a:p>
        </p:txBody>
      </p:sp>
      <p:cxnSp>
        <p:nvCxnSpPr>
          <p:cNvPr id="14" name="Straight Connector 13"/>
          <p:cNvCxnSpPr>
            <a:stCxn id="9" idx="3"/>
            <a:endCxn id="25" idx="1"/>
          </p:cNvCxnSpPr>
          <p:nvPr/>
        </p:nvCxnSpPr>
        <p:spPr>
          <a:xfrm flipV="1">
            <a:off x="5170410" y="3671306"/>
            <a:ext cx="1629914" cy="6638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842183" y="4087960"/>
            <a:ext cx="3013878" cy="769441"/>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Seek latency? </a:t>
            </a:r>
          </a:p>
          <a:p>
            <a:r>
              <a:rPr lang="en-US" sz="2000" dirty="0">
                <a:solidFill>
                  <a:schemeClr val="bg1"/>
                </a:solidFill>
                <a:latin typeface="Gill Sans" charset="0"/>
                <a:ea typeface="Gill Sans" charset="0"/>
                <a:cs typeface="Gill Sans" charset="0"/>
              </a:rPr>
              <a:t>(depends on seek distance)</a:t>
            </a:r>
          </a:p>
        </p:txBody>
      </p:sp>
      <p:cxnSp>
        <p:nvCxnSpPr>
          <p:cNvPr id="17" name="Straight Connector 16"/>
          <p:cNvCxnSpPr>
            <a:stCxn id="9" idx="3"/>
            <a:endCxn id="38" idx="1"/>
          </p:cNvCxnSpPr>
          <p:nvPr/>
        </p:nvCxnSpPr>
        <p:spPr>
          <a:xfrm>
            <a:off x="5170410" y="4335152"/>
            <a:ext cx="1671773" cy="1375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842183" y="4956501"/>
            <a:ext cx="2686130" cy="769441"/>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Transfer time? </a:t>
            </a:r>
          </a:p>
          <a:p>
            <a:r>
              <a:rPr lang="en-US" sz="2000" dirty="0">
                <a:solidFill>
                  <a:schemeClr val="bg1"/>
                </a:solidFill>
                <a:latin typeface="Gill Sans" charset="0"/>
                <a:ea typeface="Gill Sans" charset="0"/>
                <a:cs typeface="Gill Sans" charset="0"/>
              </a:rPr>
              <a:t>(depends on IO size)</a:t>
            </a:r>
          </a:p>
        </p:txBody>
      </p:sp>
      <p:cxnSp>
        <p:nvCxnSpPr>
          <p:cNvPr id="50" name="Straight Connector 49"/>
          <p:cNvCxnSpPr>
            <a:stCxn id="9" idx="3"/>
            <a:endCxn id="43" idx="1"/>
          </p:cNvCxnSpPr>
          <p:nvPr/>
        </p:nvCxnSpPr>
        <p:spPr>
          <a:xfrm>
            <a:off x="5170410" y="4335152"/>
            <a:ext cx="1671773" cy="10060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48800B74-94B4-5649-A330-33FB71643E0A}" type="datetime1">
              <a:rPr lang="en-US" smtClean="0"/>
              <a:t>3/14/20</a:t>
            </a:fld>
            <a:endParaRPr lang="en-US" dirty="0"/>
          </a:p>
        </p:txBody>
      </p:sp>
      <p:sp>
        <p:nvSpPr>
          <p:cNvPr id="22" name="TextBox 21"/>
          <p:cNvSpPr txBox="1"/>
          <p:nvPr/>
        </p:nvSpPr>
        <p:spPr>
          <a:xfrm>
            <a:off x="1372438" y="414769"/>
            <a:ext cx="4274312"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Latency/Reject Prediction</a:t>
            </a:r>
            <a:endParaRPr lang="en-US" sz="2400" b="1" dirty="0">
              <a:solidFill>
                <a:schemeClr val="bg1"/>
              </a:solidFill>
              <a:latin typeface="Gill Sans" charset="0"/>
              <a:ea typeface="Gill Sans" charset="0"/>
              <a:cs typeface="Gill Sans" charset="0"/>
            </a:endParaRPr>
          </a:p>
        </p:txBody>
      </p:sp>
      <p:grpSp>
        <p:nvGrpSpPr>
          <p:cNvPr id="23" name="Group 22"/>
          <p:cNvGrpSpPr/>
          <p:nvPr/>
        </p:nvGrpSpPr>
        <p:grpSpPr>
          <a:xfrm>
            <a:off x="1506162" y="911861"/>
            <a:ext cx="471053" cy="191965"/>
            <a:chOff x="1963362" y="1064261"/>
            <a:chExt cx="471053" cy="191965"/>
          </a:xfrm>
        </p:grpSpPr>
        <p:cxnSp>
          <p:nvCxnSpPr>
            <p:cNvPr id="26" name="Straight Connector 25"/>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1977215" y="902366"/>
            <a:ext cx="3312125" cy="400110"/>
          </a:xfrm>
          <a:prstGeom prst="rect">
            <a:avLst/>
          </a:prstGeom>
          <a:noFill/>
        </p:spPr>
        <p:txBody>
          <a:bodyPr wrap="none" rtlCol="0">
            <a:spAutoFit/>
          </a:bodyPr>
          <a:lstStyle/>
          <a:p>
            <a:r>
              <a:rPr lang="en-US" sz="2000" b="1" dirty="0" smtClean="0">
                <a:solidFill>
                  <a:schemeClr val="bg1"/>
                </a:solidFill>
                <a:latin typeface="Arial" charset="0"/>
                <a:ea typeface="Arial" charset="0"/>
                <a:cs typeface="Arial" charset="0"/>
              </a:rPr>
              <a:t>1</a:t>
            </a:r>
            <a:r>
              <a:rPr lang="en-US" sz="2000" b="1" dirty="0" smtClean="0">
                <a:solidFill>
                  <a:schemeClr val="bg1"/>
                </a:solidFill>
                <a:latin typeface="Gill Sans" charset="0"/>
                <a:ea typeface="Gill Sans" charset="0"/>
                <a:cs typeface="Gill Sans" charset="0"/>
              </a:rPr>
              <a:t>. </a:t>
            </a:r>
            <a:r>
              <a:rPr lang="en-US" sz="2000" b="1" dirty="0" err="1" smtClean="0">
                <a:solidFill>
                  <a:schemeClr val="bg1"/>
                </a:solidFill>
                <a:latin typeface="Gill Sans" charset="0"/>
                <a:ea typeface="Gill Sans" charset="0"/>
                <a:cs typeface="Gill Sans" charset="0"/>
              </a:rPr>
              <a:t>MittCFQ</a:t>
            </a:r>
            <a:r>
              <a:rPr lang="en-US" sz="2000" b="1" dirty="0" smtClean="0">
                <a:solidFill>
                  <a:schemeClr val="bg1"/>
                </a:solidFill>
                <a:latin typeface="Gill Sans" charset="0"/>
                <a:ea typeface="Gill Sans" charset="0"/>
                <a:cs typeface="Gill Sans" charset="0"/>
              </a:rPr>
              <a:t> (CFQ + disk)</a:t>
            </a:r>
            <a:endParaRPr lang="en-US" sz="2000" b="1" dirty="0">
              <a:solidFill>
                <a:schemeClr val="bg1"/>
              </a:solidFill>
              <a:latin typeface="Gill Sans" charset="0"/>
              <a:ea typeface="Gill Sans" charset="0"/>
              <a:cs typeface="Gill Sans" charset="0"/>
            </a:endParaRPr>
          </a:p>
        </p:txBody>
      </p:sp>
      <p:grpSp>
        <p:nvGrpSpPr>
          <p:cNvPr id="33" name="Group 32"/>
          <p:cNvGrpSpPr/>
          <p:nvPr/>
        </p:nvGrpSpPr>
        <p:grpSpPr>
          <a:xfrm>
            <a:off x="5377121" y="898895"/>
            <a:ext cx="471053" cy="191965"/>
            <a:chOff x="1963362" y="1064261"/>
            <a:chExt cx="471053" cy="191965"/>
          </a:xfrm>
        </p:grpSpPr>
        <p:cxnSp>
          <p:nvCxnSpPr>
            <p:cNvPr id="35" name="Straight Connector 34"/>
            <p:cNvCxnSpPr/>
            <p:nvPr/>
          </p:nvCxnSpPr>
          <p:spPr>
            <a:xfrm flipH="1">
              <a:off x="1963362" y="1064261"/>
              <a:ext cx="0" cy="19056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5852404" y="902366"/>
            <a:ext cx="4022255"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2</a:t>
            </a:r>
            <a:r>
              <a:rPr lang="en-US" sz="2000" b="1" dirty="0" smtClean="0">
                <a:solidFill>
                  <a:schemeClr val="tx1">
                    <a:lumMod val="85000"/>
                  </a:schemeClr>
                </a:solidFill>
                <a:latin typeface="Gill Sans" charset="0"/>
                <a:ea typeface="Gill Sans" charset="0"/>
                <a:cs typeface="Gill Sans" charset="0"/>
              </a:rPr>
              <a:t>. </a:t>
            </a:r>
            <a:r>
              <a:rPr lang="en-US" sz="2000" b="1" dirty="0" err="1" smtClean="0">
                <a:solidFill>
                  <a:schemeClr val="tx1">
                    <a:lumMod val="85000"/>
                  </a:schemeClr>
                </a:solidFill>
                <a:latin typeface="Gill Sans" charset="0"/>
                <a:ea typeface="Gill Sans" charset="0"/>
                <a:cs typeface="Gill Sans" charset="0"/>
              </a:rPr>
              <a:t>MittSSD</a:t>
            </a:r>
            <a:r>
              <a:rPr lang="en-US" sz="2000" b="1" dirty="0" smtClean="0">
                <a:solidFill>
                  <a:schemeClr val="tx1">
                    <a:lumMod val="85000"/>
                  </a:schemeClr>
                </a:solidFill>
                <a:latin typeface="Gill Sans" charset="0"/>
                <a:ea typeface="Gill Sans" charset="0"/>
                <a:cs typeface="Gill Sans" charset="0"/>
              </a:rPr>
              <a:t> (FIFO + </a:t>
            </a:r>
            <a:r>
              <a:rPr lang="en-US" sz="2000" b="1" dirty="0" err="1" smtClean="0">
                <a:solidFill>
                  <a:schemeClr val="tx1">
                    <a:lumMod val="85000"/>
                  </a:schemeClr>
                </a:solidFill>
                <a:latin typeface="Gill Sans" charset="0"/>
                <a:ea typeface="Gill Sans" charset="0"/>
                <a:cs typeface="Gill Sans" charset="0"/>
              </a:rPr>
              <a:t>OpenSSD</a:t>
            </a:r>
            <a:r>
              <a:rPr lang="en-US" sz="2000" b="1" dirty="0" smtClean="0">
                <a:solidFill>
                  <a:schemeClr val="tx1">
                    <a:lumMod val="85000"/>
                  </a:schemeClr>
                </a:solidFill>
                <a:latin typeface="Gill Sans" charset="0"/>
                <a:ea typeface="Gill Sans" charset="0"/>
                <a:cs typeface="Gill Sans" charset="0"/>
              </a:rPr>
              <a:t>)</a:t>
            </a:r>
            <a:endParaRPr lang="en-US" sz="2000" b="1" dirty="0">
              <a:solidFill>
                <a:schemeClr val="tx1">
                  <a:lumMod val="85000"/>
                </a:schemeClr>
              </a:solidFill>
              <a:latin typeface="Gill Sans" charset="0"/>
              <a:ea typeface="Gill Sans" charset="0"/>
              <a:cs typeface="Gill Sans" charset="0"/>
            </a:endParaRPr>
          </a:p>
        </p:txBody>
      </p:sp>
    </p:spTree>
    <p:extLst>
      <p:ext uri="{BB962C8B-B14F-4D97-AF65-F5344CB8AC3E}">
        <p14:creationId xmlns:p14="http://schemas.microsoft.com/office/powerpoint/2010/main" val="9153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dissolve">
                                      <p:cBhvr>
                                        <p:cTn id="10" dur="500"/>
                                        <p:tgtEl>
                                          <p:spTgt spid="10">
                                            <p:txEl>
                                              <p:pRg st="0" end="0"/>
                                            </p:txEl>
                                          </p:spTgt>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dissolve">
                                      <p:cBhvr>
                                        <p:cTn id="14" dur="500"/>
                                        <p:tgtEl>
                                          <p:spTgt spid="10">
                                            <p:txEl>
                                              <p:pRg st="1" end="1"/>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dissolve">
                                      <p:cBhvr>
                                        <p:cTn id="18" dur="500"/>
                                        <p:tgtEl>
                                          <p:spTgt spid="10">
                                            <p:txEl>
                                              <p:pRg st="2" end="2"/>
                                            </p:txEl>
                                          </p:spTgt>
                                        </p:tgtEl>
                                      </p:cBhvr>
                                    </p:animEffect>
                                  </p:childTnLst>
                                </p:cTn>
                              </p:par>
                            </p:childTnLst>
                          </p:cTn>
                        </p:par>
                        <p:par>
                          <p:cTn id="19" fill="hold">
                            <p:stCondLst>
                              <p:cond delay="1500"/>
                            </p:stCondLst>
                            <p:childTnLst>
                              <p:par>
                                <p:cTn id="20" presetID="9" presetClass="entr" presetSubtype="0" fill="hold" nodeType="after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up)">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p:tgtEl>
                                          <p:spTgt spid="34"/>
                                        </p:tgtEl>
                                        <p:attrNameLst>
                                          <p:attrName>ppt_y</p:attrName>
                                        </p:attrNameLst>
                                      </p:cBhvr>
                                      <p:tavLst>
                                        <p:tav tm="0">
                                          <p:val>
                                            <p:strVal val="#ppt_y+#ppt_h*1.125000"/>
                                          </p:val>
                                        </p:tav>
                                        <p:tav tm="100000">
                                          <p:val>
                                            <p:strVal val="#ppt_y"/>
                                          </p:val>
                                        </p:tav>
                                      </p:tavLst>
                                    </p:anim>
                                    <p:animEffect transition="in" filter="wipe(up)">
                                      <p:cBhvr>
                                        <p:cTn id="34" dur="500"/>
                                        <p:tgtEl>
                                          <p:spTgt spid="34"/>
                                        </p:tgtEl>
                                      </p:cBhvr>
                                    </p:animEffect>
                                  </p:childTnLst>
                                </p:cTn>
                              </p:par>
                              <p:par>
                                <p:cTn id="35" presetID="9"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par>
                                <p:cTn id="38" presetID="9" presetClass="exit" presetSubtype="0" fill="hold" grpId="1" nodeType="withEffect">
                                  <p:stCondLst>
                                    <p:cond delay="0"/>
                                  </p:stCondLst>
                                  <p:childTnLst>
                                    <p:animEffect transition="out" filter="dissolve">
                                      <p:cBhvr>
                                        <p:cTn id="39" dur="500"/>
                                        <p:tgtEl>
                                          <p:spTgt spid="10">
                                            <p:txEl>
                                              <p:pRg st="0" end="0"/>
                                            </p:txEl>
                                          </p:spTgt>
                                        </p:tgtEl>
                                      </p:cBhvr>
                                    </p:animEffect>
                                    <p:set>
                                      <p:cBhvr>
                                        <p:cTn id="40" dur="1" fill="hold">
                                          <p:stCondLst>
                                            <p:cond delay="499"/>
                                          </p:stCondLst>
                                        </p:cTn>
                                        <p:tgtEl>
                                          <p:spTgt spid="10">
                                            <p:txEl>
                                              <p:pRg st="0" end="0"/>
                                            </p:txEl>
                                          </p:spTgt>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10">
                                            <p:txEl>
                                              <p:pRg st="1" end="1"/>
                                            </p:txEl>
                                          </p:spTgt>
                                        </p:tgtEl>
                                      </p:cBhvr>
                                    </p:animEffect>
                                    <p:set>
                                      <p:cBhvr>
                                        <p:cTn id="43" dur="1" fill="hold">
                                          <p:stCondLst>
                                            <p:cond delay="499"/>
                                          </p:stCondLst>
                                        </p:cTn>
                                        <p:tgtEl>
                                          <p:spTgt spid="10">
                                            <p:txEl>
                                              <p:pRg st="1" end="1"/>
                                            </p:txEl>
                                          </p:spTgt>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10">
                                            <p:txEl>
                                              <p:pRg st="2" end="2"/>
                                            </p:txEl>
                                          </p:spTgt>
                                        </p:tgtEl>
                                      </p:cBhvr>
                                    </p:animEffect>
                                    <p:set>
                                      <p:cBhvr>
                                        <p:cTn id="46" dur="1" fill="hold">
                                          <p:stCondLst>
                                            <p:cond delay="499"/>
                                          </p:stCondLst>
                                        </p:cTn>
                                        <p:tgtEl>
                                          <p:spTgt spid="10">
                                            <p:txEl>
                                              <p:pRg st="2" end="2"/>
                                            </p:txEl>
                                          </p:spTgt>
                                        </p:tgtEl>
                                        <p:attrNameLst>
                                          <p:attrName>style.visibility</p:attrName>
                                        </p:attrNameLst>
                                      </p:cBhvr>
                                      <p:to>
                                        <p:strVal val="hidden"/>
                                      </p:to>
                                    </p:set>
                                  </p:childTnLst>
                                </p:cTn>
                              </p:par>
                              <p:par>
                                <p:cTn id="47" presetID="9" presetClass="exit" presetSubtype="0" fill="hold" grpId="1" nodeType="withEffect">
                                  <p:stCondLst>
                                    <p:cond delay="0"/>
                                  </p:stCondLst>
                                  <p:childTnLst>
                                    <p:animEffect transition="out" filter="dissolve">
                                      <p:cBhvr>
                                        <p:cTn id="48" dur="500"/>
                                        <p:tgtEl>
                                          <p:spTgt spid="10">
                                            <p:txEl>
                                              <p:pRg st="3" end="3"/>
                                            </p:txEl>
                                          </p:spTgt>
                                        </p:tgtEl>
                                      </p:cBhvr>
                                    </p:animEffect>
                                    <p:set>
                                      <p:cBhvr>
                                        <p:cTn id="49" dur="1" fill="hold">
                                          <p:stCondLst>
                                            <p:cond delay="499"/>
                                          </p:stCondLst>
                                        </p:cTn>
                                        <p:tgtEl>
                                          <p:spTgt spid="10">
                                            <p:txEl>
                                              <p:pRg st="3" end="3"/>
                                            </p:txEl>
                                          </p:spTgt>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10">
                                            <p:bg/>
                                          </p:spTgt>
                                        </p:tgtEl>
                                      </p:cBhvr>
                                    </p:animEffect>
                                    <p:set>
                                      <p:cBhvr>
                                        <p:cTn id="52" dur="1" fill="hold">
                                          <p:stCondLst>
                                            <p:cond delay="499"/>
                                          </p:stCondLst>
                                        </p:cTn>
                                        <p:tgtEl>
                                          <p:spTgt spid="10">
                                            <p:bg/>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dissolv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dissolve">
                                      <p:cBhvr>
                                        <p:cTn id="73" dur="500"/>
                                        <p:tgtEl>
                                          <p:spTgt spid="1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dissolve">
                                      <p:cBhvr>
                                        <p:cTn id="81" dur="500"/>
                                        <p:tgtEl>
                                          <p:spTgt spid="5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dissolve">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build="allAtOnce" animBg="1"/>
      <p:bldP spid="12" grpId="0" animBg="1"/>
      <p:bldP spid="24" grpId="0" animBg="1"/>
      <p:bldP spid="25" grpId="0"/>
      <p:bldP spid="34" grpId="0" animBg="1"/>
      <p:bldP spid="38"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0A5E17-4AC5-5847-8AC4-C9CC5AF3A9EC}"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3</a:t>
            </a:fld>
            <a:endParaRPr lang="en-US" dirty="0"/>
          </a:p>
        </p:txBody>
      </p:sp>
      <p:sp>
        <p:nvSpPr>
          <p:cNvPr id="9" name="Title 1"/>
          <p:cNvSpPr>
            <a:spLocks noGrp="1"/>
          </p:cNvSpPr>
          <p:nvPr>
            <p:ph type="title"/>
          </p:nvPr>
        </p:nvSpPr>
        <p:spPr>
          <a:xfrm>
            <a:off x="444494" y="91440"/>
            <a:ext cx="12489628" cy="1143000"/>
          </a:xfrm>
        </p:spPr>
        <p:txBody>
          <a:bodyPr/>
          <a:lstStyle/>
          <a:p>
            <a:r>
              <a:rPr lang="en-US" sz="3600" dirty="0" smtClean="0"/>
              <a:t>The Need for Stability</a:t>
            </a:r>
            <a:endParaRPr lang="en-US" sz="3600" dirty="0"/>
          </a:p>
        </p:txBody>
      </p:sp>
      <p:sp>
        <p:nvSpPr>
          <p:cNvPr id="10" name="TextBox 9"/>
          <p:cNvSpPr txBox="1"/>
          <p:nvPr/>
        </p:nvSpPr>
        <p:spPr>
          <a:xfrm>
            <a:off x="996579" y="1923822"/>
            <a:ext cx="902812" cy="461665"/>
          </a:xfrm>
          <a:prstGeom prst="rect">
            <a:avLst/>
          </a:prstGeom>
          <a:noFill/>
        </p:spPr>
        <p:txBody>
          <a:bodyPr wrap="none" rtlCol="0">
            <a:spAutoFit/>
          </a:bodyPr>
          <a:lstStyle/>
          <a:p>
            <a:pPr algn="ctr"/>
            <a:r>
              <a:rPr lang="en-US" sz="2400" b="1" i="1" dirty="0">
                <a:solidFill>
                  <a:schemeClr val="bg1"/>
                </a:solidFill>
                <a:latin typeface="Gill Sans" charset="0"/>
                <a:ea typeface="Gill Sans" charset="0"/>
                <a:cs typeface="Gill Sans" charset="0"/>
              </a:rPr>
              <a:t>2006</a:t>
            </a:r>
          </a:p>
        </p:txBody>
      </p:sp>
      <p:grpSp>
        <p:nvGrpSpPr>
          <p:cNvPr id="14" name="Group 13"/>
          <p:cNvGrpSpPr/>
          <p:nvPr/>
        </p:nvGrpSpPr>
        <p:grpSpPr>
          <a:xfrm>
            <a:off x="2201823" y="1514555"/>
            <a:ext cx="8423909" cy="611604"/>
            <a:chOff x="2201823" y="1514555"/>
            <a:chExt cx="8423909" cy="611604"/>
          </a:xfrm>
        </p:grpSpPr>
        <p:sp>
          <p:nvSpPr>
            <p:cNvPr id="11" name="TextBox 10"/>
            <p:cNvSpPr txBox="1"/>
            <p:nvPr/>
          </p:nvSpPr>
          <p:spPr>
            <a:xfrm>
              <a:off x="2201823" y="1514555"/>
              <a:ext cx="8423909" cy="400110"/>
            </a:xfrm>
            <a:prstGeom prst="rect">
              <a:avLst/>
            </a:prstGeom>
            <a:noFill/>
          </p:spPr>
          <p:txBody>
            <a:bodyPr wrap="none" rtlCol="0">
              <a:spAutoFit/>
            </a:bodyPr>
            <a:lstStyle/>
            <a:p>
              <a:pPr algn="ctr"/>
              <a:r>
                <a:rPr lang="en-US" sz="2000" i="1" dirty="0">
                  <a:solidFill>
                    <a:schemeClr val="bg1"/>
                  </a:solidFill>
                  <a:latin typeface="Gill Sans" charset="0"/>
                  <a:ea typeface="Gill Sans" charset="0"/>
                  <a:cs typeface="Gill Sans" charset="0"/>
                </a:rPr>
                <a:t>“</a:t>
              </a:r>
              <a:r>
                <a:rPr lang="en-US" sz="2000" dirty="0">
                  <a:solidFill>
                    <a:schemeClr val="bg1"/>
                  </a:solidFill>
                  <a:latin typeface="Gill Sans" charset="0"/>
                  <a:ea typeface="Gill Sans" charset="0"/>
                  <a:cs typeface="Gill Sans" charset="0"/>
                </a:rPr>
                <a:t>In Google, an extra </a:t>
              </a:r>
              <a:r>
                <a:rPr lang="en-US" sz="2000" dirty="0">
                  <a:solidFill>
                    <a:srgbClr val="FF0000"/>
                  </a:solidFill>
                  <a:latin typeface="Gill Sans" charset="0"/>
                  <a:ea typeface="Gill Sans" charset="0"/>
                  <a:cs typeface="Gill Sans" charset="0"/>
                </a:rPr>
                <a:t>500ms</a:t>
              </a:r>
              <a:r>
                <a:rPr lang="en-US" sz="2000" dirty="0">
                  <a:solidFill>
                    <a:schemeClr val="bg1"/>
                  </a:solidFill>
                  <a:latin typeface="Gill Sans" charset="0"/>
                  <a:ea typeface="Gill Sans" charset="0"/>
                  <a:cs typeface="Gill Sans" charset="0"/>
                </a:rPr>
                <a:t> in </a:t>
              </a:r>
              <a:r>
                <a:rPr lang="en-US" sz="2000" dirty="0" smtClean="0">
                  <a:solidFill>
                    <a:schemeClr val="bg1"/>
                  </a:solidFill>
                  <a:latin typeface="Gill Sans" charset="0"/>
                  <a:ea typeface="Gill Sans" charset="0"/>
                  <a:cs typeface="Gill Sans" charset="0"/>
                </a:rPr>
                <a:t>search-result generation </a:t>
              </a:r>
              <a:r>
                <a:rPr lang="en-US" sz="2000" dirty="0">
                  <a:solidFill>
                    <a:schemeClr val="bg1"/>
                  </a:solidFill>
                  <a:latin typeface="Gill Sans" charset="0"/>
                  <a:ea typeface="Gill Sans" charset="0"/>
                  <a:cs typeface="Gill Sans" charset="0"/>
                </a:rPr>
                <a:t>can drop traffic by </a:t>
              </a:r>
              <a:r>
                <a:rPr lang="en-US" sz="2000" dirty="0">
                  <a:solidFill>
                    <a:srgbClr val="FF0000"/>
                  </a:solidFill>
                  <a:latin typeface="Gill Sans" charset="0"/>
                  <a:ea typeface="Gill Sans" charset="0"/>
                  <a:cs typeface="Gill Sans" charset="0"/>
                </a:rPr>
                <a:t>20%</a:t>
              </a:r>
              <a:r>
                <a:rPr lang="en-US" sz="2000" i="1" dirty="0">
                  <a:solidFill>
                    <a:schemeClr val="bg1"/>
                  </a:solidFill>
                  <a:latin typeface="Gill Sans" charset="0"/>
                  <a:ea typeface="Gill Sans" charset="0"/>
                  <a:cs typeface="Gill Sans" charset="0"/>
                </a:rPr>
                <a:t>”</a:t>
              </a:r>
            </a:p>
          </p:txBody>
        </p:sp>
        <p:sp>
          <p:nvSpPr>
            <p:cNvPr id="12" name="TextBox 11"/>
            <p:cNvSpPr txBox="1"/>
            <p:nvPr/>
          </p:nvSpPr>
          <p:spPr>
            <a:xfrm>
              <a:off x="7928968" y="1818382"/>
              <a:ext cx="2696764" cy="307777"/>
            </a:xfrm>
            <a:prstGeom prst="rect">
              <a:avLst/>
            </a:prstGeom>
            <a:noFill/>
          </p:spPr>
          <p:txBody>
            <a:bodyPr wrap="none" rtlCol="0">
              <a:spAutoFit/>
            </a:bodyPr>
            <a:lstStyle/>
            <a:p>
              <a:pPr algn="ctr"/>
              <a:r>
                <a:rPr lang="en-US" sz="1400" b="1" dirty="0" smtClean="0">
                  <a:solidFill>
                    <a:schemeClr val="tx1">
                      <a:lumMod val="75000"/>
                    </a:schemeClr>
                  </a:solidFill>
                  <a:latin typeface="Gill Sans" charset="0"/>
                  <a:ea typeface="Gill Sans" charset="0"/>
                  <a:cs typeface="Gill Sans" charset="0"/>
                </a:rPr>
                <a:t>[Marissa </a:t>
              </a:r>
              <a:r>
                <a:rPr lang="en-US" sz="1400" b="1" dirty="0">
                  <a:solidFill>
                    <a:schemeClr val="tx1">
                      <a:lumMod val="75000"/>
                    </a:schemeClr>
                  </a:solidFill>
                  <a:latin typeface="Gill Sans" charset="0"/>
                  <a:ea typeface="Gill Sans" charset="0"/>
                  <a:cs typeface="Gill Sans" charset="0"/>
                </a:rPr>
                <a:t>Mayer at Web </a:t>
              </a:r>
              <a:r>
                <a:rPr lang="en-US" sz="1400" b="1" dirty="0" smtClean="0">
                  <a:solidFill>
                    <a:schemeClr val="tx1">
                      <a:lumMod val="75000"/>
                    </a:schemeClr>
                  </a:solidFill>
                  <a:latin typeface="Gill Sans" charset="0"/>
                  <a:ea typeface="Gill Sans" charset="0"/>
                  <a:cs typeface="Gill Sans" charset="0"/>
                </a:rPr>
                <a:t>2.0]</a:t>
              </a:r>
              <a:endParaRPr lang="en-US" sz="1400" i="1" dirty="0">
                <a:solidFill>
                  <a:schemeClr val="tx1">
                    <a:lumMod val="75000"/>
                  </a:schemeClr>
                </a:solidFill>
                <a:latin typeface="Gill Sans" charset="0"/>
                <a:ea typeface="Gill Sans" charset="0"/>
                <a:cs typeface="Gill Sans" charset="0"/>
              </a:endParaRPr>
            </a:p>
          </p:txBody>
        </p:sp>
      </p:grpSp>
      <p:grpSp>
        <p:nvGrpSpPr>
          <p:cNvPr id="18" name="Group 17"/>
          <p:cNvGrpSpPr/>
          <p:nvPr/>
        </p:nvGrpSpPr>
        <p:grpSpPr>
          <a:xfrm>
            <a:off x="4040121" y="2060654"/>
            <a:ext cx="6823690" cy="523220"/>
            <a:chOff x="4040121" y="2060654"/>
            <a:chExt cx="6823690" cy="523220"/>
          </a:xfrm>
        </p:grpSpPr>
        <p:sp>
          <p:nvSpPr>
            <p:cNvPr id="16" name="Rectangle 15"/>
            <p:cNvSpPr/>
            <p:nvPr/>
          </p:nvSpPr>
          <p:spPr>
            <a:xfrm>
              <a:off x="4040121" y="2060654"/>
              <a:ext cx="5205784" cy="369332"/>
            </a:xfrm>
            <a:prstGeom prst="rect">
              <a:avLst/>
            </a:prstGeom>
          </p:spPr>
          <p:txBody>
            <a:bodyPr wrap="none">
              <a:spAutoFit/>
            </a:bodyPr>
            <a:lstStyle/>
            <a:p>
              <a:r>
                <a:rPr lang="en-US" dirty="0" smtClean="0">
                  <a:solidFill>
                    <a:schemeClr val="bg1"/>
                  </a:solidFill>
                  <a:latin typeface="Gill Sans" charset="0"/>
                  <a:ea typeface="Gill Sans" charset="0"/>
                  <a:cs typeface="Gill Sans" charset="0"/>
                </a:rPr>
                <a:t>“In </a:t>
              </a:r>
              <a:r>
                <a:rPr lang="en-US" dirty="0">
                  <a:solidFill>
                    <a:schemeClr val="bg1"/>
                  </a:solidFill>
                  <a:latin typeface="Gill Sans" charset="0"/>
                  <a:ea typeface="Gill Sans" charset="0"/>
                  <a:cs typeface="Gill Sans" charset="0"/>
                </a:rPr>
                <a:t>Amazon, every </a:t>
              </a:r>
              <a:r>
                <a:rPr lang="en-US" dirty="0">
                  <a:solidFill>
                    <a:srgbClr val="FF0000"/>
                  </a:solidFill>
                  <a:latin typeface="Gill Sans" charset="0"/>
                  <a:ea typeface="Gill Sans" charset="0"/>
                  <a:cs typeface="Gill Sans" charset="0"/>
                </a:rPr>
                <a:t>100ms</a:t>
              </a:r>
              <a:r>
                <a:rPr lang="en-US" dirty="0">
                  <a:solidFill>
                    <a:schemeClr val="bg1"/>
                  </a:solidFill>
                  <a:latin typeface="Gill Sans" charset="0"/>
                  <a:ea typeface="Gill Sans" charset="0"/>
                  <a:cs typeface="Gill Sans" charset="0"/>
                </a:rPr>
                <a:t> of latency costs </a:t>
              </a:r>
              <a:r>
                <a:rPr lang="en-US" dirty="0">
                  <a:solidFill>
                    <a:srgbClr val="FF0000"/>
                  </a:solidFill>
                  <a:latin typeface="Gill Sans" charset="0"/>
                  <a:ea typeface="Gill Sans" charset="0"/>
                  <a:cs typeface="Gill Sans" charset="0"/>
                </a:rPr>
                <a:t>1% </a:t>
              </a:r>
              <a:r>
                <a:rPr lang="en-US" dirty="0">
                  <a:solidFill>
                    <a:schemeClr val="bg1"/>
                  </a:solidFill>
                  <a:latin typeface="Gill Sans" charset="0"/>
                  <a:ea typeface="Gill Sans" charset="0"/>
                  <a:cs typeface="Gill Sans" charset="0"/>
                </a:rPr>
                <a:t>in </a:t>
              </a:r>
              <a:r>
                <a:rPr lang="en-US" dirty="0" smtClean="0">
                  <a:solidFill>
                    <a:schemeClr val="bg1"/>
                  </a:solidFill>
                  <a:latin typeface="Gill Sans" charset="0"/>
                  <a:ea typeface="Gill Sans" charset="0"/>
                  <a:cs typeface="Gill Sans" charset="0"/>
                </a:rPr>
                <a:t>sales”</a:t>
              </a:r>
              <a:endParaRPr lang="en-US" dirty="0">
                <a:solidFill>
                  <a:schemeClr val="bg1"/>
                </a:solidFill>
                <a:latin typeface="Gill Sans" charset="0"/>
                <a:ea typeface="Gill Sans" charset="0"/>
                <a:cs typeface="Gill Sans" charset="0"/>
              </a:endParaRPr>
            </a:p>
          </p:txBody>
        </p:sp>
        <p:sp>
          <p:nvSpPr>
            <p:cNvPr id="17" name="TextBox 16"/>
            <p:cNvSpPr txBox="1"/>
            <p:nvPr/>
          </p:nvSpPr>
          <p:spPr>
            <a:xfrm>
              <a:off x="7690890" y="2276097"/>
              <a:ext cx="3172921" cy="307777"/>
            </a:xfrm>
            <a:prstGeom prst="rect">
              <a:avLst/>
            </a:prstGeom>
            <a:noFill/>
          </p:spPr>
          <p:txBody>
            <a:bodyPr wrap="none" rtlCol="0">
              <a:spAutoFit/>
            </a:bodyPr>
            <a:lstStyle/>
            <a:p>
              <a:pPr algn="ctr"/>
              <a:r>
                <a:rPr lang="en-US" sz="1400" b="1" dirty="0" smtClean="0">
                  <a:solidFill>
                    <a:schemeClr val="tx1">
                      <a:lumMod val="75000"/>
                    </a:schemeClr>
                  </a:solidFill>
                  <a:latin typeface="Gill Sans" charset="0"/>
                  <a:ea typeface="Gill Sans" charset="0"/>
                  <a:cs typeface="Gill Sans" charset="0"/>
                </a:rPr>
                <a:t>[</a:t>
              </a:r>
              <a:r>
                <a:rPr lang="en-US" sz="1400" b="1" dirty="0">
                  <a:solidFill>
                    <a:schemeClr val="tx1">
                      <a:lumMod val="75000"/>
                    </a:schemeClr>
                  </a:solidFill>
                  <a:latin typeface="Gill Sans" charset="0"/>
                  <a:ea typeface="Gill Sans" charset="0"/>
                  <a:cs typeface="Gill Sans" charset="0"/>
                </a:rPr>
                <a:t>Greg Linden. Make Data Useful</a:t>
              </a:r>
              <a:r>
                <a:rPr lang="en-US" sz="1400" b="1" dirty="0" smtClean="0">
                  <a:solidFill>
                    <a:schemeClr val="tx1">
                      <a:lumMod val="75000"/>
                    </a:schemeClr>
                  </a:solidFill>
                  <a:latin typeface="Gill Sans" charset="0"/>
                  <a:ea typeface="Gill Sans" charset="0"/>
                  <a:cs typeface="Gill Sans" charset="0"/>
                </a:rPr>
                <a:t>]</a:t>
              </a:r>
              <a:endParaRPr lang="en-US" sz="1400" i="1" dirty="0">
                <a:solidFill>
                  <a:schemeClr val="tx1">
                    <a:lumMod val="75000"/>
                  </a:schemeClr>
                </a:solidFill>
                <a:latin typeface="Gill Sans" charset="0"/>
                <a:ea typeface="Gill Sans" charset="0"/>
                <a:cs typeface="Gill Sans" charset="0"/>
              </a:endParaRPr>
            </a:p>
          </p:txBody>
        </p:sp>
      </p:grpSp>
      <p:sp>
        <p:nvSpPr>
          <p:cNvPr id="19" name="TextBox 18"/>
          <p:cNvSpPr txBox="1"/>
          <p:nvPr/>
        </p:nvSpPr>
        <p:spPr>
          <a:xfrm>
            <a:off x="996579" y="3271807"/>
            <a:ext cx="902811" cy="461665"/>
          </a:xfrm>
          <a:prstGeom prst="rect">
            <a:avLst/>
          </a:prstGeom>
          <a:noFill/>
        </p:spPr>
        <p:txBody>
          <a:bodyPr wrap="none" rtlCol="0">
            <a:spAutoFit/>
          </a:bodyPr>
          <a:lstStyle/>
          <a:p>
            <a:pPr algn="ctr"/>
            <a:r>
              <a:rPr lang="en-US" sz="2400" b="1" i="1" dirty="0" smtClean="0">
                <a:solidFill>
                  <a:schemeClr val="bg1"/>
                </a:solidFill>
                <a:latin typeface="Gill Sans" charset="0"/>
                <a:ea typeface="Gill Sans" charset="0"/>
                <a:cs typeface="Gill Sans" charset="0"/>
              </a:rPr>
              <a:t>2008</a:t>
            </a:r>
            <a:endParaRPr lang="en-US" sz="2400" b="1" i="1" dirty="0">
              <a:solidFill>
                <a:schemeClr val="bg1"/>
              </a:solidFill>
              <a:latin typeface="Gill Sans" charset="0"/>
              <a:ea typeface="Gill Sans" charset="0"/>
              <a:cs typeface="Gill Sans" charset="0"/>
            </a:endParaRPr>
          </a:p>
        </p:txBody>
      </p:sp>
      <p:grpSp>
        <p:nvGrpSpPr>
          <p:cNvPr id="20" name="Group 19"/>
          <p:cNvGrpSpPr/>
          <p:nvPr/>
        </p:nvGrpSpPr>
        <p:grpSpPr>
          <a:xfrm>
            <a:off x="1785962" y="3025586"/>
            <a:ext cx="9844491" cy="896703"/>
            <a:chOff x="1785963" y="1514555"/>
            <a:chExt cx="9844491" cy="896703"/>
          </a:xfrm>
        </p:grpSpPr>
        <p:sp>
          <p:nvSpPr>
            <p:cNvPr id="21" name="TextBox 20"/>
            <p:cNvSpPr txBox="1"/>
            <p:nvPr/>
          </p:nvSpPr>
          <p:spPr>
            <a:xfrm>
              <a:off x="2270592" y="1514555"/>
              <a:ext cx="8286371" cy="707886"/>
            </a:xfrm>
            <a:prstGeom prst="rect">
              <a:avLst/>
            </a:prstGeom>
            <a:noFill/>
          </p:spPr>
          <p:txBody>
            <a:bodyPr wrap="none" rtlCol="0">
              <a:spAutoFit/>
            </a:bodyPr>
            <a:lstStyle/>
            <a:p>
              <a:pPr algn="ctr"/>
              <a:r>
                <a:rPr lang="en-US" sz="2000" i="1" dirty="0" smtClean="0">
                  <a:solidFill>
                    <a:schemeClr val="bg1"/>
                  </a:solidFill>
                  <a:latin typeface="Gill Sans" charset="0"/>
                  <a:ea typeface="Gill Sans" charset="0"/>
                  <a:cs typeface="Gill Sans" charset="0"/>
                </a:rPr>
                <a:t>“</a:t>
              </a:r>
              <a:r>
                <a:rPr lang="en-US" sz="2000" dirty="0">
                  <a:solidFill>
                    <a:schemeClr val="bg1"/>
                  </a:solidFill>
                  <a:latin typeface="Gill Sans" charset="0"/>
                  <a:ea typeface="Gill Sans" charset="0"/>
                  <a:cs typeface="Gill Sans" charset="0"/>
                </a:rPr>
                <a:t>In trading systems, a broker could lose as much as </a:t>
              </a:r>
              <a:r>
                <a:rPr lang="en-US" sz="2000" dirty="0">
                  <a:solidFill>
                    <a:srgbClr val="FF0000"/>
                  </a:solidFill>
                  <a:latin typeface="Gill Sans" charset="0"/>
                  <a:ea typeface="Gill Sans" charset="0"/>
                  <a:cs typeface="Gill Sans" charset="0"/>
                </a:rPr>
                <a:t>$4 million </a:t>
              </a:r>
              <a:r>
                <a:rPr lang="en-US" sz="2000" dirty="0">
                  <a:solidFill>
                    <a:schemeClr val="bg1"/>
                  </a:solidFill>
                  <a:latin typeface="Gill Sans" charset="0"/>
                  <a:ea typeface="Gill Sans" charset="0"/>
                  <a:cs typeface="Gill Sans" charset="0"/>
                </a:rPr>
                <a:t>per millisecond </a:t>
              </a:r>
              <a:endParaRPr lang="en-US" sz="2000" dirty="0" smtClean="0">
                <a:solidFill>
                  <a:schemeClr val="bg1"/>
                </a:solidFill>
                <a:latin typeface="Gill Sans" charset="0"/>
                <a:ea typeface="Gill Sans" charset="0"/>
                <a:cs typeface="Gill Sans" charset="0"/>
              </a:endParaRPr>
            </a:p>
            <a:p>
              <a:pPr algn="ctr"/>
              <a:r>
                <a:rPr lang="en-US" sz="2000" dirty="0" smtClean="0">
                  <a:solidFill>
                    <a:schemeClr val="bg1"/>
                  </a:solidFill>
                  <a:latin typeface="Gill Sans" charset="0"/>
                  <a:ea typeface="Gill Sans" charset="0"/>
                  <a:cs typeface="Gill Sans" charset="0"/>
                </a:rPr>
                <a:t>if </a:t>
              </a:r>
              <a:r>
                <a:rPr lang="en-US" sz="2000" dirty="0">
                  <a:solidFill>
                    <a:schemeClr val="bg1"/>
                  </a:solidFill>
                  <a:latin typeface="Gill Sans" charset="0"/>
                  <a:ea typeface="Gill Sans" charset="0"/>
                  <a:cs typeface="Gill Sans" charset="0"/>
                </a:rPr>
                <a:t>its platform is </a:t>
              </a:r>
              <a:r>
                <a:rPr lang="en-US" sz="2000" dirty="0">
                  <a:solidFill>
                    <a:srgbClr val="FF0000"/>
                  </a:solidFill>
                  <a:latin typeface="Gill Sans" charset="0"/>
                  <a:ea typeface="Gill Sans" charset="0"/>
                  <a:cs typeface="Gill Sans" charset="0"/>
                </a:rPr>
                <a:t>5ms</a:t>
              </a:r>
              <a:r>
                <a:rPr lang="en-US" sz="2000" dirty="0">
                  <a:solidFill>
                    <a:schemeClr val="bg1"/>
                  </a:solidFill>
                  <a:latin typeface="Gill Sans" charset="0"/>
                  <a:ea typeface="Gill Sans" charset="0"/>
                  <a:cs typeface="Gill Sans" charset="0"/>
                </a:rPr>
                <a:t> behind the </a:t>
              </a:r>
              <a:r>
                <a:rPr lang="en-US" sz="2000" dirty="0" smtClean="0">
                  <a:solidFill>
                    <a:schemeClr val="bg1"/>
                  </a:solidFill>
                  <a:latin typeface="Gill Sans" charset="0"/>
                  <a:ea typeface="Gill Sans" charset="0"/>
                  <a:cs typeface="Gill Sans" charset="0"/>
                </a:rPr>
                <a:t>competition”</a:t>
              </a:r>
              <a:endParaRPr lang="en-US" sz="2000" i="1" dirty="0">
                <a:solidFill>
                  <a:schemeClr val="bg1"/>
                </a:solidFill>
                <a:latin typeface="Gill Sans" charset="0"/>
                <a:ea typeface="Gill Sans" charset="0"/>
                <a:cs typeface="Gill Sans" charset="0"/>
              </a:endParaRPr>
            </a:p>
          </p:txBody>
        </p:sp>
        <p:sp>
          <p:nvSpPr>
            <p:cNvPr id="22" name="TextBox 21"/>
            <p:cNvSpPr txBox="1"/>
            <p:nvPr/>
          </p:nvSpPr>
          <p:spPr>
            <a:xfrm>
              <a:off x="1785963" y="2103481"/>
              <a:ext cx="9844491" cy="307777"/>
            </a:xfrm>
            <a:prstGeom prst="rect">
              <a:avLst/>
            </a:prstGeom>
            <a:noFill/>
          </p:spPr>
          <p:txBody>
            <a:bodyPr wrap="none" rtlCol="0">
              <a:spAutoFit/>
            </a:bodyPr>
            <a:lstStyle/>
            <a:p>
              <a:pPr algn="ctr"/>
              <a:r>
                <a:rPr lang="en-US" sz="1400" b="1" dirty="0" smtClean="0">
                  <a:solidFill>
                    <a:schemeClr val="tx1">
                      <a:lumMod val="75000"/>
                    </a:schemeClr>
                  </a:solidFill>
                  <a:latin typeface="Gill Sans" charset="0"/>
                  <a:ea typeface="Gill Sans" charset="0"/>
                  <a:cs typeface="Gill Sans" charset="0"/>
                </a:rPr>
                <a:t>[</a:t>
              </a:r>
              <a:r>
                <a:rPr lang="en-US" sz="1400" b="1" dirty="0" err="1">
                  <a:solidFill>
                    <a:schemeClr val="tx1">
                      <a:lumMod val="75000"/>
                    </a:schemeClr>
                  </a:solidFill>
                  <a:latin typeface="Gill Sans" charset="0"/>
                  <a:ea typeface="Gill Sans" charset="0"/>
                  <a:cs typeface="Gill Sans" charset="0"/>
                </a:rPr>
                <a:t>Viraf</a:t>
              </a:r>
              <a:r>
                <a:rPr lang="en-US" sz="1400" b="1" dirty="0">
                  <a:solidFill>
                    <a:schemeClr val="tx1">
                      <a:lumMod val="75000"/>
                    </a:schemeClr>
                  </a:solidFill>
                  <a:latin typeface="Gill Sans" charset="0"/>
                  <a:ea typeface="Gill Sans" charset="0"/>
                  <a:cs typeface="Gill Sans" charset="0"/>
                </a:rPr>
                <a:t> (Willy) Reporter. The Value of a Millisecond: Finding the Optimal Speed of a Trading Infrastructure</a:t>
              </a:r>
              <a:r>
                <a:rPr lang="en-US" sz="1400" b="1" dirty="0" smtClean="0">
                  <a:solidFill>
                    <a:schemeClr val="tx1">
                      <a:lumMod val="75000"/>
                    </a:schemeClr>
                  </a:solidFill>
                  <a:latin typeface="Gill Sans" charset="0"/>
                  <a:ea typeface="Gill Sans" charset="0"/>
                  <a:cs typeface="Gill Sans" charset="0"/>
                </a:rPr>
                <a:t>]</a:t>
              </a:r>
              <a:endParaRPr lang="en-US" sz="1400" b="1" i="1" dirty="0">
                <a:solidFill>
                  <a:schemeClr val="tx1">
                    <a:lumMod val="75000"/>
                  </a:schemeClr>
                </a:solidFill>
                <a:latin typeface="Gill Sans" charset="0"/>
                <a:ea typeface="Gill Sans" charset="0"/>
                <a:cs typeface="Gill Sans" charset="0"/>
              </a:endParaRPr>
            </a:p>
          </p:txBody>
        </p:sp>
      </p:grpSp>
      <p:sp>
        <p:nvSpPr>
          <p:cNvPr id="23" name="TextBox 22"/>
          <p:cNvSpPr txBox="1"/>
          <p:nvPr/>
        </p:nvSpPr>
        <p:spPr>
          <a:xfrm>
            <a:off x="996579" y="4430802"/>
            <a:ext cx="902811" cy="461665"/>
          </a:xfrm>
          <a:prstGeom prst="rect">
            <a:avLst/>
          </a:prstGeom>
          <a:noFill/>
        </p:spPr>
        <p:txBody>
          <a:bodyPr wrap="none" rtlCol="0">
            <a:spAutoFit/>
          </a:bodyPr>
          <a:lstStyle/>
          <a:p>
            <a:pPr algn="ctr"/>
            <a:r>
              <a:rPr lang="en-US" sz="2400" b="1" i="1" dirty="0" smtClean="0">
                <a:solidFill>
                  <a:schemeClr val="bg1"/>
                </a:solidFill>
                <a:latin typeface="Gill Sans" charset="0"/>
                <a:ea typeface="Gill Sans" charset="0"/>
                <a:cs typeface="Gill Sans" charset="0"/>
              </a:rPr>
              <a:t>2014</a:t>
            </a:r>
            <a:endParaRPr lang="en-US" sz="2400" b="1" i="1" dirty="0">
              <a:solidFill>
                <a:schemeClr val="bg1"/>
              </a:solidFill>
              <a:latin typeface="Gill Sans" charset="0"/>
              <a:ea typeface="Gill Sans" charset="0"/>
              <a:cs typeface="Gill Sans" charset="0"/>
            </a:endParaRPr>
          </a:p>
        </p:txBody>
      </p:sp>
      <p:grpSp>
        <p:nvGrpSpPr>
          <p:cNvPr id="24" name="Group 23"/>
          <p:cNvGrpSpPr/>
          <p:nvPr/>
        </p:nvGrpSpPr>
        <p:grpSpPr>
          <a:xfrm>
            <a:off x="2246231" y="4307692"/>
            <a:ext cx="8503403" cy="896703"/>
            <a:chOff x="2127370" y="1514555"/>
            <a:chExt cx="8503403" cy="896703"/>
          </a:xfrm>
        </p:grpSpPr>
        <p:sp>
          <p:nvSpPr>
            <p:cNvPr id="25" name="TextBox 24"/>
            <p:cNvSpPr txBox="1"/>
            <p:nvPr/>
          </p:nvSpPr>
          <p:spPr>
            <a:xfrm>
              <a:off x="3158880" y="1514555"/>
              <a:ext cx="6509795" cy="707886"/>
            </a:xfrm>
            <a:prstGeom prst="rect">
              <a:avLst/>
            </a:prstGeom>
            <a:noFill/>
          </p:spPr>
          <p:txBody>
            <a:bodyPr wrap="none" rtlCol="0">
              <a:spAutoFit/>
            </a:bodyPr>
            <a:lstStyle/>
            <a:p>
              <a:pPr algn="ctr"/>
              <a:r>
                <a:rPr lang="en-US" sz="2000" i="1" dirty="0" smtClean="0">
                  <a:solidFill>
                    <a:schemeClr val="bg1"/>
                  </a:solidFill>
                  <a:latin typeface="Gill Sans" charset="0"/>
                  <a:ea typeface="Gill Sans" charset="0"/>
                  <a:cs typeface="Gill Sans" charset="0"/>
                </a:rPr>
                <a:t>“</a:t>
              </a:r>
              <a:r>
                <a:rPr lang="en-US" sz="2000" dirty="0" smtClean="0">
                  <a:solidFill>
                    <a:schemeClr val="bg1"/>
                  </a:solidFill>
                  <a:latin typeface="Gill Sans" charset="0"/>
                  <a:ea typeface="Gill Sans" charset="0"/>
                  <a:cs typeface="Gill Sans" charset="0"/>
                </a:rPr>
                <a:t>Most </a:t>
              </a:r>
              <a:r>
                <a:rPr lang="en-US" sz="2000" dirty="0">
                  <a:solidFill>
                    <a:schemeClr val="bg1"/>
                  </a:solidFill>
                  <a:latin typeface="Gill Sans" charset="0"/>
                  <a:ea typeface="Gill Sans" charset="0"/>
                  <a:cs typeface="Gill Sans" charset="0"/>
                </a:rPr>
                <a:t>of the interesting devices that we are dealing with are </a:t>
              </a:r>
              <a:endParaRPr lang="en-US" sz="2000" dirty="0" smtClean="0">
                <a:solidFill>
                  <a:schemeClr val="bg1"/>
                </a:solidFill>
                <a:latin typeface="Gill Sans" charset="0"/>
                <a:ea typeface="Gill Sans" charset="0"/>
                <a:cs typeface="Gill Sans" charset="0"/>
              </a:endParaRPr>
            </a:p>
            <a:p>
              <a:pPr algn="ctr"/>
              <a:r>
                <a:rPr lang="en-US" sz="2000" dirty="0" smtClean="0">
                  <a:solidFill>
                    <a:schemeClr val="bg1"/>
                  </a:solidFill>
                  <a:latin typeface="Gill Sans" charset="0"/>
                  <a:ea typeface="Gill Sans" charset="0"/>
                  <a:cs typeface="Gill Sans" charset="0"/>
                </a:rPr>
                <a:t>in </a:t>
              </a:r>
              <a:r>
                <a:rPr lang="en-US" sz="2000" dirty="0">
                  <a:solidFill>
                    <a:schemeClr val="bg1"/>
                  </a:solidFill>
                  <a:latin typeface="Gill Sans" charset="0"/>
                  <a:ea typeface="Gill Sans" charset="0"/>
                  <a:cs typeface="Gill Sans" charset="0"/>
                </a:rPr>
                <a:t>the </a:t>
              </a:r>
              <a:r>
                <a:rPr lang="en-US" sz="2000" dirty="0">
                  <a:solidFill>
                    <a:srgbClr val="FF0000"/>
                  </a:solidFill>
                  <a:latin typeface="Gill Sans" charset="0"/>
                  <a:ea typeface="Gill Sans" charset="0"/>
                  <a:cs typeface="Gill Sans" charset="0"/>
                </a:rPr>
                <a:t>microsecond-level,</a:t>
              </a:r>
              <a:r>
                <a:rPr lang="en-US" sz="2000" dirty="0">
                  <a:solidFill>
                    <a:schemeClr val="bg1"/>
                  </a:solidFill>
                  <a:latin typeface="Gill Sans" charset="0"/>
                  <a:ea typeface="Gill Sans" charset="0"/>
                  <a:cs typeface="Gill Sans" charset="0"/>
                </a:rPr>
                <a:t> and we </a:t>
              </a:r>
              <a:r>
                <a:rPr lang="en-US" sz="2000" dirty="0">
                  <a:solidFill>
                    <a:srgbClr val="FF0000"/>
                  </a:solidFill>
                  <a:latin typeface="Gill Sans" charset="0"/>
                  <a:ea typeface="Gill Sans" charset="0"/>
                  <a:cs typeface="Gill Sans" charset="0"/>
                </a:rPr>
                <a:t>suck at </a:t>
              </a:r>
              <a:r>
                <a:rPr lang="en-US" sz="2000" dirty="0" smtClean="0">
                  <a:solidFill>
                    <a:srgbClr val="FF0000"/>
                  </a:solidFill>
                  <a:latin typeface="Gill Sans" charset="0"/>
                  <a:ea typeface="Gill Sans" charset="0"/>
                  <a:cs typeface="Gill Sans" charset="0"/>
                </a:rPr>
                <a:t>microsecond-level</a:t>
              </a:r>
              <a:r>
                <a:rPr lang="en-US" sz="2000" dirty="0" smtClean="0">
                  <a:solidFill>
                    <a:schemeClr val="bg1"/>
                  </a:solidFill>
                  <a:latin typeface="Gill Sans" charset="0"/>
                  <a:ea typeface="Gill Sans" charset="0"/>
                  <a:cs typeface="Gill Sans" charset="0"/>
                </a:rPr>
                <a:t>”</a:t>
              </a:r>
              <a:endParaRPr lang="en-US" sz="2000" i="1" dirty="0">
                <a:solidFill>
                  <a:schemeClr val="bg1"/>
                </a:solidFill>
                <a:latin typeface="Gill Sans" charset="0"/>
                <a:ea typeface="Gill Sans" charset="0"/>
                <a:cs typeface="Gill Sans" charset="0"/>
              </a:endParaRPr>
            </a:p>
          </p:txBody>
        </p:sp>
        <p:sp>
          <p:nvSpPr>
            <p:cNvPr id="26" name="TextBox 25"/>
            <p:cNvSpPr txBox="1"/>
            <p:nvPr/>
          </p:nvSpPr>
          <p:spPr>
            <a:xfrm>
              <a:off x="2127370" y="2103481"/>
              <a:ext cx="8503403" cy="307777"/>
            </a:xfrm>
            <a:prstGeom prst="rect">
              <a:avLst/>
            </a:prstGeom>
            <a:noFill/>
          </p:spPr>
          <p:txBody>
            <a:bodyPr wrap="square" rtlCol="0">
              <a:spAutoFit/>
            </a:bodyPr>
            <a:lstStyle/>
            <a:p>
              <a:pPr algn="ctr"/>
              <a:r>
                <a:rPr lang="en-US" sz="1400" b="1" dirty="0" smtClean="0">
                  <a:solidFill>
                    <a:schemeClr val="tx1">
                      <a:lumMod val="75000"/>
                    </a:schemeClr>
                  </a:solidFill>
                  <a:latin typeface="Gill Sans" charset="0"/>
                  <a:ea typeface="Gill Sans" charset="0"/>
                  <a:cs typeface="Gill Sans" charset="0"/>
                </a:rPr>
                <a:t>[</a:t>
              </a:r>
              <a:r>
                <a:rPr lang="en-US" sz="1400" b="1" dirty="0">
                  <a:solidFill>
                    <a:schemeClr val="tx1">
                      <a:lumMod val="75000"/>
                    </a:schemeClr>
                  </a:solidFill>
                  <a:latin typeface="Gill Sans" charset="0"/>
                  <a:ea typeface="Gill Sans" charset="0"/>
                  <a:cs typeface="Gill Sans" charset="0"/>
                </a:rPr>
                <a:t>Google Research: Three things that MUST BE DONE to save the data center of the </a:t>
              </a:r>
              <a:r>
                <a:rPr lang="en-US" sz="1400" b="1" dirty="0" smtClean="0">
                  <a:solidFill>
                    <a:schemeClr val="tx1">
                      <a:lumMod val="75000"/>
                    </a:schemeClr>
                  </a:solidFill>
                  <a:latin typeface="Gill Sans" charset="0"/>
                  <a:ea typeface="Gill Sans" charset="0"/>
                  <a:cs typeface="Gill Sans" charset="0"/>
                </a:rPr>
                <a:t>future]</a:t>
              </a:r>
              <a:endParaRPr lang="en-US" sz="1400" b="1" i="1" dirty="0">
                <a:solidFill>
                  <a:schemeClr val="tx1">
                    <a:lumMod val="75000"/>
                  </a:schemeClr>
                </a:solidFill>
                <a:latin typeface="Gill Sans" charset="0"/>
                <a:ea typeface="Gill Sans" charset="0"/>
                <a:cs typeface="Gill Sans" charset="0"/>
              </a:endParaRPr>
            </a:p>
          </p:txBody>
        </p:sp>
      </p:grpSp>
      <p:sp>
        <p:nvSpPr>
          <p:cNvPr id="27" name="TextBox 26"/>
          <p:cNvSpPr txBox="1"/>
          <p:nvPr/>
        </p:nvSpPr>
        <p:spPr>
          <a:xfrm>
            <a:off x="996578" y="5775214"/>
            <a:ext cx="902811" cy="461665"/>
          </a:xfrm>
          <a:prstGeom prst="rect">
            <a:avLst/>
          </a:prstGeom>
          <a:noFill/>
        </p:spPr>
        <p:txBody>
          <a:bodyPr wrap="none" rtlCol="0">
            <a:spAutoFit/>
          </a:bodyPr>
          <a:lstStyle/>
          <a:p>
            <a:pPr algn="ctr"/>
            <a:r>
              <a:rPr lang="en-US" sz="2400" b="1" i="1" dirty="0" smtClean="0">
                <a:solidFill>
                  <a:schemeClr val="bg1"/>
                </a:solidFill>
                <a:latin typeface="Gill Sans" charset="0"/>
                <a:ea typeface="Gill Sans" charset="0"/>
                <a:cs typeface="Gill Sans" charset="0"/>
              </a:rPr>
              <a:t>2017</a:t>
            </a:r>
            <a:endParaRPr lang="en-US" sz="2400" b="1" i="1" dirty="0">
              <a:solidFill>
                <a:schemeClr val="bg1"/>
              </a:solidFill>
              <a:latin typeface="Gill Sans" charset="0"/>
              <a:ea typeface="Gill Sans" charset="0"/>
              <a:cs typeface="Gill Sans" charset="0"/>
            </a:endParaRPr>
          </a:p>
        </p:txBody>
      </p:sp>
      <p:sp>
        <p:nvSpPr>
          <p:cNvPr id="28" name="TextBox 27"/>
          <p:cNvSpPr txBox="1"/>
          <p:nvPr/>
        </p:nvSpPr>
        <p:spPr>
          <a:xfrm>
            <a:off x="984300" y="1521637"/>
            <a:ext cx="927370" cy="461665"/>
          </a:xfrm>
          <a:prstGeom prst="rect">
            <a:avLst/>
          </a:prstGeom>
          <a:noFill/>
        </p:spPr>
        <p:txBody>
          <a:bodyPr wrap="none" rtlCol="0">
            <a:spAutoFit/>
          </a:bodyPr>
          <a:lstStyle/>
          <a:p>
            <a:pPr algn="ctr"/>
            <a:r>
              <a:rPr lang="en-US" sz="2400" b="1" i="1" dirty="0" smtClean="0">
                <a:solidFill>
                  <a:schemeClr val="bg1"/>
                </a:solidFill>
                <a:latin typeface="Gill Sans" charset="0"/>
                <a:ea typeface="Gill Sans" charset="0"/>
                <a:cs typeface="Gill Sans" charset="0"/>
              </a:rPr>
              <a:t>Time</a:t>
            </a:r>
            <a:endParaRPr lang="en-US" sz="2400" b="1" i="1" dirty="0">
              <a:solidFill>
                <a:schemeClr val="bg1"/>
              </a:solidFill>
              <a:latin typeface="Gill Sans" charset="0"/>
              <a:ea typeface="Gill Sans" charset="0"/>
              <a:cs typeface="Gill Sans" charset="0"/>
            </a:endParaRPr>
          </a:p>
        </p:txBody>
      </p:sp>
      <p:grpSp>
        <p:nvGrpSpPr>
          <p:cNvPr id="29" name="Group 28"/>
          <p:cNvGrpSpPr/>
          <p:nvPr/>
        </p:nvGrpSpPr>
        <p:grpSpPr>
          <a:xfrm>
            <a:off x="2296557" y="5528993"/>
            <a:ext cx="8503403" cy="896703"/>
            <a:chOff x="2127370" y="1514555"/>
            <a:chExt cx="8503403" cy="896703"/>
          </a:xfrm>
        </p:grpSpPr>
        <p:sp>
          <p:nvSpPr>
            <p:cNvPr id="30" name="TextBox 29"/>
            <p:cNvSpPr txBox="1"/>
            <p:nvPr/>
          </p:nvSpPr>
          <p:spPr>
            <a:xfrm>
              <a:off x="3036441" y="1514555"/>
              <a:ext cx="6754671" cy="707886"/>
            </a:xfrm>
            <a:prstGeom prst="rect">
              <a:avLst/>
            </a:prstGeom>
            <a:noFill/>
          </p:spPr>
          <p:txBody>
            <a:bodyPr wrap="none" rtlCol="0">
              <a:spAutoFit/>
            </a:bodyPr>
            <a:lstStyle/>
            <a:p>
              <a:pPr algn="ctr"/>
              <a:r>
                <a:rPr lang="en-US" sz="2000" i="1" dirty="0" smtClean="0">
                  <a:solidFill>
                    <a:schemeClr val="bg1"/>
                  </a:solidFill>
                  <a:latin typeface="Gill Sans" charset="0"/>
                  <a:ea typeface="Gill Sans" charset="0"/>
                  <a:cs typeface="Gill Sans" charset="0"/>
                </a:rPr>
                <a:t>“</a:t>
              </a:r>
              <a:r>
                <a:rPr lang="en-US" sz="2000" dirty="0">
                  <a:solidFill>
                    <a:schemeClr val="bg1"/>
                  </a:solidFill>
                  <a:latin typeface="Gill Sans" charset="0"/>
                  <a:ea typeface="Gill Sans" charset="0"/>
                  <a:cs typeface="Gill Sans" charset="0"/>
                </a:rPr>
                <a:t>A new breed of I/O devices motivates greater interest in </a:t>
              </a:r>
              <a:endParaRPr lang="en-US" sz="2000" dirty="0" smtClean="0">
                <a:solidFill>
                  <a:schemeClr val="bg1"/>
                </a:solidFill>
                <a:latin typeface="Gill Sans" charset="0"/>
                <a:ea typeface="Gill Sans" charset="0"/>
                <a:cs typeface="Gill Sans" charset="0"/>
              </a:endParaRPr>
            </a:p>
            <a:p>
              <a:pPr algn="ctr"/>
              <a:r>
                <a:rPr lang="en-US" sz="2000" dirty="0" smtClean="0">
                  <a:solidFill>
                    <a:srgbClr val="FF0000"/>
                  </a:solidFill>
                  <a:latin typeface="Gill Sans" charset="0"/>
                  <a:ea typeface="Gill Sans" charset="0"/>
                  <a:cs typeface="Gill Sans" charset="0"/>
                </a:rPr>
                <a:t>microsecond-scale</a:t>
              </a:r>
              <a:r>
                <a:rPr lang="en-US" sz="2000" dirty="0" smtClean="0">
                  <a:solidFill>
                    <a:schemeClr val="bg1"/>
                  </a:solidFill>
                  <a:latin typeface="Gill Sans" charset="0"/>
                  <a:ea typeface="Gill Sans" charset="0"/>
                  <a:cs typeface="Gill Sans" charset="0"/>
                </a:rPr>
                <a:t> </a:t>
              </a:r>
              <a:r>
                <a:rPr lang="en-US" sz="2000" dirty="0">
                  <a:solidFill>
                    <a:schemeClr val="bg1"/>
                  </a:solidFill>
                  <a:latin typeface="Gill Sans" charset="0"/>
                  <a:ea typeface="Gill Sans" charset="0"/>
                  <a:cs typeface="Gill Sans" charset="0"/>
                </a:rPr>
                <a:t>latencies, and </a:t>
              </a:r>
              <a:r>
                <a:rPr lang="en-US" sz="2000" dirty="0" smtClean="0">
                  <a:solidFill>
                    <a:srgbClr val="FF0000"/>
                  </a:solidFill>
                  <a:latin typeface="Gill Sans" charset="0"/>
                  <a:ea typeface="Gill Sans" charset="0"/>
                  <a:cs typeface="Gill Sans" charset="0"/>
                </a:rPr>
                <a:t>new </a:t>
              </a:r>
              <a:r>
                <a:rPr lang="en-US" sz="2000" dirty="0">
                  <a:solidFill>
                    <a:srgbClr val="FF0000"/>
                  </a:solidFill>
                  <a:latin typeface="Gill Sans" charset="0"/>
                  <a:ea typeface="Gill Sans" charset="0"/>
                  <a:cs typeface="Gill Sans" charset="0"/>
                </a:rPr>
                <a:t>technologies </a:t>
              </a:r>
              <a:r>
                <a:rPr lang="en-US" sz="2000" dirty="0" smtClean="0">
                  <a:solidFill>
                    <a:srgbClr val="FF0000"/>
                  </a:solidFill>
                  <a:latin typeface="Gill Sans" charset="0"/>
                  <a:ea typeface="Gill Sans" charset="0"/>
                  <a:cs typeface="Gill Sans" charset="0"/>
                </a:rPr>
                <a:t>are needed</a:t>
              </a:r>
              <a:r>
                <a:rPr lang="en-US" sz="2000" dirty="0" smtClean="0">
                  <a:solidFill>
                    <a:schemeClr val="bg1"/>
                  </a:solidFill>
                  <a:latin typeface="Gill Sans" charset="0"/>
                  <a:ea typeface="Gill Sans" charset="0"/>
                  <a:cs typeface="Gill Sans" charset="0"/>
                </a:rPr>
                <a:t>”</a:t>
              </a:r>
              <a:endParaRPr lang="en-US" sz="2000" i="1" dirty="0">
                <a:solidFill>
                  <a:schemeClr val="bg1"/>
                </a:solidFill>
                <a:latin typeface="Gill Sans" charset="0"/>
                <a:ea typeface="Gill Sans" charset="0"/>
                <a:cs typeface="Gill Sans" charset="0"/>
              </a:endParaRPr>
            </a:p>
          </p:txBody>
        </p:sp>
        <p:sp>
          <p:nvSpPr>
            <p:cNvPr id="31" name="TextBox 30"/>
            <p:cNvSpPr txBox="1"/>
            <p:nvPr/>
          </p:nvSpPr>
          <p:spPr>
            <a:xfrm>
              <a:off x="2127370" y="2103481"/>
              <a:ext cx="8503403" cy="307777"/>
            </a:xfrm>
            <a:prstGeom prst="rect">
              <a:avLst/>
            </a:prstGeom>
            <a:noFill/>
          </p:spPr>
          <p:txBody>
            <a:bodyPr wrap="square" rtlCol="0">
              <a:spAutoFit/>
            </a:bodyPr>
            <a:lstStyle/>
            <a:p>
              <a:pPr algn="ctr"/>
              <a:r>
                <a:rPr lang="en-US" sz="1400" b="1" dirty="0" smtClean="0">
                  <a:solidFill>
                    <a:schemeClr val="tx1">
                      <a:lumMod val="75000"/>
                    </a:schemeClr>
                  </a:solidFill>
                  <a:latin typeface="Gill Sans" charset="0"/>
                  <a:ea typeface="Gill Sans" charset="0"/>
                  <a:cs typeface="Gill Sans" charset="0"/>
                </a:rPr>
                <a:t>[</a:t>
              </a:r>
              <a:r>
                <a:rPr lang="en-US" sz="1400" b="1" dirty="0">
                  <a:solidFill>
                    <a:schemeClr val="tx1">
                      <a:lumMod val="75000"/>
                    </a:schemeClr>
                  </a:solidFill>
                  <a:latin typeface="Gill Sans" charset="0"/>
                  <a:ea typeface="Gill Sans" charset="0"/>
                  <a:cs typeface="Gill Sans" charset="0"/>
                </a:rPr>
                <a:t>Attack of the Killer Microseconds, CACM</a:t>
              </a:r>
              <a:r>
                <a:rPr lang="en-US" sz="1400" b="1" dirty="0" smtClean="0">
                  <a:solidFill>
                    <a:schemeClr val="tx1">
                      <a:lumMod val="75000"/>
                    </a:schemeClr>
                  </a:solidFill>
                  <a:latin typeface="Gill Sans" charset="0"/>
                  <a:ea typeface="Gill Sans" charset="0"/>
                  <a:cs typeface="Gill Sans" charset="0"/>
                </a:rPr>
                <a:t>]</a:t>
              </a:r>
              <a:endParaRPr lang="en-US" sz="1400" b="1" i="1" dirty="0">
                <a:solidFill>
                  <a:schemeClr val="tx1">
                    <a:lumMod val="75000"/>
                  </a:schemeClr>
                </a:solidFill>
                <a:latin typeface="Gill Sans" charset="0"/>
                <a:ea typeface="Gill Sans" charset="0"/>
                <a:cs typeface="Gill Sans" charset="0"/>
              </a:endParaRPr>
            </a:p>
          </p:txBody>
        </p:sp>
      </p:grpSp>
      <p:sp>
        <p:nvSpPr>
          <p:cNvPr id="32" name="Rounded Rectangle 16">
            <a:extLst>
              <a:ext uri="{FF2B5EF4-FFF2-40B4-BE49-F238E27FC236}">
                <a16:creationId xmlns="" xmlns:a16="http://schemas.microsoft.com/office/drawing/2014/main" id="{4F94F7F2-5770-4C57-A47F-794B7CA295F8}"/>
              </a:ext>
            </a:extLst>
          </p:cNvPr>
          <p:cNvSpPr/>
          <p:nvPr/>
        </p:nvSpPr>
        <p:spPr>
          <a:xfrm>
            <a:off x="2655885" y="3404315"/>
            <a:ext cx="7304414" cy="1067413"/>
          </a:xfrm>
          <a:prstGeom prst="roundRect">
            <a:avLst/>
          </a:prstGeom>
          <a:solidFill>
            <a:srgbClr val="800000"/>
          </a:solidFill>
          <a:ln w="28575" cmpd="sng">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3200" dirty="0" smtClean="0">
                <a:solidFill>
                  <a:schemeClr val="tx1"/>
                </a:solidFill>
                <a:latin typeface="Gill Sans"/>
                <a:cs typeface="Gill Sans"/>
              </a:rPr>
              <a:t>Offering </a:t>
            </a:r>
            <a:r>
              <a:rPr lang="en-US" sz="3200" b="1" dirty="0" smtClean="0">
                <a:solidFill>
                  <a:schemeClr val="tx1"/>
                </a:solidFill>
                <a:latin typeface="Gill Sans"/>
                <a:cs typeface="Gill Sans"/>
              </a:rPr>
              <a:t>low</a:t>
            </a:r>
            <a:r>
              <a:rPr lang="en-US" sz="3200" dirty="0" smtClean="0">
                <a:solidFill>
                  <a:schemeClr val="tx1"/>
                </a:solidFill>
                <a:latin typeface="Gill Sans"/>
                <a:cs typeface="Gill Sans"/>
              </a:rPr>
              <a:t> and </a:t>
            </a:r>
            <a:r>
              <a:rPr lang="en-US" sz="3200" b="1" dirty="0">
                <a:solidFill>
                  <a:schemeClr val="tx1"/>
                </a:solidFill>
                <a:latin typeface="Gill Sans"/>
                <a:cs typeface="Gill Sans"/>
              </a:rPr>
              <a:t>stable</a:t>
            </a:r>
            <a:r>
              <a:rPr lang="en-US" sz="3200" dirty="0">
                <a:solidFill>
                  <a:schemeClr val="tx1"/>
                </a:solidFill>
                <a:latin typeface="Gill Sans"/>
                <a:cs typeface="Gill Sans"/>
              </a:rPr>
              <a:t> latencies </a:t>
            </a:r>
            <a:endParaRPr lang="en-US" sz="3200" dirty="0" smtClean="0">
              <a:solidFill>
                <a:schemeClr val="tx1"/>
              </a:solidFill>
              <a:latin typeface="Gill Sans"/>
              <a:cs typeface="Gill Sans"/>
            </a:endParaRPr>
          </a:p>
          <a:p>
            <a:pPr algn="ctr"/>
            <a:r>
              <a:rPr lang="en-US" sz="3200" dirty="0" smtClean="0">
                <a:solidFill>
                  <a:schemeClr val="tx1"/>
                </a:solidFill>
                <a:latin typeface="Gill Sans"/>
                <a:cs typeface="Gill Sans"/>
              </a:rPr>
              <a:t>is </a:t>
            </a:r>
            <a:r>
              <a:rPr lang="en-US" sz="3200" dirty="0">
                <a:solidFill>
                  <a:schemeClr val="tx1"/>
                </a:solidFill>
                <a:latin typeface="Gill Sans"/>
                <a:cs typeface="Gill Sans"/>
              </a:rPr>
              <a:t>a </a:t>
            </a:r>
            <a:r>
              <a:rPr lang="en-US" sz="3200" dirty="0" smtClean="0">
                <a:solidFill>
                  <a:schemeClr val="tx1"/>
                </a:solidFill>
                <a:latin typeface="Gill Sans"/>
                <a:cs typeface="Gill Sans"/>
              </a:rPr>
              <a:t>significant challenge</a:t>
            </a:r>
            <a:endParaRPr lang="en-US" sz="3200" dirty="0">
              <a:solidFill>
                <a:schemeClr val="tx1"/>
              </a:solidFill>
              <a:latin typeface="Gill Sans"/>
              <a:cs typeface="Gill Sans"/>
            </a:endParaRPr>
          </a:p>
        </p:txBody>
      </p:sp>
    </p:spTree>
    <p:extLst>
      <p:ext uri="{BB962C8B-B14F-4D97-AF65-F5344CB8AC3E}">
        <p14:creationId xmlns:p14="http://schemas.microsoft.com/office/powerpoint/2010/main" val="131979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own Arrow 53"/>
          <p:cNvSpPr/>
          <p:nvPr/>
        </p:nvSpPr>
        <p:spPr>
          <a:xfrm>
            <a:off x="6151635" y="5138212"/>
            <a:ext cx="459219" cy="389009"/>
          </a:xfrm>
          <a:prstGeom prst="downArrow">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30</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2" name="TextBox 1"/>
          <p:cNvSpPr txBox="1"/>
          <p:nvPr/>
        </p:nvSpPr>
        <p:spPr>
          <a:xfrm>
            <a:off x="3409639" y="5198948"/>
            <a:ext cx="1648208"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Seek Distance</a:t>
            </a:r>
            <a:endParaRPr lang="en-US" sz="2000" dirty="0">
              <a:solidFill>
                <a:schemeClr val="bg1"/>
              </a:solidFill>
            </a:endParaRPr>
          </a:p>
        </p:txBody>
      </p:sp>
      <p:sp>
        <p:nvSpPr>
          <p:cNvPr id="50" name="TextBox 49"/>
          <p:cNvSpPr txBox="1"/>
          <p:nvPr/>
        </p:nvSpPr>
        <p:spPr>
          <a:xfrm>
            <a:off x="1633266" y="1432593"/>
            <a:ext cx="7571769" cy="3293209"/>
          </a:xfrm>
          <a:prstGeom prst="rect">
            <a:avLst/>
          </a:prstGeom>
          <a:noFill/>
        </p:spPr>
        <p:txBody>
          <a:bodyPr wrap="square" rtlCol="0">
            <a:spAutoFit/>
          </a:bodyPr>
          <a:lstStyle/>
          <a:p>
            <a:r>
              <a:rPr lang="en-US" sz="1600" dirty="0">
                <a:solidFill>
                  <a:schemeClr val="tx1">
                    <a:lumMod val="75000"/>
                  </a:schemeClr>
                </a:solidFill>
                <a:latin typeface="Gill Sans" charset="0"/>
                <a:ea typeface="Gill Sans" charset="0"/>
                <a:cs typeface="Gill Sans" charset="0"/>
              </a:rPr>
              <a:t>For each interval in [ 100MB, 200MB, ..., 1GB ] do:</a:t>
            </a:r>
          </a:p>
          <a:p>
            <a:r>
              <a:rPr lang="en-US" sz="1600" dirty="0">
                <a:solidFill>
                  <a:schemeClr val="tx1">
                    <a:lumMod val="75000"/>
                  </a:schemeClr>
                </a:solidFill>
                <a:latin typeface="Gill Sans" charset="0"/>
                <a:ea typeface="Gill Sans" charset="0"/>
                <a:cs typeface="Gill Sans" charset="0"/>
              </a:rPr>
              <a:t>for (</a:t>
            </a:r>
            <a:r>
              <a:rPr lang="en-US" sz="1600" dirty="0" err="1">
                <a:solidFill>
                  <a:schemeClr val="tx1">
                    <a:lumMod val="75000"/>
                  </a:schemeClr>
                </a:solidFill>
                <a:latin typeface="Gill Sans" charset="0"/>
                <a:ea typeface="Gill Sans" charset="0"/>
                <a:cs typeface="Gill Sans" charset="0"/>
              </a:rPr>
              <a:t>startOffset</a:t>
            </a:r>
            <a:r>
              <a:rPr lang="en-US" sz="1600" dirty="0">
                <a:solidFill>
                  <a:schemeClr val="tx1">
                    <a:lumMod val="75000"/>
                  </a:schemeClr>
                </a:solidFill>
                <a:latin typeface="Gill Sans" charset="0"/>
                <a:ea typeface="Gill Sans" charset="0"/>
                <a:cs typeface="Gill Sans" charset="0"/>
              </a:rPr>
              <a:t> = 0; </a:t>
            </a:r>
            <a:r>
              <a:rPr lang="en-US" sz="1600" dirty="0" err="1">
                <a:solidFill>
                  <a:schemeClr val="tx1">
                    <a:lumMod val="75000"/>
                  </a:schemeClr>
                </a:solidFill>
                <a:latin typeface="Gill Sans" charset="0"/>
                <a:ea typeface="Gill Sans" charset="0"/>
                <a:cs typeface="Gill Sans" charset="0"/>
              </a:rPr>
              <a:t>startOffset</a:t>
            </a:r>
            <a:r>
              <a:rPr lang="en-US" sz="1600" dirty="0">
                <a:solidFill>
                  <a:schemeClr val="tx1">
                    <a:lumMod val="75000"/>
                  </a:schemeClr>
                </a:solidFill>
                <a:latin typeface="Gill Sans" charset="0"/>
                <a:ea typeface="Gill Sans" charset="0"/>
                <a:cs typeface="Gill Sans" charset="0"/>
              </a:rPr>
              <a:t> &lt; </a:t>
            </a:r>
            <a:r>
              <a:rPr lang="en-US" sz="1600" dirty="0" err="1">
                <a:solidFill>
                  <a:schemeClr val="tx1">
                    <a:lumMod val="75000"/>
                  </a:schemeClr>
                </a:solidFill>
                <a:latin typeface="Gill Sans" charset="0"/>
                <a:ea typeface="Gill Sans" charset="0"/>
                <a:cs typeface="Gill Sans" charset="0"/>
              </a:rPr>
              <a:t>maxOffset</a:t>
            </a:r>
            <a:r>
              <a:rPr lang="en-US" sz="1600" dirty="0">
                <a:solidFill>
                  <a:schemeClr val="tx1">
                    <a:lumMod val="75000"/>
                  </a:schemeClr>
                </a:solidFill>
                <a:latin typeface="Gill Sans" charset="0"/>
                <a:ea typeface="Gill Sans" charset="0"/>
                <a:cs typeface="Gill Sans" charset="0"/>
              </a:rPr>
              <a:t>; </a:t>
            </a:r>
            <a:r>
              <a:rPr lang="en-US" sz="1600" dirty="0" err="1">
                <a:solidFill>
                  <a:schemeClr val="tx1">
                    <a:lumMod val="75000"/>
                  </a:schemeClr>
                </a:solidFill>
                <a:latin typeface="Gill Sans" charset="0"/>
                <a:ea typeface="Gill Sans" charset="0"/>
                <a:cs typeface="Gill Sans" charset="0"/>
              </a:rPr>
              <a:t>startOffset</a:t>
            </a:r>
            <a:r>
              <a:rPr lang="en-US" sz="1600" dirty="0">
                <a:solidFill>
                  <a:schemeClr val="tx1">
                    <a:lumMod val="75000"/>
                  </a:schemeClr>
                </a:solidFill>
                <a:latin typeface="Gill Sans" charset="0"/>
                <a:ea typeface="Gill Sans" charset="0"/>
                <a:cs typeface="Gill Sans" charset="0"/>
              </a:rPr>
              <a:t> += interval) {</a:t>
            </a:r>
          </a:p>
          <a:p>
            <a:r>
              <a:rPr lang="en-US" sz="1600" dirty="0">
                <a:solidFill>
                  <a:schemeClr val="tx1">
                    <a:lumMod val="75000"/>
                  </a:schemeClr>
                </a:solidFill>
                <a:latin typeface="Gill Sans" charset="0"/>
                <a:ea typeface="Gill Sans" charset="0"/>
                <a:cs typeface="Gill Sans" charset="0"/>
              </a:rPr>
              <a:t>    for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 0;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&lt; </a:t>
            </a:r>
            <a:r>
              <a:rPr lang="en-US" sz="1600" dirty="0" err="1">
                <a:solidFill>
                  <a:schemeClr val="tx1">
                    <a:lumMod val="75000"/>
                  </a:schemeClr>
                </a:solidFill>
                <a:latin typeface="Gill Sans" charset="0"/>
                <a:ea typeface="Gill Sans" charset="0"/>
                <a:cs typeface="Gill Sans" charset="0"/>
              </a:rPr>
              <a:t>maxOffset</a:t>
            </a:r>
            <a:r>
              <a:rPr lang="en-US" sz="1600" dirty="0">
                <a:solidFill>
                  <a:schemeClr val="tx1">
                    <a:lumMod val="75000"/>
                  </a:schemeClr>
                </a:solidFill>
                <a:latin typeface="Gill Sans" charset="0"/>
                <a:ea typeface="Gill Sans" charset="0"/>
                <a:cs typeface="Gill Sans" charset="0"/>
              </a:rPr>
              <a:t>;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 interval) {</a:t>
            </a:r>
          </a:p>
          <a:p>
            <a:r>
              <a:rPr lang="en-US" sz="1600" dirty="0">
                <a:solidFill>
                  <a:schemeClr val="tx1">
                    <a:lumMod val="75000"/>
                  </a:schemeClr>
                </a:solidFill>
                <a:latin typeface="Gill Sans" charset="0"/>
                <a:ea typeface="Gill Sans" charset="0"/>
                <a:cs typeface="Gill Sans" charset="0"/>
              </a:rPr>
              <a:t>        for (size = 0; size &lt; </a:t>
            </a:r>
            <a:r>
              <a:rPr lang="en-US" sz="1600" dirty="0" err="1">
                <a:solidFill>
                  <a:schemeClr val="tx1">
                    <a:lumMod val="75000"/>
                  </a:schemeClr>
                </a:solidFill>
                <a:latin typeface="Gill Sans" charset="0"/>
                <a:ea typeface="Gill Sans" charset="0"/>
                <a:cs typeface="Gill Sans" charset="0"/>
              </a:rPr>
              <a:t>maxSize</a:t>
            </a:r>
            <a:r>
              <a:rPr lang="en-US" sz="1600" dirty="0">
                <a:solidFill>
                  <a:schemeClr val="tx1">
                    <a:lumMod val="75000"/>
                  </a:schemeClr>
                </a:solidFill>
                <a:latin typeface="Gill Sans" charset="0"/>
                <a:ea typeface="Gill Sans" charset="0"/>
                <a:cs typeface="Gill Sans" charset="0"/>
              </a:rPr>
              <a:t>; size += </a:t>
            </a:r>
            <a:r>
              <a:rPr lang="en-US" sz="1600" dirty="0" err="1">
                <a:solidFill>
                  <a:schemeClr val="tx1">
                    <a:lumMod val="75000"/>
                  </a:schemeClr>
                </a:solidFill>
                <a:latin typeface="Gill Sans" charset="0"/>
                <a:ea typeface="Gill Sans" charset="0"/>
                <a:cs typeface="Gill Sans" charset="0"/>
              </a:rPr>
              <a:t>sizeInterval</a:t>
            </a:r>
            <a:r>
              <a:rPr lang="en-US" sz="1600" dirty="0">
                <a:solidFill>
                  <a:schemeClr val="tx1">
                    <a:lumMod val="75000"/>
                  </a:schemeClr>
                </a:solidFill>
                <a:latin typeface="Gill Sans" charset="0"/>
                <a:ea typeface="Gill Sans" charset="0"/>
                <a:cs typeface="Gill Sans" charset="0"/>
              </a:rPr>
              <a:t>){</a:t>
            </a:r>
          </a:p>
          <a:p>
            <a:r>
              <a:rPr lang="en-US" sz="1600" dirty="0">
                <a:solidFill>
                  <a:schemeClr val="tx1">
                    <a:lumMod val="75000"/>
                  </a:schemeClr>
                </a:solidFill>
                <a:latin typeface="Gill Sans" charset="0"/>
                <a:ea typeface="Gill Sans" charset="0"/>
                <a:cs typeface="Gill Sans" charset="0"/>
              </a:rPr>
              <a:t>           </a:t>
            </a:r>
            <a:r>
              <a:rPr lang="en-US" sz="1600" dirty="0" err="1">
                <a:solidFill>
                  <a:schemeClr val="tx1">
                    <a:lumMod val="75000"/>
                  </a:schemeClr>
                </a:solidFill>
                <a:latin typeface="Gill Sans" charset="0"/>
                <a:ea typeface="Gill Sans" charset="0"/>
                <a:cs typeface="Gill Sans" charset="0"/>
              </a:rPr>
              <a:t>start_ts</a:t>
            </a:r>
            <a:r>
              <a:rPr lang="en-US" sz="1600" dirty="0">
                <a:solidFill>
                  <a:schemeClr val="tx1">
                    <a:lumMod val="75000"/>
                  </a:schemeClr>
                </a:solidFill>
                <a:latin typeface="Gill Sans" charset="0"/>
                <a:ea typeface="Gill Sans" charset="0"/>
                <a:cs typeface="Gill Sans" charset="0"/>
              </a:rPr>
              <a:t> = </a:t>
            </a:r>
            <a:r>
              <a:rPr lang="en-US" sz="1600" dirty="0" err="1">
                <a:solidFill>
                  <a:schemeClr val="tx1">
                    <a:lumMod val="75000"/>
                  </a:schemeClr>
                </a:solidFill>
                <a:latin typeface="Gill Sans" charset="0"/>
                <a:ea typeface="Gill Sans" charset="0"/>
                <a:cs typeface="Gill Sans" charset="0"/>
              </a:rPr>
              <a:t>gettimeofday</a:t>
            </a:r>
            <a:r>
              <a:rPr lang="en-US" sz="1600" dirty="0">
                <a:solidFill>
                  <a:schemeClr val="tx1">
                    <a:lumMod val="75000"/>
                  </a:schemeClr>
                </a:solidFill>
                <a:latin typeface="Gill Sans" charset="0"/>
                <a:ea typeface="Gill Sans" charset="0"/>
                <a:cs typeface="Gill Sans" charset="0"/>
              </a:rPr>
              <a:t>();</a:t>
            </a:r>
          </a:p>
          <a:p>
            <a:r>
              <a:rPr lang="en-US" sz="1600" dirty="0">
                <a:solidFill>
                  <a:schemeClr val="tx1">
                    <a:lumMod val="75000"/>
                  </a:schemeClr>
                </a:solidFill>
                <a:latin typeface="Gill Sans" charset="0"/>
                <a:ea typeface="Gill Sans" charset="0"/>
                <a:cs typeface="Gill Sans" charset="0"/>
              </a:rPr>
              <a:t>           seek (</a:t>
            </a:r>
            <a:r>
              <a:rPr lang="en-US" sz="1600" dirty="0" err="1">
                <a:solidFill>
                  <a:schemeClr val="tx1">
                    <a:lumMod val="75000"/>
                  </a:schemeClr>
                </a:solidFill>
                <a:latin typeface="Gill Sans" charset="0"/>
                <a:ea typeface="Gill Sans" charset="0"/>
                <a:cs typeface="Gill Sans" charset="0"/>
              </a:rPr>
              <a:t>startOffset</a:t>
            </a:r>
            <a:r>
              <a:rPr lang="en-US" sz="1600" dirty="0">
                <a:solidFill>
                  <a:schemeClr val="tx1">
                    <a:lumMod val="75000"/>
                  </a:schemeClr>
                </a:solidFill>
                <a:latin typeface="Gill Sans" charset="0"/>
                <a:ea typeface="Gill Sans" charset="0"/>
                <a:cs typeface="Gill Sans" charset="0"/>
              </a:rPr>
              <a:t>);</a:t>
            </a:r>
          </a:p>
          <a:p>
            <a:r>
              <a:rPr lang="en-US" sz="1600" dirty="0">
                <a:solidFill>
                  <a:schemeClr val="tx1">
                    <a:lumMod val="75000"/>
                  </a:schemeClr>
                </a:solidFill>
                <a:latin typeface="Gill Sans" charset="0"/>
                <a:ea typeface="Gill Sans" charset="0"/>
                <a:cs typeface="Gill Sans" charset="0"/>
              </a:rPr>
              <a:t>           read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size);</a:t>
            </a:r>
          </a:p>
          <a:p>
            <a:r>
              <a:rPr lang="en-US" sz="1600" dirty="0">
                <a:solidFill>
                  <a:schemeClr val="tx1">
                    <a:lumMod val="75000"/>
                  </a:schemeClr>
                </a:solidFill>
                <a:latin typeface="Gill Sans" charset="0"/>
                <a:ea typeface="Gill Sans" charset="0"/>
                <a:cs typeface="Gill Sans" charset="0"/>
              </a:rPr>
              <a:t>           </a:t>
            </a:r>
            <a:r>
              <a:rPr lang="en-US" sz="1600" dirty="0" err="1">
                <a:solidFill>
                  <a:schemeClr val="tx1">
                    <a:lumMod val="75000"/>
                  </a:schemeClr>
                </a:solidFill>
                <a:latin typeface="Gill Sans" charset="0"/>
                <a:ea typeface="Gill Sans" charset="0"/>
                <a:cs typeface="Gill Sans" charset="0"/>
              </a:rPr>
              <a:t>end_ts</a:t>
            </a:r>
            <a:r>
              <a:rPr lang="en-US" sz="1600" dirty="0">
                <a:solidFill>
                  <a:schemeClr val="tx1">
                    <a:lumMod val="75000"/>
                  </a:schemeClr>
                </a:solidFill>
                <a:latin typeface="Gill Sans" charset="0"/>
                <a:ea typeface="Gill Sans" charset="0"/>
                <a:cs typeface="Gill Sans" charset="0"/>
              </a:rPr>
              <a:t> = </a:t>
            </a:r>
            <a:r>
              <a:rPr lang="en-US" sz="1600" dirty="0" err="1">
                <a:solidFill>
                  <a:schemeClr val="tx1">
                    <a:lumMod val="75000"/>
                  </a:schemeClr>
                </a:solidFill>
                <a:latin typeface="Gill Sans" charset="0"/>
                <a:ea typeface="Gill Sans" charset="0"/>
                <a:cs typeface="Gill Sans" charset="0"/>
              </a:rPr>
              <a:t>gettimeofday</a:t>
            </a:r>
            <a:r>
              <a:rPr lang="en-US" sz="1600" dirty="0">
                <a:solidFill>
                  <a:schemeClr val="tx1">
                    <a:lumMod val="75000"/>
                  </a:schemeClr>
                </a:solidFill>
                <a:latin typeface="Gill Sans" charset="0"/>
                <a:ea typeface="Gill Sans" charset="0"/>
                <a:cs typeface="Gill Sans" charset="0"/>
              </a:rPr>
              <a:t>();</a:t>
            </a:r>
          </a:p>
          <a:p>
            <a:r>
              <a:rPr lang="en-US" sz="1600" dirty="0">
                <a:solidFill>
                  <a:schemeClr val="tx1">
                    <a:lumMod val="75000"/>
                  </a:schemeClr>
                </a:solidFill>
                <a:latin typeface="Gill Sans" charset="0"/>
                <a:ea typeface="Gill Sans" charset="0"/>
                <a:cs typeface="Gill Sans" charset="0"/>
              </a:rPr>
              <a:t>           latency = </a:t>
            </a:r>
            <a:r>
              <a:rPr lang="en-US" sz="1600" dirty="0" err="1">
                <a:solidFill>
                  <a:schemeClr val="tx1">
                    <a:lumMod val="75000"/>
                  </a:schemeClr>
                </a:solidFill>
                <a:latin typeface="Gill Sans" charset="0"/>
                <a:ea typeface="Gill Sans" charset="0"/>
                <a:cs typeface="Gill Sans" charset="0"/>
              </a:rPr>
              <a:t>start_ts</a:t>
            </a:r>
            <a:r>
              <a:rPr lang="en-US" sz="1600" dirty="0">
                <a:solidFill>
                  <a:schemeClr val="tx1">
                    <a:lumMod val="75000"/>
                  </a:schemeClr>
                </a:solidFill>
                <a:latin typeface="Gill Sans" charset="0"/>
                <a:ea typeface="Gill Sans" charset="0"/>
                <a:cs typeface="Gill Sans" charset="0"/>
              </a:rPr>
              <a:t> - </a:t>
            </a:r>
            <a:r>
              <a:rPr lang="en-US" sz="1600" dirty="0" err="1">
                <a:solidFill>
                  <a:schemeClr val="tx1">
                    <a:lumMod val="75000"/>
                  </a:schemeClr>
                </a:solidFill>
                <a:latin typeface="Gill Sans" charset="0"/>
                <a:ea typeface="Gill Sans" charset="0"/>
                <a:cs typeface="Gill Sans" charset="0"/>
              </a:rPr>
              <a:t>end_ts</a:t>
            </a:r>
            <a:r>
              <a:rPr lang="en-US" sz="1600" dirty="0">
                <a:solidFill>
                  <a:schemeClr val="tx1">
                    <a:lumMod val="75000"/>
                  </a:schemeClr>
                </a:solidFill>
                <a:latin typeface="Gill Sans" charset="0"/>
                <a:ea typeface="Gill Sans" charset="0"/>
                <a:cs typeface="Gill Sans" charset="0"/>
              </a:rPr>
              <a:t>;</a:t>
            </a:r>
          </a:p>
          <a:p>
            <a:r>
              <a:rPr lang="en-US" sz="1600" dirty="0">
                <a:solidFill>
                  <a:schemeClr val="tx1">
                    <a:lumMod val="75000"/>
                  </a:schemeClr>
                </a:solidFill>
                <a:latin typeface="Gill Sans" charset="0"/>
                <a:ea typeface="Gill Sans" charset="0"/>
                <a:cs typeface="Gill Sans" charset="0"/>
              </a:rPr>
              <a:t>           print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 </a:t>
            </a:r>
            <a:r>
              <a:rPr lang="en-US" sz="1600" dirty="0" err="1">
                <a:solidFill>
                  <a:schemeClr val="tx1">
                    <a:lumMod val="75000"/>
                  </a:schemeClr>
                </a:solidFill>
                <a:latin typeface="Gill Sans" charset="0"/>
                <a:ea typeface="Gill Sans" charset="0"/>
                <a:cs typeface="Gill Sans" charset="0"/>
              </a:rPr>
              <a:t>endOffset</a:t>
            </a:r>
            <a:r>
              <a:rPr lang="en-US" sz="1600" dirty="0">
                <a:solidFill>
                  <a:schemeClr val="tx1">
                    <a:lumMod val="75000"/>
                  </a:schemeClr>
                </a:solidFill>
                <a:latin typeface="Gill Sans" charset="0"/>
                <a:ea typeface="Gill Sans" charset="0"/>
                <a:cs typeface="Gill Sans" charset="0"/>
              </a:rPr>
              <a:t>, size, latency);</a:t>
            </a:r>
          </a:p>
          <a:p>
            <a:r>
              <a:rPr lang="en-US" sz="1600" dirty="0">
                <a:solidFill>
                  <a:schemeClr val="tx1">
                    <a:lumMod val="75000"/>
                  </a:schemeClr>
                </a:solidFill>
                <a:latin typeface="Gill Sans" charset="0"/>
                <a:ea typeface="Gill Sans" charset="0"/>
                <a:cs typeface="Gill Sans" charset="0"/>
              </a:rPr>
              <a:t>        }</a:t>
            </a:r>
          </a:p>
          <a:p>
            <a:r>
              <a:rPr lang="en-US" sz="1600" dirty="0">
                <a:solidFill>
                  <a:schemeClr val="tx1">
                    <a:lumMod val="75000"/>
                  </a:schemeClr>
                </a:solidFill>
                <a:latin typeface="Gill Sans" charset="0"/>
                <a:ea typeface="Gill Sans" charset="0"/>
                <a:cs typeface="Gill Sans" charset="0"/>
              </a:rPr>
              <a:t>    }</a:t>
            </a:r>
          </a:p>
          <a:p>
            <a:r>
              <a:rPr lang="en-US" sz="1600" dirty="0">
                <a:solidFill>
                  <a:schemeClr val="tx1">
                    <a:lumMod val="75000"/>
                  </a:schemeClr>
                </a:solidFill>
                <a:latin typeface="Gill Sans" charset="0"/>
                <a:ea typeface="Gill Sans" charset="0"/>
                <a:cs typeface="Gill Sans" charset="0"/>
              </a:rPr>
              <a:t>}</a:t>
            </a:r>
            <a:endParaRPr lang="en-US" sz="1600" dirty="0">
              <a:solidFill>
                <a:schemeClr val="tx1">
                  <a:lumMod val="75000"/>
                </a:schemeClr>
              </a:solidFill>
            </a:endParaRPr>
          </a:p>
        </p:txBody>
      </p:sp>
      <p:cxnSp>
        <p:nvCxnSpPr>
          <p:cNvPr id="24" name="Straight Arrow Connector 23"/>
          <p:cNvCxnSpPr/>
          <p:nvPr/>
        </p:nvCxnSpPr>
        <p:spPr>
          <a:xfrm flipH="1">
            <a:off x="2067720" y="5210050"/>
            <a:ext cx="811161" cy="81622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2878880" y="5210049"/>
            <a:ext cx="128802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2878879" y="4059257"/>
            <a:ext cx="0" cy="11507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8783915">
            <a:off x="1729419" y="5273692"/>
            <a:ext cx="934871" cy="400110"/>
          </a:xfrm>
          <a:prstGeom prst="rect">
            <a:avLst/>
          </a:prstGeom>
          <a:noFill/>
        </p:spPr>
        <p:txBody>
          <a:bodyPr wrap="none" rtlCol="0">
            <a:spAutoFit/>
          </a:bodyPr>
          <a:lstStyle/>
          <a:p>
            <a:r>
              <a:rPr lang="en-US" sz="2000">
                <a:solidFill>
                  <a:schemeClr val="bg1"/>
                </a:solidFill>
                <a:latin typeface="Gill Sans" charset="0"/>
                <a:ea typeface="Gill Sans" charset="0"/>
                <a:cs typeface="Gill Sans" charset="0"/>
              </a:rPr>
              <a:t>IO Size</a:t>
            </a:r>
            <a:endParaRPr lang="en-US" sz="2000" dirty="0">
              <a:solidFill>
                <a:schemeClr val="bg1"/>
              </a:solidFill>
            </a:endParaRPr>
          </a:p>
        </p:txBody>
      </p:sp>
      <p:sp>
        <p:nvSpPr>
          <p:cNvPr id="75" name="TextBox 74"/>
          <p:cNvSpPr txBox="1"/>
          <p:nvPr/>
        </p:nvSpPr>
        <p:spPr>
          <a:xfrm rot="16200000">
            <a:off x="2148699" y="4277713"/>
            <a:ext cx="979755"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Latency</a:t>
            </a:r>
            <a:endParaRPr lang="en-US" sz="2000" dirty="0">
              <a:solidFill>
                <a:schemeClr val="bg1"/>
              </a:solidFill>
            </a:endParaRPr>
          </a:p>
        </p:txBody>
      </p:sp>
      <p:sp>
        <p:nvSpPr>
          <p:cNvPr id="25" name="TextBox 24"/>
          <p:cNvSpPr txBox="1"/>
          <p:nvPr/>
        </p:nvSpPr>
        <p:spPr>
          <a:xfrm>
            <a:off x="3960892" y="2568797"/>
            <a:ext cx="2085051" cy="400110"/>
          </a:xfrm>
          <a:prstGeom prst="rect">
            <a:avLst/>
          </a:prstGeom>
          <a:noFill/>
        </p:spPr>
        <p:txBody>
          <a:bodyPr wrap="square" rtlCol="0">
            <a:spAutoFit/>
          </a:bodyPr>
          <a:lstStyle/>
          <a:p>
            <a:r>
              <a:rPr lang="en-US" sz="2000" b="1" dirty="0">
                <a:solidFill>
                  <a:srgbClr val="FF0000"/>
                </a:solidFill>
                <a:latin typeface="Gill Sans" charset="0"/>
                <a:ea typeface="Gill Sans" charset="0"/>
                <a:cs typeface="Gill Sans" charset="0"/>
              </a:rPr>
              <a:t>Random seek</a:t>
            </a:r>
          </a:p>
        </p:txBody>
      </p:sp>
      <p:sp>
        <p:nvSpPr>
          <p:cNvPr id="26" name="TextBox 25"/>
          <p:cNvSpPr txBox="1"/>
          <p:nvPr/>
        </p:nvSpPr>
        <p:spPr>
          <a:xfrm>
            <a:off x="4255884" y="2826091"/>
            <a:ext cx="2163529" cy="400110"/>
          </a:xfrm>
          <a:prstGeom prst="rect">
            <a:avLst/>
          </a:prstGeom>
          <a:noFill/>
        </p:spPr>
        <p:txBody>
          <a:bodyPr wrap="square" rtlCol="0">
            <a:spAutoFit/>
          </a:bodyPr>
          <a:lstStyle/>
          <a:p>
            <a:r>
              <a:rPr lang="en-US" sz="2000" b="1" dirty="0">
                <a:solidFill>
                  <a:srgbClr val="FF0000"/>
                </a:solidFill>
                <a:latin typeface="Gill Sans" charset="0"/>
                <a:ea typeface="Gill Sans" charset="0"/>
                <a:cs typeface="Gill Sans" charset="0"/>
              </a:rPr>
              <a:t>Random read</a:t>
            </a:r>
          </a:p>
        </p:txBody>
      </p:sp>
      <p:sp>
        <p:nvSpPr>
          <p:cNvPr id="27" name="TextBox 26"/>
          <p:cNvSpPr txBox="1"/>
          <p:nvPr/>
        </p:nvSpPr>
        <p:spPr>
          <a:xfrm>
            <a:off x="4559679" y="3344467"/>
            <a:ext cx="2466900" cy="400110"/>
          </a:xfrm>
          <a:prstGeom prst="rect">
            <a:avLst/>
          </a:prstGeom>
          <a:noFill/>
        </p:spPr>
        <p:txBody>
          <a:bodyPr wrap="square" rtlCol="0">
            <a:spAutoFit/>
          </a:bodyPr>
          <a:lstStyle/>
          <a:p>
            <a:r>
              <a:rPr lang="en-US" sz="2000" b="1" dirty="0">
                <a:solidFill>
                  <a:srgbClr val="FF0000"/>
                </a:solidFill>
                <a:latin typeface="Gill Sans" charset="0"/>
                <a:ea typeface="Gill Sans" charset="0"/>
                <a:cs typeface="Gill Sans" charset="0"/>
              </a:rPr>
              <a:t>Collect latency</a:t>
            </a:r>
          </a:p>
        </p:txBody>
      </p:sp>
      <p:sp>
        <p:nvSpPr>
          <p:cNvPr id="4" name="Rounded Rectangular Callout 3"/>
          <p:cNvSpPr/>
          <p:nvPr/>
        </p:nvSpPr>
        <p:spPr>
          <a:xfrm>
            <a:off x="5049375" y="3881717"/>
            <a:ext cx="2106555" cy="721311"/>
          </a:xfrm>
          <a:prstGeom prst="wedgeRoundRectCallout">
            <a:avLst>
              <a:gd name="adj1" fmla="val -25725"/>
              <a:gd name="adj2" fmla="val -81870"/>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Gill Sans" charset="0"/>
                <a:ea typeface="Gill Sans" charset="0"/>
                <a:cs typeface="Gill Sans" charset="0"/>
              </a:rPr>
              <a:t>2 </a:t>
            </a:r>
            <a:r>
              <a:rPr lang="en-US" sz="2000" dirty="0">
                <a:latin typeface="Gill Sans" charset="0"/>
                <a:ea typeface="Gill Sans" charset="0"/>
                <a:cs typeface="Gill Sans" charset="0"/>
              </a:rPr>
              <a:t>disk models</a:t>
            </a:r>
            <a:endParaRPr lang="en-US" sz="2000" b="1" dirty="0">
              <a:latin typeface="Gill Sans" charset="0"/>
              <a:ea typeface="Gill Sans" charset="0"/>
              <a:cs typeface="Gill Sans" charset="0"/>
            </a:endParaRPr>
          </a:p>
          <a:p>
            <a:pPr algn="ctr"/>
            <a:r>
              <a:rPr lang="en-US" sz="2000" b="1" dirty="0">
                <a:latin typeface="Arial" charset="0"/>
                <a:ea typeface="Arial" charset="0"/>
                <a:cs typeface="Arial" charset="0"/>
              </a:rPr>
              <a:t>11</a:t>
            </a:r>
            <a:r>
              <a:rPr lang="en-US" sz="2000" dirty="0">
                <a:latin typeface="Gill Sans" charset="0"/>
                <a:ea typeface="Gill Sans" charset="0"/>
                <a:cs typeface="Gill Sans" charset="0"/>
              </a:rPr>
              <a:t>-hour profiling</a:t>
            </a:r>
          </a:p>
        </p:txBody>
      </p:sp>
      <p:cxnSp>
        <p:nvCxnSpPr>
          <p:cNvPr id="13" name="Curved Connector 12"/>
          <p:cNvCxnSpPr/>
          <p:nvPr/>
        </p:nvCxnSpPr>
        <p:spPr>
          <a:xfrm rot="10800000" flipV="1">
            <a:off x="3429145" y="4537447"/>
            <a:ext cx="1593744" cy="43951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01872" y="4862116"/>
            <a:ext cx="1276787" cy="707886"/>
          </a:xfrm>
          <a:prstGeom prst="rect">
            <a:avLst/>
          </a:prstGeom>
          <a:noFill/>
        </p:spPr>
        <p:txBody>
          <a:bodyPr wrap="square" rtlCol="0">
            <a:spAutoFit/>
          </a:bodyPr>
          <a:lstStyle/>
          <a:p>
            <a:pPr algn="ctr"/>
            <a:r>
              <a:rPr lang="en-US" sz="2000" i="1" dirty="0">
                <a:solidFill>
                  <a:schemeClr val="bg1"/>
                </a:solidFill>
                <a:latin typeface="Gill Sans" charset="0"/>
                <a:ea typeface="Gill Sans" charset="0"/>
                <a:cs typeface="Gill Sans" charset="0"/>
              </a:rPr>
              <a:t>SSTF</a:t>
            </a:r>
          </a:p>
          <a:p>
            <a:pPr algn="ctr"/>
            <a:r>
              <a:rPr lang="en-US" sz="2000" i="1" dirty="0">
                <a:solidFill>
                  <a:schemeClr val="bg1"/>
                </a:solidFill>
                <a:latin typeface="Gill Sans" charset="0"/>
                <a:ea typeface="Gill Sans" charset="0"/>
                <a:cs typeface="Gill Sans" charset="0"/>
              </a:rPr>
              <a:t>scheduling</a:t>
            </a:r>
          </a:p>
        </p:txBody>
      </p:sp>
      <p:sp>
        <p:nvSpPr>
          <p:cNvPr id="19" name="Rounded Rectangle 18"/>
          <p:cNvSpPr/>
          <p:nvPr/>
        </p:nvSpPr>
        <p:spPr>
          <a:xfrm>
            <a:off x="5064123" y="5580251"/>
            <a:ext cx="2769484" cy="650100"/>
          </a:xfrm>
          <a:prstGeom prst="roundRect">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Accurate prediction</a:t>
            </a:r>
          </a:p>
        </p:txBody>
      </p:sp>
      <p:sp>
        <p:nvSpPr>
          <p:cNvPr id="9" name="TextBox 8"/>
          <p:cNvSpPr txBox="1"/>
          <p:nvPr/>
        </p:nvSpPr>
        <p:spPr>
          <a:xfrm>
            <a:off x="2237423" y="5591671"/>
            <a:ext cx="2388795" cy="830997"/>
          </a:xfrm>
          <a:prstGeom prst="rect">
            <a:avLst/>
          </a:prstGeom>
          <a:noFill/>
        </p:spPr>
        <p:txBody>
          <a:bodyPr wrap="none" rtlCol="0">
            <a:spAutoFit/>
          </a:bodyPr>
          <a:lstStyle/>
          <a:p>
            <a:pPr algn="ctr"/>
            <a:r>
              <a:rPr lang="en-US" sz="1600" dirty="0">
                <a:solidFill>
                  <a:schemeClr val="tx1">
                    <a:lumMod val="75000"/>
                  </a:schemeClr>
                </a:solidFill>
                <a:latin typeface="Arial" charset="0"/>
                <a:ea typeface="Arial" charset="0"/>
                <a:cs typeface="Arial" charset="0"/>
              </a:rPr>
              <a:t>1</a:t>
            </a:r>
            <a:r>
              <a:rPr lang="en-US" sz="1600" dirty="0">
                <a:solidFill>
                  <a:schemeClr val="tx1">
                    <a:lumMod val="75000"/>
                  </a:schemeClr>
                </a:solidFill>
                <a:latin typeface="Gill Sans" charset="0"/>
                <a:ea typeface="Gill Sans" charset="0"/>
                <a:cs typeface="Gill Sans" charset="0"/>
              </a:rPr>
              <a:t> million entries </a:t>
            </a:r>
          </a:p>
          <a:p>
            <a:pPr algn="ctr"/>
            <a:r>
              <a:rPr lang="en-US" sz="1600" dirty="0">
                <a:solidFill>
                  <a:schemeClr val="tx1">
                    <a:lumMod val="75000"/>
                  </a:schemeClr>
                </a:solidFill>
                <a:latin typeface="Gill Sans" charset="0"/>
                <a:ea typeface="Gill Sans" charset="0"/>
                <a:cs typeface="Gill Sans" charset="0"/>
              </a:rPr>
              <a:t>(30MB memory overhead)</a:t>
            </a:r>
          </a:p>
          <a:p>
            <a:pPr algn="ctr"/>
            <a:r>
              <a:rPr lang="en-US" sz="1600" dirty="0">
                <a:solidFill>
                  <a:schemeClr val="tx1">
                    <a:lumMod val="75000"/>
                  </a:schemeClr>
                </a:solidFill>
                <a:latin typeface="Gill Sans" charset="0"/>
                <a:ea typeface="Gill Sans" charset="0"/>
                <a:cs typeface="Gill Sans" charset="0"/>
              </a:rPr>
              <a:t>For </a:t>
            </a:r>
            <a:r>
              <a:rPr lang="en-US" sz="1600" dirty="0">
                <a:solidFill>
                  <a:schemeClr val="tx1">
                    <a:lumMod val="75000"/>
                  </a:schemeClr>
                </a:solidFill>
                <a:latin typeface="Arial" charset="0"/>
                <a:ea typeface="Arial" charset="0"/>
                <a:cs typeface="Arial" charset="0"/>
              </a:rPr>
              <a:t>1</a:t>
            </a:r>
            <a:r>
              <a:rPr lang="en-US" sz="1600" dirty="0">
                <a:solidFill>
                  <a:schemeClr val="tx1">
                    <a:lumMod val="75000"/>
                  </a:schemeClr>
                </a:solidFill>
                <a:latin typeface="Gill Sans" charset="0"/>
                <a:ea typeface="Gill Sans" charset="0"/>
                <a:cs typeface="Gill Sans" charset="0"/>
              </a:rPr>
              <a:t>TB drive</a:t>
            </a:r>
          </a:p>
        </p:txBody>
      </p:sp>
      <p:sp>
        <p:nvSpPr>
          <p:cNvPr id="28" name="TextBox 27"/>
          <p:cNvSpPr txBox="1"/>
          <p:nvPr/>
        </p:nvSpPr>
        <p:spPr>
          <a:xfrm rot="20633367">
            <a:off x="3147247" y="4349355"/>
            <a:ext cx="1843966" cy="369332"/>
          </a:xfrm>
          <a:prstGeom prst="rect">
            <a:avLst/>
          </a:prstGeom>
          <a:noFill/>
        </p:spPr>
        <p:txBody>
          <a:bodyPr wrap="none" rtlCol="0">
            <a:spAutoFit/>
          </a:bodyPr>
          <a:lstStyle/>
          <a:p>
            <a:r>
              <a:rPr lang="en-US" dirty="0">
                <a:solidFill>
                  <a:schemeClr val="bg1"/>
                </a:solidFill>
                <a:latin typeface="Gill Sans" charset="0"/>
                <a:ea typeface="Gill Sans" charset="0"/>
                <a:cs typeface="Gill Sans" charset="0"/>
              </a:rPr>
              <a:t>Linear Regression</a:t>
            </a:r>
            <a:endParaRPr lang="en-US" dirty="0">
              <a:solidFill>
                <a:schemeClr val="bg1"/>
              </a:solidFill>
            </a:endParaRPr>
          </a:p>
        </p:txBody>
      </p:sp>
      <p:sp>
        <p:nvSpPr>
          <p:cNvPr id="12" name="Donut 11"/>
          <p:cNvSpPr/>
          <p:nvPr/>
        </p:nvSpPr>
        <p:spPr>
          <a:xfrm>
            <a:off x="2681822" y="2624833"/>
            <a:ext cx="1183807" cy="372455"/>
          </a:xfrm>
          <a:prstGeom prst="donut">
            <a:avLst>
              <a:gd name="adj" fmla="val 1256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nut 30"/>
          <p:cNvSpPr/>
          <p:nvPr/>
        </p:nvSpPr>
        <p:spPr>
          <a:xfrm>
            <a:off x="2681821" y="2911329"/>
            <a:ext cx="1577816" cy="371513"/>
          </a:xfrm>
          <a:prstGeom prst="donut">
            <a:avLst>
              <a:gd name="adj" fmla="val 126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p:cNvSpPr txBox="1"/>
          <p:nvPr/>
        </p:nvSpPr>
        <p:spPr>
          <a:xfrm>
            <a:off x="7166312" y="3895141"/>
            <a:ext cx="2038723" cy="707886"/>
          </a:xfrm>
          <a:prstGeom prst="rect">
            <a:avLst/>
          </a:prstGeom>
          <a:noFill/>
        </p:spPr>
        <p:txBody>
          <a:bodyPr wrap="square" rtlCol="0">
            <a:spAutoFit/>
          </a:bodyPr>
          <a:lstStyle/>
          <a:p>
            <a:pPr algn="ctr"/>
            <a:r>
              <a:rPr lang="en-US" sz="2000" i="1" dirty="0">
                <a:solidFill>
                  <a:schemeClr val="bg1"/>
                </a:solidFill>
                <a:latin typeface="Gill Sans" charset="0"/>
                <a:ea typeface="Gill Sans" charset="0"/>
                <a:cs typeface="Gill Sans" charset="0"/>
              </a:rPr>
              <a:t>+ </a:t>
            </a:r>
            <a:r>
              <a:rPr lang="en-US" sz="2000" dirty="0">
                <a:solidFill>
                  <a:schemeClr val="bg1"/>
                </a:solidFill>
                <a:latin typeface="Gill Sans" charset="0"/>
                <a:ea typeface="Gill Sans" charset="0"/>
                <a:cs typeface="Gill Sans" charset="0"/>
              </a:rPr>
              <a:t>concurrent IO profiling </a:t>
            </a:r>
          </a:p>
        </p:txBody>
      </p:sp>
      <p:cxnSp>
        <p:nvCxnSpPr>
          <p:cNvPr id="35" name="Curved Connector 34"/>
          <p:cNvCxnSpPr>
            <a:stCxn id="42" idx="3"/>
            <a:endCxn id="40" idx="3"/>
          </p:cNvCxnSpPr>
          <p:nvPr/>
        </p:nvCxnSpPr>
        <p:spPr>
          <a:xfrm>
            <a:off x="9205035" y="4249084"/>
            <a:ext cx="73624" cy="966975"/>
          </a:xfrm>
          <a:prstGeom prst="curvedConnector3">
            <a:avLst>
              <a:gd name="adj1" fmla="val 410497"/>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644173" y="5092651"/>
            <a:ext cx="3509011" cy="112855"/>
          </a:xfrm>
          <a:prstGeom prst="rect">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rot="3448797">
            <a:off x="9360985" y="4239208"/>
            <a:ext cx="712246" cy="461665"/>
          </a:xfrm>
          <a:prstGeom prst="rect">
            <a:avLst/>
          </a:prstGeom>
          <a:noFill/>
        </p:spPr>
        <p:txBody>
          <a:bodyPr wrap="none" rtlCol="0">
            <a:spAutoFit/>
          </a:bodyPr>
          <a:lstStyle/>
          <a:p>
            <a:r>
              <a:rPr lang="en-US" sz="2400" i="1" dirty="0">
                <a:solidFill>
                  <a:schemeClr val="bg1"/>
                </a:solidFill>
                <a:latin typeface="Gill Sans" charset="0"/>
                <a:ea typeface="Gill Sans" charset="0"/>
                <a:cs typeface="Gill Sans" charset="0"/>
              </a:rPr>
              <a:t>Infer</a:t>
            </a:r>
            <a:endParaRPr lang="en-US" sz="2400" i="1" dirty="0">
              <a:solidFill>
                <a:schemeClr val="bg1"/>
              </a:solidFill>
            </a:endParaRPr>
          </a:p>
        </p:txBody>
      </p:sp>
      <p:sp>
        <p:nvSpPr>
          <p:cNvPr id="29" name="Folded Corner 28"/>
          <p:cNvSpPr/>
          <p:nvPr/>
        </p:nvSpPr>
        <p:spPr>
          <a:xfrm>
            <a:off x="3113462" y="3970266"/>
            <a:ext cx="1381493" cy="433039"/>
          </a:xfrm>
          <a:prstGeom prst="foldedCorner">
            <a:avLst>
              <a:gd name="adj" fmla="val 36020"/>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lumMod val="75000"/>
                  </a:schemeClr>
                </a:solidFill>
                <a:latin typeface="Gill Sans" charset="0"/>
                <a:ea typeface="Gill Sans" charset="0"/>
                <a:cs typeface="Gill Sans" charset="0"/>
              </a:rPr>
              <a:t>scikit</a:t>
            </a:r>
            <a:r>
              <a:rPr lang="en-US" dirty="0">
                <a:solidFill>
                  <a:schemeClr val="tx1">
                    <a:lumMod val="75000"/>
                  </a:schemeClr>
                </a:solidFill>
                <a:latin typeface="Gill Sans" charset="0"/>
                <a:ea typeface="Gill Sans" charset="0"/>
                <a:cs typeface="Gill Sans" charset="0"/>
              </a:rPr>
              <a:t>-learn</a:t>
            </a:r>
          </a:p>
        </p:txBody>
      </p:sp>
      <p:sp>
        <p:nvSpPr>
          <p:cNvPr id="34" name="Donut 33"/>
          <p:cNvSpPr/>
          <p:nvPr/>
        </p:nvSpPr>
        <p:spPr>
          <a:xfrm>
            <a:off x="2142635" y="3379925"/>
            <a:ext cx="1106292" cy="388135"/>
          </a:xfrm>
          <a:prstGeom prst="donut">
            <a:avLst>
              <a:gd name="adj" fmla="val 126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p:cNvSpPr>
            <a:spLocks noGrp="1"/>
          </p:cNvSpPr>
          <p:nvPr>
            <p:ph type="dt" sz="half" idx="10"/>
          </p:nvPr>
        </p:nvSpPr>
        <p:spPr/>
        <p:txBody>
          <a:bodyPr/>
          <a:lstStyle/>
          <a:p>
            <a:fld id="{02F697FE-4F41-0048-A8A0-381EA226BADA}" type="datetime1">
              <a:rPr lang="en-US" smtClean="0"/>
              <a:t>3/14/20</a:t>
            </a:fld>
            <a:endParaRPr lang="en-US" dirty="0"/>
          </a:p>
        </p:txBody>
      </p:sp>
      <p:sp>
        <p:nvSpPr>
          <p:cNvPr id="32" name="TextBox 31"/>
          <p:cNvSpPr txBox="1"/>
          <p:nvPr/>
        </p:nvSpPr>
        <p:spPr>
          <a:xfrm>
            <a:off x="8760041" y="2092637"/>
            <a:ext cx="2987100"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Disk Profiling</a:t>
            </a:r>
            <a:endParaRPr lang="en-US" sz="3200" b="1" dirty="0">
              <a:solidFill>
                <a:schemeClr val="bg1"/>
              </a:solidFill>
              <a:latin typeface="Gill Sans" charset="0"/>
              <a:ea typeface="Gill Sans" charset="0"/>
              <a:cs typeface="Gill Sans" charset="0"/>
            </a:endParaRPr>
          </a:p>
        </p:txBody>
      </p:sp>
      <p:sp>
        <p:nvSpPr>
          <p:cNvPr id="46" name="TextBox 45"/>
          <p:cNvSpPr txBox="1"/>
          <p:nvPr/>
        </p:nvSpPr>
        <p:spPr>
          <a:xfrm>
            <a:off x="1372438" y="414769"/>
            <a:ext cx="4274312"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Latency/Reject Prediction</a:t>
            </a:r>
            <a:endParaRPr lang="en-US" sz="2400" b="1" dirty="0">
              <a:solidFill>
                <a:schemeClr val="bg1"/>
              </a:solidFill>
              <a:latin typeface="Gill Sans" charset="0"/>
              <a:ea typeface="Gill Sans" charset="0"/>
              <a:cs typeface="Gill Sans" charset="0"/>
            </a:endParaRPr>
          </a:p>
        </p:txBody>
      </p:sp>
      <p:grpSp>
        <p:nvGrpSpPr>
          <p:cNvPr id="47" name="Group 46"/>
          <p:cNvGrpSpPr/>
          <p:nvPr/>
        </p:nvGrpSpPr>
        <p:grpSpPr>
          <a:xfrm>
            <a:off x="1506162" y="911861"/>
            <a:ext cx="471053" cy="191965"/>
            <a:chOff x="1963362" y="1064261"/>
            <a:chExt cx="471053" cy="191965"/>
          </a:xfrm>
        </p:grpSpPr>
        <p:cxnSp>
          <p:nvCxnSpPr>
            <p:cNvPr id="48" name="Straight Connector 47"/>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1977215" y="902366"/>
            <a:ext cx="3312125" cy="400110"/>
          </a:xfrm>
          <a:prstGeom prst="rect">
            <a:avLst/>
          </a:prstGeom>
          <a:noFill/>
        </p:spPr>
        <p:txBody>
          <a:bodyPr wrap="none" rtlCol="0">
            <a:spAutoFit/>
          </a:bodyPr>
          <a:lstStyle/>
          <a:p>
            <a:r>
              <a:rPr lang="en-US" sz="2000" b="1" dirty="0" smtClean="0">
                <a:solidFill>
                  <a:schemeClr val="bg1"/>
                </a:solidFill>
                <a:latin typeface="Arial" charset="0"/>
                <a:ea typeface="Arial" charset="0"/>
                <a:cs typeface="Arial" charset="0"/>
              </a:rPr>
              <a:t>1</a:t>
            </a:r>
            <a:r>
              <a:rPr lang="en-US" sz="2000" b="1" dirty="0" smtClean="0">
                <a:solidFill>
                  <a:schemeClr val="bg1"/>
                </a:solidFill>
                <a:latin typeface="Gill Sans" charset="0"/>
                <a:ea typeface="Gill Sans" charset="0"/>
                <a:cs typeface="Gill Sans" charset="0"/>
              </a:rPr>
              <a:t>. </a:t>
            </a:r>
            <a:r>
              <a:rPr lang="en-US" sz="2000" b="1" dirty="0" err="1" smtClean="0">
                <a:solidFill>
                  <a:schemeClr val="bg1"/>
                </a:solidFill>
                <a:latin typeface="Gill Sans" charset="0"/>
                <a:ea typeface="Gill Sans" charset="0"/>
                <a:cs typeface="Gill Sans" charset="0"/>
              </a:rPr>
              <a:t>MittCFQ</a:t>
            </a:r>
            <a:r>
              <a:rPr lang="en-US" sz="2000" b="1" dirty="0" smtClean="0">
                <a:solidFill>
                  <a:schemeClr val="bg1"/>
                </a:solidFill>
                <a:latin typeface="Gill Sans" charset="0"/>
                <a:ea typeface="Gill Sans" charset="0"/>
                <a:cs typeface="Gill Sans" charset="0"/>
              </a:rPr>
              <a:t> (CFQ + disk)</a:t>
            </a:r>
            <a:endParaRPr lang="en-US" sz="2000" b="1" dirty="0">
              <a:solidFill>
                <a:schemeClr val="bg1"/>
              </a:solidFill>
              <a:latin typeface="Gill Sans" charset="0"/>
              <a:ea typeface="Gill Sans" charset="0"/>
              <a:cs typeface="Gill Sans" charset="0"/>
            </a:endParaRPr>
          </a:p>
        </p:txBody>
      </p:sp>
      <p:grpSp>
        <p:nvGrpSpPr>
          <p:cNvPr id="52" name="Group 51"/>
          <p:cNvGrpSpPr/>
          <p:nvPr/>
        </p:nvGrpSpPr>
        <p:grpSpPr>
          <a:xfrm>
            <a:off x="5377121" y="898895"/>
            <a:ext cx="471053" cy="191965"/>
            <a:chOff x="1963362" y="1064261"/>
            <a:chExt cx="471053" cy="191965"/>
          </a:xfrm>
        </p:grpSpPr>
        <p:cxnSp>
          <p:nvCxnSpPr>
            <p:cNvPr id="55" name="Straight Connector 54"/>
            <p:cNvCxnSpPr/>
            <p:nvPr/>
          </p:nvCxnSpPr>
          <p:spPr>
            <a:xfrm flipH="1">
              <a:off x="1963362" y="1064261"/>
              <a:ext cx="0" cy="19056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5852404" y="902366"/>
            <a:ext cx="4022255"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2</a:t>
            </a:r>
            <a:r>
              <a:rPr lang="en-US" sz="2000" b="1" dirty="0" smtClean="0">
                <a:solidFill>
                  <a:schemeClr val="tx1">
                    <a:lumMod val="85000"/>
                  </a:schemeClr>
                </a:solidFill>
                <a:latin typeface="Gill Sans" charset="0"/>
                <a:ea typeface="Gill Sans" charset="0"/>
                <a:cs typeface="Gill Sans" charset="0"/>
              </a:rPr>
              <a:t>. </a:t>
            </a:r>
            <a:r>
              <a:rPr lang="en-US" sz="2000" b="1" dirty="0" err="1" smtClean="0">
                <a:solidFill>
                  <a:schemeClr val="tx1">
                    <a:lumMod val="85000"/>
                  </a:schemeClr>
                </a:solidFill>
                <a:latin typeface="Gill Sans" charset="0"/>
                <a:ea typeface="Gill Sans" charset="0"/>
                <a:cs typeface="Gill Sans" charset="0"/>
              </a:rPr>
              <a:t>MittSSD</a:t>
            </a:r>
            <a:r>
              <a:rPr lang="en-US" sz="2000" b="1" dirty="0" smtClean="0">
                <a:solidFill>
                  <a:schemeClr val="tx1">
                    <a:lumMod val="85000"/>
                  </a:schemeClr>
                </a:solidFill>
                <a:latin typeface="Gill Sans" charset="0"/>
                <a:ea typeface="Gill Sans" charset="0"/>
                <a:cs typeface="Gill Sans" charset="0"/>
              </a:rPr>
              <a:t> (FIFO + </a:t>
            </a:r>
            <a:r>
              <a:rPr lang="en-US" sz="2000" b="1" dirty="0" err="1" smtClean="0">
                <a:solidFill>
                  <a:schemeClr val="tx1">
                    <a:lumMod val="85000"/>
                  </a:schemeClr>
                </a:solidFill>
                <a:latin typeface="Gill Sans" charset="0"/>
                <a:ea typeface="Gill Sans" charset="0"/>
                <a:cs typeface="Gill Sans" charset="0"/>
              </a:rPr>
              <a:t>OpenSSD</a:t>
            </a:r>
            <a:r>
              <a:rPr lang="en-US" sz="2000" b="1" dirty="0" smtClean="0">
                <a:solidFill>
                  <a:schemeClr val="tx1">
                    <a:lumMod val="85000"/>
                  </a:schemeClr>
                </a:solidFill>
                <a:latin typeface="Gill Sans" charset="0"/>
                <a:ea typeface="Gill Sans" charset="0"/>
                <a:cs typeface="Gill Sans" charset="0"/>
              </a:rPr>
              <a:t>)</a:t>
            </a:r>
            <a:endParaRPr lang="en-US" sz="2000" b="1" dirty="0">
              <a:solidFill>
                <a:schemeClr val="tx1">
                  <a:lumMod val="85000"/>
                </a:schemeClr>
              </a:solidFill>
              <a:latin typeface="Gill Sans" charset="0"/>
              <a:ea typeface="Gill Sans" charset="0"/>
              <a:cs typeface="Gill Sans" charset="0"/>
            </a:endParaRPr>
          </a:p>
        </p:txBody>
      </p:sp>
    </p:spTree>
    <p:extLst>
      <p:ext uri="{BB962C8B-B14F-4D97-AF65-F5344CB8AC3E}">
        <p14:creationId xmlns:p14="http://schemas.microsoft.com/office/powerpoint/2010/main" val="9222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3" presetClass="entr" presetSubtype="1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blinds(horizontal)">
                                      <p:cBhvr>
                                        <p:cTn id="42" dur="500"/>
                                        <p:tgtEl>
                                          <p:spTgt spid="6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blinds(horizontal)">
                                      <p:cBhvr>
                                        <p:cTn id="45" dur="500"/>
                                        <p:tgtEl>
                                          <p:spTgt spid="7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blinds(horizontal)">
                                      <p:cBhvr>
                                        <p:cTn id="48" dur="500"/>
                                        <p:tgtEl>
                                          <p:spTgt spid="74"/>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blinds(horizontal)">
                                      <p:cBhvr>
                                        <p:cTn id="54" dur="500"/>
                                        <p:tgtEl>
                                          <p:spTgt spid="5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linds(horizontal)">
                                      <p:cBhvr>
                                        <p:cTn id="57" dur="500"/>
                                        <p:tgtEl>
                                          <p:spTgt spid="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dissolve">
                                      <p:cBhvr>
                                        <p:cTn id="71" dur="500"/>
                                        <p:tgtEl>
                                          <p:spTgt spid="4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blinds(horizont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dissolve">
                                      <p:cBhvr>
                                        <p:cTn id="79" dur="500"/>
                                        <p:tgtEl>
                                          <p:spTgt spid="53"/>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dissolve">
                                      <p:cBhvr>
                                        <p:cTn id="82" dur="500"/>
                                        <p:tgtEl>
                                          <p:spTgt spid="54"/>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dissolve">
                                      <p:cBhvr>
                                        <p:cTn id="8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 grpId="0"/>
      <p:bldP spid="74" grpId="0"/>
      <p:bldP spid="75" grpId="0"/>
      <p:bldP spid="25" grpId="0"/>
      <p:bldP spid="26" grpId="0"/>
      <p:bldP spid="27" grpId="0"/>
      <p:bldP spid="4" grpId="0" animBg="1"/>
      <p:bldP spid="40" grpId="0"/>
      <p:bldP spid="19" grpId="0" animBg="1"/>
      <p:bldP spid="9" grpId="0"/>
      <p:bldP spid="28" grpId="0"/>
      <p:bldP spid="12" grpId="0" animBg="1"/>
      <p:bldP spid="31" grpId="0" animBg="1"/>
      <p:bldP spid="42" grpId="0"/>
      <p:bldP spid="53" grpId="0" animBg="1"/>
      <p:bldP spid="30" grpId="0"/>
      <p:bldP spid="29"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pPr/>
              <a:t>31</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cxnSp>
        <p:nvCxnSpPr>
          <p:cNvPr id="7" name="Straight Connector 6"/>
          <p:cNvCxnSpPr/>
          <p:nvPr/>
        </p:nvCxnSpPr>
        <p:spPr>
          <a:xfrm flipV="1">
            <a:off x="2498187" y="3143684"/>
            <a:ext cx="7403691" cy="1"/>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Shape 432"/>
          <p:cNvCxnSpPr/>
          <p:nvPr/>
        </p:nvCxnSpPr>
        <p:spPr>
          <a:xfrm flipV="1">
            <a:off x="3588997" y="5023305"/>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3" name="Shape 432"/>
          <p:cNvCxnSpPr/>
          <p:nvPr/>
        </p:nvCxnSpPr>
        <p:spPr>
          <a:xfrm rot="16200000">
            <a:off x="3686535" y="5585634"/>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4" name="Shape 411"/>
          <p:cNvCxnSpPr/>
          <p:nvPr/>
        </p:nvCxnSpPr>
        <p:spPr>
          <a:xfrm flipH="1" flipV="1">
            <a:off x="3578477" y="4651440"/>
            <a:ext cx="10519" cy="1379680"/>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15" name="Shape 432"/>
          <p:cNvCxnSpPr/>
          <p:nvPr/>
        </p:nvCxnSpPr>
        <p:spPr>
          <a:xfrm flipV="1">
            <a:off x="4590847" y="5034912"/>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6" name="Shape 432"/>
          <p:cNvCxnSpPr/>
          <p:nvPr/>
        </p:nvCxnSpPr>
        <p:spPr>
          <a:xfrm rot="16200000">
            <a:off x="4688384" y="5597241"/>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7" name="Shape 411"/>
          <p:cNvCxnSpPr/>
          <p:nvPr/>
        </p:nvCxnSpPr>
        <p:spPr>
          <a:xfrm flipH="1" flipV="1">
            <a:off x="4580333" y="4663045"/>
            <a:ext cx="10513" cy="1368075"/>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18" name="Rounded Rectangle 17"/>
          <p:cNvSpPr/>
          <p:nvPr/>
        </p:nvSpPr>
        <p:spPr>
          <a:xfrm>
            <a:off x="3754501" y="4651441"/>
            <a:ext cx="662216" cy="6837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9" name="Rounded Rectangle 18"/>
          <p:cNvSpPr/>
          <p:nvPr/>
        </p:nvSpPr>
        <p:spPr>
          <a:xfrm>
            <a:off x="3761251" y="5372931"/>
            <a:ext cx="671627" cy="6994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0" name="Rounded Rectangle 19"/>
          <p:cNvSpPr/>
          <p:nvPr/>
        </p:nvSpPr>
        <p:spPr>
          <a:xfrm>
            <a:off x="4754459" y="4661705"/>
            <a:ext cx="680269" cy="6735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1" name="Rounded Rectangle 20"/>
          <p:cNvSpPr/>
          <p:nvPr/>
        </p:nvSpPr>
        <p:spPr>
          <a:xfrm>
            <a:off x="4754459" y="5384537"/>
            <a:ext cx="680267" cy="68783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2" name="Oval 21"/>
          <p:cNvSpPr/>
          <p:nvPr/>
        </p:nvSpPr>
        <p:spPr>
          <a:xfrm>
            <a:off x="3797516" y="4736409"/>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3" name="Oval 22"/>
          <p:cNvSpPr/>
          <p:nvPr/>
        </p:nvSpPr>
        <p:spPr>
          <a:xfrm>
            <a:off x="4799067" y="4744204"/>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4" name="Oval 23"/>
          <p:cNvSpPr/>
          <p:nvPr/>
        </p:nvSpPr>
        <p:spPr>
          <a:xfrm>
            <a:off x="4799379" y="500978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5" name="Oval 24"/>
          <p:cNvSpPr/>
          <p:nvPr/>
        </p:nvSpPr>
        <p:spPr>
          <a:xfrm>
            <a:off x="4933333" y="487820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6" name="Oval 25"/>
          <p:cNvSpPr/>
          <p:nvPr/>
        </p:nvSpPr>
        <p:spPr>
          <a:xfrm>
            <a:off x="5086843" y="47584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7" name="Oval 26"/>
          <p:cNvSpPr/>
          <p:nvPr/>
        </p:nvSpPr>
        <p:spPr>
          <a:xfrm>
            <a:off x="4900911" y="5448331"/>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8" name="Oval 27"/>
          <p:cNvSpPr/>
          <p:nvPr/>
        </p:nvSpPr>
        <p:spPr>
          <a:xfrm>
            <a:off x="5048587" y="5548743"/>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9" name="Oval 28"/>
          <p:cNvSpPr/>
          <p:nvPr/>
        </p:nvSpPr>
        <p:spPr>
          <a:xfrm>
            <a:off x="4783243" y="5600807"/>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0" name="Oval 29"/>
          <p:cNvSpPr/>
          <p:nvPr/>
        </p:nvSpPr>
        <p:spPr>
          <a:xfrm>
            <a:off x="4967227" y="5689875"/>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6" name="Oval 35"/>
          <p:cNvSpPr/>
          <p:nvPr/>
        </p:nvSpPr>
        <p:spPr>
          <a:xfrm>
            <a:off x="4453684" y="2779969"/>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37" name="Picture 36"/>
          <p:cNvPicPr>
            <a:picLocks noChangeAspect="1"/>
          </p:cNvPicPr>
          <p:nvPr/>
        </p:nvPicPr>
        <p:blipFill>
          <a:blip r:embed="rId3"/>
          <a:stretch>
            <a:fillRect/>
          </a:stretch>
        </p:blipFill>
        <p:spPr>
          <a:xfrm>
            <a:off x="1736502" y="4035694"/>
            <a:ext cx="1165001" cy="1165001"/>
          </a:xfrm>
          <a:prstGeom prst="rect">
            <a:avLst/>
          </a:prstGeom>
        </p:spPr>
      </p:pic>
      <p:cxnSp>
        <p:nvCxnSpPr>
          <p:cNvPr id="39" name="Curved Connector 38"/>
          <p:cNvCxnSpPr>
            <a:stCxn id="36" idx="4"/>
          </p:cNvCxnSpPr>
          <p:nvPr/>
        </p:nvCxnSpPr>
        <p:spPr>
          <a:xfrm rot="5400000">
            <a:off x="3539654" y="3600248"/>
            <a:ext cx="1597151" cy="505235"/>
          </a:xfrm>
          <a:prstGeom prst="curvedConnector3">
            <a:avLst/>
          </a:prstGeom>
          <a:ln w="25400">
            <a:solidFill>
              <a:srgbClr val="33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36" idx="4"/>
            <a:endCxn id="20" idx="0"/>
          </p:cNvCxnSpPr>
          <p:nvPr/>
        </p:nvCxnSpPr>
        <p:spPr>
          <a:xfrm rot="16200000" flipH="1">
            <a:off x="4039011" y="3606123"/>
            <a:ext cx="1607416" cy="50374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stretch>
            <a:fillRect/>
          </a:stretch>
        </p:blipFill>
        <p:spPr>
          <a:xfrm>
            <a:off x="4413617" y="4106831"/>
            <a:ext cx="318130" cy="530219"/>
          </a:xfrm>
          <a:prstGeom prst="rect">
            <a:avLst/>
          </a:prstGeom>
        </p:spPr>
      </p:pic>
      <p:sp>
        <p:nvSpPr>
          <p:cNvPr id="45" name="Alternate Process 44"/>
          <p:cNvSpPr/>
          <p:nvPr/>
        </p:nvSpPr>
        <p:spPr>
          <a:xfrm>
            <a:off x="4138924" y="3562896"/>
            <a:ext cx="835643" cy="488264"/>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FTL</a:t>
            </a:r>
          </a:p>
        </p:txBody>
      </p:sp>
      <p:sp>
        <p:nvSpPr>
          <p:cNvPr id="47" name="Rounded Rectangular Callout 46"/>
          <p:cNvSpPr/>
          <p:nvPr/>
        </p:nvSpPr>
        <p:spPr>
          <a:xfrm>
            <a:off x="5118230" y="2640855"/>
            <a:ext cx="2346465" cy="1082440"/>
          </a:xfrm>
          <a:prstGeom prst="wedgeRoundRectCallout">
            <a:avLst>
              <a:gd name="adj1" fmla="val -60058"/>
              <a:gd name="adj2" fmla="val 32149"/>
              <a:gd name="adj3" fmla="val 16667"/>
            </a:avLst>
          </a:prstGeom>
          <a:solidFill>
            <a:srgbClr val="CC66FF"/>
          </a:solidFill>
          <a:ln w="50800">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latin typeface="Gill Sans" charset="0"/>
                <a:ea typeface="Gill Sans" charset="0"/>
                <a:cs typeface="Gill Sans" charset="0"/>
              </a:rPr>
              <a:t>FTL invisible </a:t>
            </a:r>
            <a:r>
              <a:rPr lang="en-US" sz="2400" dirty="0">
                <a:latin typeface="Gill Sans" charset="0"/>
                <a:ea typeface="Gill Sans" charset="0"/>
                <a:cs typeface="Gill Sans" charset="0"/>
              </a:rPr>
              <a:t>to OS!</a:t>
            </a:r>
          </a:p>
        </p:txBody>
      </p:sp>
      <p:cxnSp>
        <p:nvCxnSpPr>
          <p:cNvPr id="56" name="Straight Connector 55"/>
          <p:cNvCxnSpPr/>
          <p:nvPr/>
        </p:nvCxnSpPr>
        <p:spPr>
          <a:xfrm>
            <a:off x="7464695" y="3358369"/>
            <a:ext cx="0" cy="3195659"/>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hape 432"/>
          <p:cNvCxnSpPr/>
          <p:nvPr/>
        </p:nvCxnSpPr>
        <p:spPr>
          <a:xfrm flipH="1">
            <a:off x="7743291" y="4837561"/>
            <a:ext cx="176543" cy="0"/>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58" name="Shape 411"/>
          <p:cNvCxnSpPr/>
          <p:nvPr/>
        </p:nvCxnSpPr>
        <p:spPr>
          <a:xfrm flipH="1">
            <a:off x="7752105" y="4221233"/>
            <a:ext cx="20036" cy="1232656"/>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59" name="Rounded Rectangle 58"/>
          <p:cNvSpPr/>
          <p:nvPr/>
        </p:nvSpPr>
        <p:spPr>
          <a:xfrm>
            <a:off x="7931710" y="4146206"/>
            <a:ext cx="1275271" cy="19357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63" name="Rectangle 62"/>
          <p:cNvSpPr/>
          <p:nvPr/>
        </p:nvSpPr>
        <p:spPr>
          <a:xfrm>
            <a:off x="8262775" y="4356517"/>
            <a:ext cx="831468" cy="212249"/>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8262775" y="4569671"/>
            <a:ext cx="831467" cy="252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262775" y="4815614"/>
            <a:ext cx="831467" cy="202911"/>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2775" y="5028573"/>
            <a:ext cx="831467" cy="178807"/>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262775" y="5207378"/>
            <a:ext cx="833469" cy="2546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rot="16200000">
            <a:off x="7662155" y="4840985"/>
            <a:ext cx="811589" cy="400110"/>
          </a:xfrm>
          <a:prstGeom prst="rect">
            <a:avLst/>
          </a:prstGeom>
          <a:noFill/>
        </p:spPr>
        <p:txBody>
          <a:bodyPr wrap="square" rtlCol="0">
            <a:spAutoFit/>
          </a:bodyPr>
          <a:lstStyle/>
          <a:p>
            <a:r>
              <a:rPr lang="en-US" sz="2000" dirty="0">
                <a:solidFill>
                  <a:schemeClr val="bg1"/>
                </a:solidFill>
                <a:latin typeface="Gill Sans" charset="0"/>
                <a:ea typeface="Gill Sans" charset="0"/>
                <a:cs typeface="Gill Sans" charset="0"/>
              </a:rPr>
              <a:t>Pages</a:t>
            </a:r>
            <a:endParaRPr lang="en-US" sz="2000" dirty="0">
              <a:solidFill>
                <a:schemeClr val="bg1"/>
              </a:solidFill>
            </a:endParaRPr>
          </a:p>
        </p:txBody>
      </p:sp>
      <p:sp>
        <p:nvSpPr>
          <p:cNvPr id="74" name="TextBox 73"/>
          <p:cNvSpPr txBox="1"/>
          <p:nvPr/>
        </p:nvSpPr>
        <p:spPr>
          <a:xfrm>
            <a:off x="9343249" y="2607786"/>
            <a:ext cx="810084" cy="584775"/>
          </a:xfrm>
          <a:prstGeom prst="rect">
            <a:avLst/>
          </a:prstGeom>
          <a:noFill/>
        </p:spPr>
        <p:txBody>
          <a:bodyPr wrap="square" rtlCol="0">
            <a:spAutoFit/>
          </a:bodyPr>
          <a:lstStyle/>
          <a:p>
            <a:r>
              <a:rPr lang="en-US" sz="3200" b="1" dirty="0">
                <a:solidFill>
                  <a:srgbClr val="FFC000"/>
                </a:solidFill>
                <a:latin typeface="Gill Sans" charset="0"/>
                <a:ea typeface="Gill Sans" charset="0"/>
                <a:cs typeface="Gill Sans" charset="0"/>
              </a:rPr>
              <a:t>OS</a:t>
            </a:r>
          </a:p>
        </p:txBody>
      </p:sp>
      <p:sp>
        <p:nvSpPr>
          <p:cNvPr id="75" name="Rounded Rectangular Callout 74"/>
          <p:cNvSpPr/>
          <p:nvPr/>
        </p:nvSpPr>
        <p:spPr>
          <a:xfrm>
            <a:off x="3815802" y="1613887"/>
            <a:ext cx="2816402" cy="913186"/>
          </a:xfrm>
          <a:prstGeom prst="wedgeRoundRectCallout">
            <a:avLst>
              <a:gd name="adj1" fmla="val -19462"/>
              <a:gd name="adj2" fmla="val 64750"/>
              <a:gd name="adj3" fmla="val 16667"/>
            </a:avLst>
          </a:prstGeom>
          <a:solidFill>
            <a:schemeClr val="bg1"/>
          </a:solidFill>
          <a:ln w="508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Which channel/chip? Fast? Busy?</a:t>
            </a:r>
          </a:p>
        </p:txBody>
      </p:sp>
      <p:sp>
        <p:nvSpPr>
          <p:cNvPr id="2" name="TextBox 1"/>
          <p:cNvSpPr txBox="1"/>
          <p:nvPr/>
        </p:nvSpPr>
        <p:spPr>
          <a:xfrm rot="16894245">
            <a:off x="3546955" y="3918981"/>
            <a:ext cx="784189" cy="461665"/>
          </a:xfrm>
          <a:prstGeom prst="rect">
            <a:avLst/>
          </a:prstGeom>
          <a:noFill/>
        </p:spPr>
        <p:txBody>
          <a:bodyPr wrap="none" rtlCol="0">
            <a:spAutoFit/>
          </a:bodyPr>
          <a:lstStyle/>
          <a:p>
            <a:r>
              <a:rPr lang="en-US" sz="2400" dirty="0">
                <a:solidFill>
                  <a:srgbClr val="33FF00"/>
                </a:solidFill>
                <a:latin typeface="Gill Sans" charset="0"/>
                <a:ea typeface="Gill Sans" charset="0"/>
                <a:cs typeface="Gill Sans" charset="0"/>
              </a:rPr>
              <a:t>Fast?</a:t>
            </a:r>
          </a:p>
        </p:txBody>
      </p:sp>
      <p:sp>
        <p:nvSpPr>
          <p:cNvPr id="62" name="TextBox 61"/>
          <p:cNvSpPr txBox="1"/>
          <p:nvPr/>
        </p:nvSpPr>
        <p:spPr>
          <a:xfrm rot="4123331">
            <a:off x="4815568" y="3961668"/>
            <a:ext cx="86754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Busy?</a:t>
            </a:r>
          </a:p>
        </p:txBody>
      </p:sp>
      <p:sp>
        <p:nvSpPr>
          <p:cNvPr id="68" name="Oval 67"/>
          <p:cNvSpPr/>
          <p:nvPr/>
        </p:nvSpPr>
        <p:spPr>
          <a:xfrm>
            <a:off x="5160069" y="5738835"/>
            <a:ext cx="274320" cy="27432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73" name="Oval 72"/>
          <p:cNvSpPr/>
          <p:nvPr/>
        </p:nvSpPr>
        <p:spPr>
          <a:xfrm>
            <a:off x="3949165" y="5747103"/>
            <a:ext cx="274320" cy="27432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79" name="Rounded Rectangular Callout 78"/>
          <p:cNvSpPr/>
          <p:nvPr/>
        </p:nvSpPr>
        <p:spPr>
          <a:xfrm>
            <a:off x="5648639" y="5009785"/>
            <a:ext cx="1883566" cy="1059040"/>
          </a:xfrm>
          <a:prstGeom prst="wedgeRoundRectCallout">
            <a:avLst>
              <a:gd name="adj1" fmla="val -58344"/>
              <a:gd name="adj2" fmla="val 22971"/>
              <a:gd name="adj3" fmla="val 16667"/>
            </a:avLst>
          </a:prstGeom>
          <a:solidFill>
            <a:srgbClr val="CC66FF"/>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charset="0"/>
                <a:ea typeface="Gill Sans" charset="0"/>
                <a:cs typeface="Gill Sans" charset="0"/>
              </a:rPr>
              <a:t>Invisible</a:t>
            </a:r>
            <a:r>
              <a:rPr lang="en-US" sz="2400" dirty="0">
                <a:latin typeface="Gill Sans" charset="0"/>
                <a:ea typeface="Gill Sans" charset="0"/>
                <a:cs typeface="Gill Sans" charset="0"/>
              </a:rPr>
              <a:t>  dynamic GC</a:t>
            </a:r>
          </a:p>
        </p:txBody>
      </p:sp>
      <p:sp>
        <p:nvSpPr>
          <p:cNvPr id="80" name="Curved Up Arrow 79"/>
          <p:cNvSpPr/>
          <p:nvPr/>
        </p:nvSpPr>
        <p:spPr>
          <a:xfrm flipH="1">
            <a:off x="4080650" y="6068826"/>
            <a:ext cx="1242257" cy="387623"/>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a:off x="8262775" y="5430948"/>
            <a:ext cx="833469" cy="208128"/>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262775" y="5639078"/>
            <a:ext cx="833469" cy="2129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ular Callout 84"/>
          <p:cNvSpPr/>
          <p:nvPr/>
        </p:nvSpPr>
        <p:spPr>
          <a:xfrm>
            <a:off x="333071" y="4080567"/>
            <a:ext cx="1909696" cy="1109356"/>
          </a:xfrm>
          <a:prstGeom prst="wedgeRoundRectCallout">
            <a:avLst>
              <a:gd name="adj1" fmla="val -25265"/>
              <a:gd name="adj2" fmla="val 93117"/>
              <a:gd name="adj3" fmla="val 16667"/>
            </a:avLst>
          </a:prstGeom>
          <a:solidFill>
            <a:srgbClr val="FF0000"/>
          </a:solidFill>
          <a:ln w="508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Too complex to model!</a:t>
            </a:r>
          </a:p>
        </p:txBody>
      </p:sp>
      <p:sp>
        <p:nvSpPr>
          <p:cNvPr id="55" name="TextBox 54"/>
          <p:cNvSpPr txBox="1"/>
          <p:nvPr/>
        </p:nvSpPr>
        <p:spPr>
          <a:xfrm>
            <a:off x="9169286" y="4276953"/>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60" name="TextBox 59"/>
          <p:cNvSpPr txBox="1"/>
          <p:nvPr/>
        </p:nvSpPr>
        <p:spPr>
          <a:xfrm>
            <a:off x="9191012" y="5128843"/>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61" name="TextBox 60"/>
          <p:cNvSpPr txBox="1"/>
          <p:nvPr/>
        </p:nvSpPr>
        <p:spPr>
          <a:xfrm>
            <a:off x="9178186" y="4744204"/>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0" name="TextBox 69"/>
          <p:cNvSpPr txBox="1"/>
          <p:nvPr/>
        </p:nvSpPr>
        <p:spPr>
          <a:xfrm>
            <a:off x="9182113" y="4505081"/>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71" name="TextBox 70"/>
          <p:cNvSpPr txBox="1"/>
          <p:nvPr/>
        </p:nvSpPr>
        <p:spPr>
          <a:xfrm>
            <a:off x="9182689" y="4944177"/>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2" name="TextBox 71"/>
          <p:cNvSpPr txBox="1"/>
          <p:nvPr/>
        </p:nvSpPr>
        <p:spPr>
          <a:xfrm>
            <a:off x="9175698" y="5353319"/>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6" name="TextBox 75"/>
          <p:cNvSpPr txBox="1"/>
          <p:nvPr/>
        </p:nvSpPr>
        <p:spPr>
          <a:xfrm>
            <a:off x="9195514" y="5560889"/>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77" name="TextBox 76"/>
          <p:cNvSpPr txBox="1"/>
          <p:nvPr/>
        </p:nvSpPr>
        <p:spPr>
          <a:xfrm>
            <a:off x="8970569" y="3487741"/>
            <a:ext cx="1367039" cy="707886"/>
          </a:xfrm>
          <a:prstGeom prst="rect">
            <a:avLst/>
          </a:prstGeom>
          <a:noFill/>
        </p:spPr>
        <p:txBody>
          <a:bodyPr wrap="square" rtlCol="0">
            <a:spAutoFit/>
          </a:bodyPr>
          <a:lstStyle/>
          <a:p>
            <a:pPr algn="ctr"/>
            <a:r>
              <a:rPr lang="en-US" sz="2000" dirty="0">
                <a:solidFill>
                  <a:schemeClr val="bg1"/>
                </a:solidFill>
                <a:latin typeface="Gill Sans" charset="0"/>
                <a:ea typeface="Gill Sans" charset="0"/>
                <a:cs typeface="Gill Sans" charset="0"/>
              </a:rPr>
              <a:t>Write lat.</a:t>
            </a:r>
          </a:p>
          <a:p>
            <a:pPr algn="ctr"/>
            <a:r>
              <a:rPr lang="en-US" sz="2000" dirty="0">
                <a:solidFill>
                  <a:schemeClr val="bg1"/>
                </a:solidFill>
                <a:latin typeface="Gill Sans" charset="0"/>
                <a:ea typeface="Gill Sans" charset="0"/>
                <a:cs typeface="Gill Sans" charset="0"/>
              </a:rPr>
              <a:t>variability</a:t>
            </a:r>
          </a:p>
        </p:txBody>
      </p:sp>
      <p:sp>
        <p:nvSpPr>
          <p:cNvPr id="78" name="TextBox 77"/>
          <p:cNvSpPr txBox="1"/>
          <p:nvPr/>
        </p:nvSpPr>
        <p:spPr>
          <a:xfrm>
            <a:off x="9754703" y="4459344"/>
            <a:ext cx="1143279" cy="707886"/>
          </a:xfrm>
          <a:prstGeom prst="rect">
            <a:avLst/>
          </a:prstGeom>
          <a:noFill/>
        </p:spPr>
        <p:txBody>
          <a:bodyPr wrap="square" rtlCol="0">
            <a:spAutoFit/>
          </a:bodyPr>
          <a:lstStyle/>
          <a:p>
            <a:pPr algn="ctr"/>
            <a:r>
              <a:rPr lang="en-US" sz="2000" dirty="0">
                <a:solidFill>
                  <a:srgbClr val="33FF00"/>
                </a:solidFill>
                <a:latin typeface="Gill Sans" charset="0"/>
                <a:ea typeface="Gill Sans" charset="0"/>
                <a:cs typeface="Gill Sans" charset="0"/>
              </a:rPr>
              <a:t>Lower MLC bits</a:t>
            </a:r>
          </a:p>
        </p:txBody>
      </p:sp>
      <p:sp>
        <p:nvSpPr>
          <p:cNvPr id="86" name="TextBox 85"/>
          <p:cNvSpPr txBox="1"/>
          <p:nvPr/>
        </p:nvSpPr>
        <p:spPr>
          <a:xfrm>
            <a:off x="9748291" y="5195857"/>
            <a:ext cx="1143279" cy="707886"/>
          </a:xfrm>
          <a:prstGeom prst="rect">
            <a:avLst/>
          </a:prstGeom>
          <a:noFill/>
        </p:spPr>
        <p:txBody>
          <a:bodyPr wrap="square" rtlCol="0">
            <a:spAutoFit/>
          </a:bodyPr>
          <a:lstStyle/>
          <a:p>
            <a:pPr algn="ctr"/>
            <a:r>
              <a:rPr lang="en-US" sz="2000" dirty="0">
                <a:solidFill>
                  <a:srgbClr val="FF0000"/>
                </a:solidFill>
                <a:latin typeface="Gill Sans" charset="0"/>
                <a:ea typeface="Gill Sans" charset="0"/>
                <a:cs typeface="Gill Sans" charset="0"/>
              </a:rPr>
              <a:t>Upper MLC bits</a:t>
            </a:r>
          </a:p>
        </p:txBody>
      </p:sp>
      <p:sp>
        <p:nvSpPr>
          <p:cNvPr id="4" name="Date Placeholder 3"/>
          <p:cNvSpPr>
            <a:spLocks noGrp="1"/>
          </p:cNvSpPr>
          <p:nvPr>
            <p:ph type="dt" sz="half" idx="10"/>
          </p:nvPr>
        </p:nvSpPr>
        <p:spPr/>
        <p:txBody>
          <a:bodyPr/>
          <a:lstStyle/>
          <a:p>
            <a:fld id="{BE9B78AD-0232-6242-93BF-380299860FEC}" type="datetime1">
              <a:rPr lang="en-US" smtClean="0"/>
              <a:t>3/14/20</a:t>
            </a:fld>
            <a:endParaRPr lang="en-US" dirty="0"/>
          </a:p>
        </p:txBody>
      </p:sp>
      <p:sp>
        <p:nvSpPr>
          <p:cNvPr id="84" name="TextBox 83"/>
          <p:cNvSpPr txBox="1"/>
          <p:nvPr/>
        </p:nvSpPr>
        <p:spPr>
          <a:xfrm>
            <a:off x="1372438" y="414769"/>
            <a:ext cx="4274312"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Latency/Reject Prediction</a:t>
            </a:r>
            <a:endParaRPr lang="en-US" sz="2400" b="1" dirty="0">
              <a:solidFill>
                <a:schemeClr val="bg1"/>
              </a:solidFill>
              <a:latin typeface="Gill Sans" charset="0"/>
              <a:ea typeface="Gill Sans" charset="0"/>
              <a:cs typeface="Gill Sans" charset="0"/>
            </a:endParaRPr>
          </a:p>
        </p:txBody>
      </p:sp>
      <p:grpSp>
        <p:nvGrpSpPr>
          <p:cNvPr id="87" name="Group 86"/>
          <p:cNvGrpSpPr/>
          <p:nvPr/>
        </p:nvGrpSpPr>
        <p:grpSpPr>
          <a:xfrm>
            <a:off x="1506162" y="911861"/>
            <a:ext cx="471053" cy="191965"/>
            <a:chOff x="1963362" y="1064261"/>
            <a:chExt cx="471053" cy="191965"/>
          </a:xfrm>
        </p:grpSpPr>
        <p:cxnSp>
          <p:nvCxnSpPr>
            <p:cNvPr id="88" name="Straight Connector 87"/>
            <p:cNvCxnSpPr/>
            <p:nvPr/>
          </p:nvCxnSpPr>
          <p:spPr>
            <a:xfrm flipH="1">
              <a:off x="1963362" y="1064261"/>
              <a:ext cx="0" cy="19056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1977215" y="902366"/>
            <a:ext cx="3312125"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1</a:t>
            </a:r>
            <a:r>
              <a:rPr lang="en-US" sz="2000" b="1" dirty="0" smtClean="0">
                <a:solidFill>
                  <a:schemeClr val="tx1">
                    <a:lumMod val="85000"/>
                  </a:schemeClr>
                </a:solidFill>
                <a:latin typeface="Gill Sans" charset="0"/>
                <a:ea typeface="Gill Sans" charset="0"/>
                <a:cs typeface="Gill Sans" charset="0"/>
              </a:rPr>
              <a:t>. </a:t>
            </a:r>
            <a:r>
              <a:rPr lang="en-US" sz="2000" b="1" dirty="0" err="1" smtClean="0">
                <a:solidFill>
                  <a:schemeClr val="tx1">
                    <a:lumMod val="85000"/>
                  </a:schemeClr>
                </a:solidFill>
                <a:latin typeface="Gill Sans" charset="0"/>
                <a:ea typeface="Gill Sans" charset="0"/>
                <a:cs typeface="Gill Sans" charset="0"/>
              </a:rPr>
              <a:t>MittCFQ</a:t>
            </a:r>
            <a:r>
              <a:rPr lang="en-US" sz="2000" b="1" dirty="0" smtClean="0">
                <a:solidFill>
                  <a:schemeClr val="tx1">
                    <a:lumMod val="85000"/>
                  </a:schemeClr>
                </a:solidFill>
                <a:latin typeface="Gill Sans" charset="0"/>
                <a:ea typeface="Gill Sans" charset="0"/>
                <a:cs typeface="Gill Sans" charset="0"/>
              </a:rPr>
              <a:t> (CFQ + disk)</a:t>
            </a:r>
            <a:endParaRPr lang="en-US" sz="2000" b="1" dirty="0">
              <a:solidFill>
                <a:schemeClr val="tx1">
                  <a:lumMod val="85000"/>
                </a:schemeClr>
              </a:solidFill>
              <a:latin typeface="Gill Sans" charset="0"/>
              <a:ea typeface="Gill Sans" charset="0"/>
              <a:cs typeface="Gill Sans" charset="0"/>
            </a:endParaRPr>
          </a:p>
        </p:txBody>
      </p:sp>
      <p:grpSp>
        <p:nvGrpSpPr>
          <p:cNvPr id="91" name="Group 90"/>
          <p:cNvGrpSpPr/>
          <p:nvPr/>
        </p:nvGrpSpPr>
        <p:grpSpPr>
          <a:xfrm>
            <a:off x="5377121" y="898895"/>
            <a:ext cx="471053" cy="191965"/>
            <a:chOff x="1963362" y="1064261"/>
            <a:chExt cx="471053" cy="191965"/>
          </a:xfrm>
        </p:grpSpPr>
        <p:cxnSp>
          <p:nvCxnSpPr>
            <p:cNvPr id="92" name="Straight Connector 91"/>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4" name="TextBox 93"/>
          <p:cNvSpPr txBox="1"/>
          <p:nvPr/>
        </p:nvSpPr>
        <p:spPr>
          <a:xfrm>
            <a:off x="5852404" y="902366"/>
            <a:ext cx="4022255" cy="400110"/>
          </a:xfrm>
          <a:prstGeom prst="rect">
            <a:avLst/>
          </a:prstGeom>
          <a:noFill/>
        </p:spPr>
        <p:txBody>
          <a:bodyPr wrap="none" rtlCol="0">
            <a:spAutoFit/>
          </a:bodyPr>
          <a:lstStyle/>
          <a:p>
            <a:r>
              <a:rPr lang="en-US" sz="2000" b="1" dirty="0" smtClean="0">
                <a:solidFill>
                  <a:schemeClr val="bg1"/>
                </a:solidFill>
                <a:latin typeface="Arial" charset="0"/>
                <a:ea typeface="Arial" charset="0"/>
                <a:cs typeface="Arial" charset="0"/>
              </a:rPr>
              <a:t>2</a:t>
            </a:r>
            <a:r>
              <a:rPr lang="en-US" sz="2000" b="1" dirty="0" smtClean="0">
                <a:solidFill>
                  <a:schemeClr val="bg1"/>
                </a:solidFill>
                <a:latin typeface="Gill Sans" charset="0"/>
                <a:ea typeface="Gill Sans" charset="0"/>
                <a:cs typeface="Gill Sans" charset="0"/>
              </a:rPr>
              <a:t>. </a:t>
            </a:r>
            <a:r>
              <a:rPr lang="en-US" sz="2000" b="1" dirty="0" err="1" smtClean="0">
                <a:solidFill>
                  <a:schemeClr val="bg1"/>
                </a:solidFill>
                <a:latin typeface="Gill Sans" charset="0"/>
                <a:ea typeface="Gill Sans" charset="0"/>
                <a:cs typeface="Gill Sans" charset="0"/>
              </a:rPr>
              <a:t>MittSSD</a:t>
            </a:r>
            <a:r>
              <a:rPr lang="en-US" sz="2000" b="1" dirty="0" smtClean="0">
                <a:solidFill>
                  <a:schemeClr val="bg1"/>
                </a:solidFill>
                <a:latin typeface="Gill Sans" charset="0"/>
                <a:ea typeface="Gill Sans" charset="0"/>
                <a:cs typeface="Gill Sans" charset="0"/>
              </a:rPr>
              <a:t> (FIFO + </a:t>
            </a:r>
            <a:r>
              <a:rPr lang="en-US" sz="2000" b="1" dirty="0" err="1" smtClean="0">
                <a:solidFill>
                  <a:schemeClr val="bg1"/>
                </a:solidFill>
                <a:latin typeface="Gill Sans" charset="0"/>
                <a:ea typeface="Gill Sans" charset="0"/>
                <a:cs typeface="Gill Sans" charset="0"/>
              </a:rPr>
              <a:t>OpenSSD</a:t>
            </a:r>
            <a:r>
              <a:rPr lang="en-US" sz="2000" b="1" dirty="0" smtClean="0">
                <a:solidFill>
                  <a:schemeClr val="bg1"/>
                </a:solidFill>
                <a:latin typeface="Gill Sans" charset="0"/>
                <a:ea typeface="Gill Sans" charset="0"/>
                <a:cs typeface="Gill Sans" charset="0"/>
              </a:rPr>
              <a:t>)</a:t>
            </a:r>
            <a:endParaRPr lang="en-US" sz="20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85772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5"/>
                                        </p:tgtEl>
                                      </p:cBhvr>
                                    </p:animEffect>
                                    <p:set>
                                      <p:cBhvr>
                                        <p:cTn id="7" dur="1" fill="hold">
                                          <p:stCondLst>
                                            <p:cond delay="499"/>
                                          </p:stCondLst>
                                        </p:cTn>
                                        <p:tgtEl>
                                          <p:spTgt spid="75"/>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dissolve">
                                      <p:cBhvr>
                                        <p:cTn id="10" dur="500"/>
                                        <p:tgtEl>
                                          <p:spTgt spid="4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dissolve">
                                      <p:cBhvr>
                                        <p:cTn id="13" dur="500"/>
                                        <p:tgtEl>
                                          <p:spTgt spid="4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dissolve">
                                      <p:cBhvr>
                                        <p:cTn id="16" dur="500"/>
                                        <p:tgtEl>
                                          <p:spTgt spid="6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dissolve">
                                      <p:cBhvr>
                                        <p:cTn id="19" dur="500"/>
                                        <p:tgtEl>
                                          <p:spTgt spid="8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dissolve">
                                      <p:cBhvr>
                                        <p:cTn id="22" dur="500"/>
                                        <p:tgtEl>
                                          <p:spTgt spid="7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linds(horizontal)">
                                      <p:cBhvr>
                                        <p:cTn id="30" dur="500"/>
                                        <p:tgtEl>
                                          <p:spTgt spid="57"/>
                                        </p:tgtEl>
                                      </p:cBhvr>
                                    </p:animEffect>
                                  </p:childTnLst>
                                </p:cTn>
                              </p:par>
                              <p:par>
                                <p:cTn id="31" presetID="3" presetClass="entr" presetSubtype="1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blinds(horizontal)">
                                      <p:cBhvr>
                                        <p:cTn id="33" dur="500"/>
                                        <p:tgtEl>
                                          <p:spTgt spid="5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blinds(horizontal)">
                                      <p:cBhvr>
                                        <p:cTn id="36" dur="500"/>
                                        <p:tgtEl>
                                          <p:spTgt spid="5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linds(horizontal)">
                                      <p:cBhvr>
                                        <p:cTn id="39" dur="500"/>
                                        <p:tgtEl>
                                          <p:spTgt spid="6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linds(horizontal)">
                                      <p:cBhvr>
                                        <p:cTn id="42" dur="500"/>
                                        <p:tgtEl>
                                          <p:spTgt spid="6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blinds(horizontal)">
                                      <p:cBhvr>
                                        <p:cTn id="45" dur="500"/>
                                        <p:tgtEl>
                                          <p:spTgt spid="6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blinds(horizontal)">
                                      <p:cBhvr>
                                        <p:cTn id="48" dur="500"/>
                                        <p:tgtEl>
                                          <p:spTgt spid="6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blinds(horizontal)">
                                      <p:cBhvr>
                                        <p:cTn id="51" dur="500"/>
                                        <p:tgtEl>
                                          <p:spTgt spid="6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blinds(horizontal)">
                                      <p:cBhvr>
                                        <p:cTn id="54" dur="500"/>
                                        <p:tgtEl>
                                          <p:spTgt spid="6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linds(horizontal)">
                                      <p:cBhvr>
                                        <p:cTn id="57" dur="500"/>
                                        <p:tgtEl>
                                          <p:spTgt spid="8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linds(horizontal)">
                                      <p:cBhvr>
                                        <p:cTn id="60" dur="500"/>
                                        <p:tgtEl>
                                          <p:spTgt spid="8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blinds(horizontal)">
                                      <p:cBhvr>
                                        <p:cTn id="63" dur="500"/>
                                        <p:tgtEl>
                                          <p:spTgt spid="7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blinds(horizontal)">
                                      <p:cBhvr>
                                        <p:cTn id="66" dur="500"/>
                                        <p:tgtEl>
                                          <p:spTgt spid="61"/>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blinds(horizontal)">
                                      <p:cBhvr>
                                        <p:cTn id="69" dur="500"/>
                                        <p:tgtEl>
                                          <p:spTgt spid="5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blinds(horizontal)">
                                      <p:cBhvr>
                                        <p:cTn id="72" dur="500"/>
                                        <p:tgtEl>
                                          <p:spTgt spid="78"/>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blinds(horizontal)">
                                      <p:cBhvr>
                                        <p:cTn id="75" dur="500"/>
                                        <p:tgtEl>
                                          <p:spTgt spid="7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blinds(horizontal)">
                                      <p:cBhvr>
                                        <p:cTn id="78" dur="500"/>
                                        <p:tgtEl>
                                          <p:spTgt spid="7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blinds(horizontal)">
                                      <p:cBhvr>
                                        <p:cTn id="81" dur="500"/>
                                        <p:tgtEl>
                                          <p:spTgt spid="8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blinds(horizontal)">
                                      <p:cBhvr>
                                        <p:cTn id="84" dur="500"/>
                                        <p:tgtEl>
                                          <p:spTgt spid="76"/>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blinds(horizontal)">
                                      <p:cBhvr>
                                        <p:cTn id="87" dur="500"/>
                                        <p:tgtEl>
                                          <p:spTgt spid="60"/>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blinds(horizontal)">
                                      <p:cBhvr>
                                        <p:cTn id="90" dur="500"/>
                                        <p:tgtEl>
                                          <p:spTgt spid="70"/>
                                        </p:tgtEl>
                                      </p:cBhvr>
                                    </p:animEffect>
                                  </p:childTnLst>
                                </p:cTn>
                              </p:par>
                            </p:childTnLst>
                          </p:cTn>
                        </p:par>
                      </p:childTnLst>
                    </p:cTn>
                  </p:par>
                  <p:par>
                    <p:cTn id="91" fill="hold">
                      <p:stCondLst>
                        <p:cond delay="indefinite"/>
                      </p:stCondLst>
                      <p:childTnLst>
                        <p:par>
                          <p:cTn id="92" fill="hold">
                            <p:stCondLst>
                              <p:cond delay="0"/>
                            </p:stCondLst>
                            <p:childTnLst>
                              <p:par>
                                <p:cTn id="93" presetID="0" presetClass="path" presetSubtype="0" accel="50000" decel="50000" fill="hold" nodeType="clickEffect">
                                  <p:stCondLst>
                                    <p:cond delay="0"/>
                                  </p:stCondLst>
                                  <p:childTnLst>
                                    <p:animMotion origin="layout" path="M -4.375E-6 3.7037E-7 L -0.12916 0.21343 " pathEditMode="relative" rAng="0" ptsTypes="AA">
                                      <p:cBhvr>
                                        <p:cTn id="94" dur="1000" fill="hold"/>
                                        <p:tgtEl>
                                          <p:spTgt spid="37"/>
                                        </p:tgtEl>
                                        <p:attrNameLst>
                                          <p:attrName>ppt_x</p:attrName>
                                          <p:attrName>ppt_y</p:attrName>
                                        </p:attrNameLst>
                                      </p:cBhvr>
                                      <p:rCtr x="-6458" y="10671"/>
                                    </p:animMotion>
                                  </p:childTnLst>
                                </p:cTn>
                              </p:par>
                              <p:par>
                                <p:cTn id="95" presetID="6" presetClass="emph" presetSubtype="0" fill="hold" nodeType="withEffect">
                                  <p:stCondLst>
                                    <p:cond delay="0"/>
                                  </p:stCondLst>
                                  <p:childTnLst>
                                    <p:animScale>
                                      <p:cBhvr>
                                        <p:cTn id="96" dur="1000" fill="hold"/>
                                        <p:tgtEl>
                                          <p:spTgt spid="37"/>
                                        </p:tgtEl>
                                      </p:cBhvr>
                                      <p:by x="50000" y="50000"/>
                                    </p:animScale>
                                  </p:childTnLst>
                                </p:cTn>
                              </p:par>
                            </p:childTnLst>
                          </p:cTn>
                        </p:par>
                        <p:par>
                          <p:cTn id="97" fill="hold">
                            <p:stCondLst>
                              <p:cond delay="1000"/>
                            </p:stCondLst>
                            <p:childTnLst>
                              <p:par>
                                <p:cTn id="98" presetID="12" presetClass="entr" presetSubtype="4" fill="hold" grpId="0" nodeType="afterEffect">
                                  <p:stCondLst>
                                    <p:cond delay="0"/>
                                  </p:stCondLst>
                                  <p:childTnLst>
                                    <p:set>
                                      <p:cBhvr>
                                        <p:cTn id="99" dur="1" fill="hold">
                                          <p:stCondLst>
                                            <p:cond delay="0"/>
                                          </p:stCondLst>
                                        </p:cTn>
                                        <p:tgtEl>
                                          <p:spTgt spid="85"/>
                                        </p:tgtEl>
                                        <p:attrNameLst>
                                          <p:attrName>style.visibility</p:attrName>
                                        </p:attrNameLst>
                                      </p:cBhvr>
                                      <p:to>
                                        <p:strVal val="visible"/>
                                      </p:to>
                                    </p:set>
                                    <p:anim calcmode="lin" valueType="num">
                                      <p:cBhvr additive="base">
                                        <p:cTn id="100" dur="500"/>
                                        <p:tgtEl>
                                          <p:spTgt spid="85"/>
                                        </p:tgtEl>
                                        <p:attrNameLst>
                                          <p:attrName>ppt_y</p:attrName>
                                        </p:attrNameLst>
                                      </p:cBhvr>
                                      <p:tavLst>
                                        <p:tav tm="0">
                                          <p:val>
                                            <p:strVal val="#ppt_y+#ppt_h*1.125000"/>
                                          </p:val>
                                        </p:tav>
                                        <p:tav tm="100000">
                                          <p:val>
                                            <p:strVal val="#ppt_y"/>
                                          </p:val>
                                        </p:tav>
                                      </p:tavLst>
                                    </p:anim>
                                    <p:animEffect transition="in" filter="wipe(up)">
                                      <p:cBhvr>
                                        <p:cTn id="10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59" grpId="0" animBg="1"/>
      <p:bldP spid="63" grpId="0" animBg="1"/>
      <p:bldP spid="64" grpId="0" animBg="1"/>
      <p:bldP spid="65" grpId="0" animBg="1"/>
      <p:bldP spid="66" grpId="0" animBg="1"/>
      <p:bldP spid="67" grpId="0" animBg="1"/>
      <p:bldP spid="69" grpId="0"/>
      <p:bldP spid="75" grpId="0" animBg="1"/>
      <p:bldP spid="68" grpId="0" animBg="1"/>
      <p:bldP spid="73" grpId="0" animBg="1"/>
      <p:bldP spid="79" grpId="0" animBg="1"/>
      <p:bldP spid="80" grpId="0" animBg="1"/>
      <p:bldP spid="81" grpId="0" animBg="1"/>
      <p:bldP spid="82" grpId="0" animBg="1"/>
      <p:bldP spid="85" grpId="0" animBg="1"/>
      <p:bldP spid="55" grpId="0"/>
      <p:bldP spid="60" grpId="0"/>
      <p:bldP spid="61" grpId="0"/>
      <p:bldP spid="70" grpId="0"/>
      <p:bldP spid="71" grpId="0"/>
      <p:bldP spid="72" grpId="0"/>
      <p:bldP spid="76" grpId="0"/>
      <p:bldP spid="77" grpId="0"/>
      <p:bldP spid="78"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pPr/>
              <a:t>32</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cxnSp>
        <p:nvCxnSpPr>
          <p:cNvPr id="7" name="Straight Connector 6"/>
          <p:cNvCxnSpPr/>
          <p:nvPr/>
        </p:nvCxnSpPr>
        <p:spPr>
          <a:xfrm flipV="1">
            <a:off x="2498187" y="3136651"/>
            <a:ext cx="7403691" cy="1"/>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Shape 432"/>
          <p:cNvCxnSpPr/>
          <p:nvPr/>
        </p:nvCxnSpPr>
        <p:spPr>
          <a:xfrm flipV="1">
            <a:off x="3588997" y="5016272"/>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3" name="Shape 432"/>
          <p:cNvCxnSpPr/>
          <p:nvPr/>
        </p:nvCxnSpPr>
        <p:spPr>
          <a:xfrm rot="16200000">
            <a:off x="3686535" y="5578601"/>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4" name="Shape 411"/>
          <p:cNvCxnSpPr/>
          <p:nvPr/>
        </p:nvCxnSpPr>
        <p:spPr>
          <a:xfrm flipH="1" flipV="1">
            <a:off x="3578477" y="4644407"/>
            <a:ext cx="10519" cy="1379680"/>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15" name="Shape 432"/>
          <p:cNvCxnSpPr/>
          <p:nvPr/>
        </p:nvCxnSpPr>
        <p:spPr>
          <a:xfrm flipV="1">
            <a:off x="4590847" y="5027879"/>
            <a:ext cx="195076" cy="3"/>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6" name="Shape 432"/>
          <p:cNvCxnSpPr/>
          <p:nvPr/>
        </p:nvCxnSpPr>
        <p:spPr>
          <a:xfrm rot="16200000">
            <a:off x="4688384" y="5590208"/>
            <a:ext cx="0" cy="195079"/>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17" name="Shape 411"/>
          <p:cNvCxnSpPr/>
          <p:nvPr/>
        </p:nvCxnSpPr>
        <p:spPr>
          <a:xfrm flipH="1" flipV="1">
            <a:off x="4580333" y="4656012"/>
            <a:ext cx="10513" cy="1368075"/>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18" name="Rounded Rectangle 17"/>
          <p:cNvSpPr/>
          <p:nvPr/>
        </p:nvSpPr>
        <p:spPr>
          <a:xfrm>
            <a:off x="3754501" y="4644408"/>
            <a:ext cx="662216" cy="6837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19" name="Rounded Rectangle 18"/>
          <p:cNvSpPr/>
          <p:nvPr/>
        </p:nvSpPr>
        <p:spPr>
          <a:xfrm>
            <a:off x="3761251" y="5365898"/>
            <a:ext cx="671627" cy="6994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0" name="Rounded Rectangle 19"/>
          <p:cNvSpPr/>
          <p:nvPr/>
        </p:nvSpPr>
        <p:spPr>
          <a:xfrm>
            <a:off x="4754459" y="4654672"/>
            <a:ext cx="680269" cy="6735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1" name="Rounded Rectangle 20"/>
          <p:cNvSpPr/>
          <p:nvPr/>
        </p:nvSpPr>
        <p:spPr>
          <a:xfrm>
            <a:off x="4754459" y="5377504"/>
            <a:ext cx="680267" cy="68783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22" name="Oval 21"/>
          <p:cNvSpPr/>
          <p:nvPr/>
        </p:nvSpPr>
        <p:spPr>
          <a:xfrm>
            <a:off x="3797516" y="4729376"/>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3" name="Oval 22"/>
          <p:cNvSpPr/>
          <p:nvPr/>
        </p:nvSpPr>
        <p:spPr>
          <a:xfrm>
            <a:off x="4799067" y="4737171"/>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4" name="Oval 23"/>
          <p:cNvSpPr/>
          <p:nvPr/>
        </p:nvSpPr>
        <p:spPr>
          <a:xfrm>
            <a:off x="4799379" y="500275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5" name="Oval 24"/>
          <p:cNvSpPr/>
          <p:nvPr/>
        </p:nvSpPr>
        <p:spPr>
          <a:xfrm>
            <a:off x="4933333" y="487117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6" name="Oval 25"/>
          <p:cNvSpPr/>
          <p:nvPr/>
        </p:nvSpPr>
        <p:spPr>
          <a:xfrm>
            <a:off x="5086843" y="475144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7" name="Oval 26"/>
          <p:cNvSpPr/>
          <p:nvPr/>
        </p:nvSpPr>
        <p:spPr>
          <a:xfrm>
            <a:off x="4900911" y="5441298"/>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8" name="Oval 27"/>
          <p:cNvSpPr/>
          <p:nvPr/>
        </p:nvSpPr>
        <p:spPr>
          <a:xfrm>
            <a:off x="5048587" y="5541710"/>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9" name="Oval 28"/>
          <p:cNvSpPr/>
          <p:nvPr/>
        </p:nvSpPr>
        <p:spPr>
          <a:xfrm>
            <a:off x="4783243" y="5593774"/>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0" name="Oval 29"/>
          <p:cNvSpPr/>
          <p:nvPr/>
        </p:nvSpPr>
        <p:spPr>
          <a:xfrm>
            <a:off x="4967227" y="5682842"/>
            <a:ext cx="274320" cy="27432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36" name="Oval 35"/>
          <p:cNvSpPr/>
          <p:nvPr/>
        </p:nvSpPr>
        <p:spPr>
          <a:xfrm>
            <a:off x="4453684" y="2772936"/>
            <a:ext cx="274320" cy="274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39" name="Curved Connector 38"/>
          <p:cNvCxnSpPr>
            <a:stCxn id="36" idx="4"/>
          </p:cNvCxnSpPr>
          <p:nvPr/>
        </p:nvCxnSpPr>
        <p:spPr>
          <a:xfrm rot="5400000">
            <a:off x="3539654" y="3593215"/>
            <a:ext cx="1597151" cy="505235"/>
          </a:xfrm>
          <a:prstGeom prst="curvedConnector3">
            <a:avLst/>
          </a:prstGeom>
          <a:ln w="25400">
            <a:solidFill>
              <a:srgbClr val="33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36" idx="4"/>
            <a:endCxn id="20" idx="0"/>
          </p:cNvCxnSpPr>
          <p:nvPr/>
        </p:nvCxnSpPr>
        <p:spPr>
          <a:xfrm rot="16200000" flipH="1">
            <a:off x="4039011" y="3599090"/>
            <a:ext cx="1607416" cy="50374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stretch>
            <a:fillRect/>
          </a:stretch>
        </p:blipFill>
        <p:spPr>
          <a:xfrm>
            <a:off x="4413617" y="4099798"/>
            <a:ext cx="318130" cy="530219"/>
          </a:xfrm>
          <a:prstGeom prst="rect">
            <a:avLst/>
          </a:prstGeom>
        </p:spPr>
      </p:pic>
      <p:sp>
        <p:nvSpPr>
          <p:cNvPr id="45" name="Alternate Process 44"/>
          <p:cNvSpPr/>
          <p:nvPr/>
        </p:nvSpPr>
        <p:spPr>
          <a:xfrm>
            <a:off x="4138924" y="3555863"/>
            <a:ext cx="835643" cy="488264"/>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FTL</a:t>
            </a:r>
          </a:p>
        </p:txBody>
      </p:sp>
      <p:cxnSp>
        <p:nvCxnSpPr>
          <p:cNvPr id="56" name="Straight Connector 55"/>
          <p:cNvCxnSpPr/>
          <p:nvPr/>
        </p:nvCxnSpPr>
        <p:spPr>
          <a:xfrm>
            <a:off x="7464695" y="3309132"/>
            <a:ext cx="0" cy="3195659"/>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hape 432"/>
          <p:cNvCxnSpPr/>
          <p:nvPr/>
        </p:nvCxnSpPr>
        <p:spPr>
          <a:xfrm flipH="1">
            <a:off x="7743291" y="4830528"/>
            <a:ext cx="176543" cy="0"/>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58" name="Shape 411"/>
          <p:cNvCxnSpPr/>
          <p:nvPr/>
        </p:nvCxnSpPr>
        <p:spPr>
          <a:xfrm flipH="1">
            <a:off x="7752105" y="4214200"/>
            <a:ext cx="20036" cy="1232656"/>
          </a:xfrm>
          <a:prstGeom prst="straightConnector1">
            <a:avLst/>
          </a:prstGeom>
          <a:noFill/>
          <a:ln w="101600" cap="flat" cmpd="sng">
            <a:solidFill>
              <a:schemeClr val="tx1">
                <a:lumMod val="50000"/>
              </a:schemeClr>
            </a:solidFill>
            <a:prstDash val="solid"/>
            <a:round/>
            <a:headEnd type="none" w="lg" len="lg"/>
            <a:tailEnd type="none" w="lg" len="lg"/>
          </a:ln>
        </p:spPr>
      </p:cxnSp>
      <p:sp>
        <p:nvSpPr>
          <p:cNvPr id="59" name="Rounded Rectangle 58"/>
          <p:cNvSpPr/>
          <p:nvPr/>
        </p:nvSpPr>
        <p:spPr>
          <a:xfrm>
            <a:off x="7931710" y="4139173"/>
            <a:ext cx="1275271" cy="19357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63" name="Rectangle 62"/>
          <p:cNvSpPr/>
          <p:nvPr/>
        </p:nvSpPr>
        <p:spPr>
          <a:xfrm>
            <a:off x="8262775" y="4349484"/>
            <a:ext cx="831468" cy="212249"/>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8262775" y="4562638"/>
            <a:ext cx="831467" cy="252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262775" y="4808581"/>
            <a:ext cx="831467" cy="202911"/>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2775" y="5021540"/>
            <a:ext cx="831467" cy="178807"/>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262775" y="5200345"/>
            <a:ext cx="833469" cy="2546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rot="16200000">
            <a:off x="7662155" y="4833952"/>
            <a:ext cx="811589" cy="400110"/>
          </a:xfrm>
          <a:prstGeom prst="rect">
            <a:avLst/>
          </a:prstGeom>
          <a:noFill/>
        </p:spPr>
        <p:txBody>
          <a:bodyPr wrap="square" rtlCol="0">
            <a:spAutoFit/>
          </a:bodyPr>
          <a:lstStyle/>
          <a:p>
            <a:r>
              <a:rPr lang="en-US" sz="2000" dirty="0">
                <a:solidFill>
                  <a:schemeClr val="bg1"/>
                </a:solidFill>
                <a:latin typeface="Gill Sans" charset="0"/>
                <a:ea typeface="Gill Sans" charset="0"/>
                <a:cs typeface="Gill Sans" charset="0"/>
              </a:rPr>
              <a:t>Pages</a:t>
            </a:r>
            <a:endParaRPr lang="en-US" sz="2000" dirty="0">
              <a:solidFill>
                <a:schemeClr val="bg1"/>
              </a:solidFill>
            </a:endParaRPr>
          </a:p>
        </p:txBody>
      </p:sp>
      <p:sp>
        <p:nvSpPr>
          <p:cNvPr id="74" name="TextBox 73"/>
          <p:cNvSpPr txBox="1"/>
          <p:nvPr/>
        </p:nvSpPr>
        <p:spPr>
          <a:xfrm>
            <a:off x="9343249" y="2600753"/>
            <a:ext cx="810084" cy="584775"/>
          </a:xfrm>
          <a:prstGeom prst="rect">
            <a:avLst/>
          </a:prstGeom>
          <a:noFill/>
        </p:spPr>
        <p:txBody>
          <a:bodyPr wrap="square" rtlCol="0">
            <a:spAutoFit/>
          </a:bodyPr>
          <a:lstStyle/>
          <a:p>
            <a:r>
              <a:rPr lang="en-US" sz="3200" b="1" dirty="0">
                <a:solidFill>
                  <a:srgbClr val="FFC000"/>
                </a:solidFill>
                <a:latin typeface="Gill Sans" charset="0"/>
                <a:ea typeface="Gill Sans" charset="0"/>
                <a:cs typeface="Gill Sans" charset="0"/>
              </a:rPr>
              <a:t>OS</a:t>
            </a:r>
          </a:p>
        </p:txBody>
      </p:sp>
      <p:sp>
        <p:nvSpPr>
          <p:cNvPr id="2" name="TextBox 1"/>
          <p:cNvSpPr txBox="1"/>
          <p:nvPr/>
        </p:nvSpPr>
        <p:spPr>
          <a:xfrm rot="16894245">
            <a:off x="3546955" y="3911948"/>
            <a:ext cx="784189" cy="461665"/>
          </a:xfrm>
          <a:prstGeom prst="rect">
            <a:avLst/>
          </a:prstGeom>
          <a:noFill/>
        </p:spPr>
        <p:txBody>
          <a:bodyPr wrap="none" rtlCol="0">
            <a:spAutoFit/>
          </a:bodyPr>
          <a:lstStyle/>
          <a:p>
            <a:r>
              <a:rPr lang="en-US" sz="2400" dirty="0">
                <a:solidFill>
                  <a:srgbClr val="33FF00"/>
                </a:solidFill>
                <a:latin typeface="Gill Sans" charset="0"/>
                <a:ea typeface="Gill Sans" charset="0"/>
                <a:cs typeface="Gill Sans" charset="0"/>
              </a:rPr>
              <a:t>Fast?</a:t>
            </a:r>
          </a:p>
        </p:txBody>
      </p:sp>
      <p:sp>
        <p:nvSpPr>
          <p:cNvPr id="62" name="TextBox 61"/>
          <p:cNvSpPr txBox="1"/>
          <p:nvPr/>
        </p:nvSpPr>
        <p:spPr>
          <a:xfrm rot="4123331">
            <a:off x="4815568" y="3954635"/>
            <a:ext cx="86754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Busy?</a:t>
            </a:r>
          </a:p>
        </p:txBody>
      </p:sp>
      <p:sp>
        <p:nvSpPr>
          <p:cNvPr id="68" name="Oval 67"/>
          <p:cNvSpPr/>
          <p:nvPr/>
        </p:nvSpPr>
        <p:spPr>
          <a:xfrm>
            <a:off x="5160069" y="5731802"/>
            <a:ext cx="274320" cy="27432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73" name="Oval 72"/>
          <p:cNvSpPr/>
          <p:nvPr/>
        </p:nvSpPr>
        <p:spPr>
          <a:xfrm>
            <a:off x="3949165" y="5740070"/>
            <a:ext cx="274320" cy="27432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80" name="Curved Up Arrow 79"/>
          <p:cNvSpPr/>
          <p:nvPr/>
        </p:nvSpPr>
        <p:spPr>
          <a:xfrm flipH="1">
            <a:off x="4080650" y="6061793"/>
            <a:ext cx="1242257" cy="387623"/>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a:off x="8262775" y="5423915"/>
            <a:ext cx="833469" cy="208128"/>
          </a:xfrm>
          <a:prstGeom prst="rect">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262775" y="5632045"/>
            <a:ext cx="833469" cy="21295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9169286" y="4269920"/>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60" name="TextBox 59"/>
          <p:cNvSpPr txBox="1"/>
          <p:nvPr/>
        </p:nvSpPr>
        <p:spPr>
          <a:xfrm>
            <a:off x="9191012" y="5121810"/>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61" name="TextBox 60"/>
          <p:cNvSpPr txBox="1"/>
          <p:nvPr/>
        </p:nvSpPr>
        <p:spPr>
          <a:xfrm>
            <a:off x="9178186" y="4737171"/>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0" name="TextBox 69"/>
          <p:cNvSpPr txBox="1"/>
          <p:nvPr/>
        </p:nvSpPr>
        <p:spPr>
          <a:xfrm>
            <a:off x="9182113" y="4498048"/>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71" name="TextBox 70"/>
          <p:cNvSpPr txBox="1"/>
          <p:nvPr/>
        </p:nvSpPr>
        <p:spPr>
          <a:xfrm>
            <a:off x="9182689" y="4937144"/>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2" name="TextBox 71"/>
          <p:cNvSpPr txBox="1"/>
          <p:nvPr/>
        </p:nvSpPr>
        <p:spPr>
          <a:xfrm>
            <a:off x="9175698" y="5346286"/>
            <a:ext cx="579005" cy="369332"/>
          </a:xfrm>
          <a:prstGeom prst="rect">
            <a:avLst/>
          </a:prstGeom>
          <a:noFill/>
        </p:spPr>
        <p:txBody>
          <a:bodyPr wrap="none" rtlCol="0">
            <a:spAutoFit/>
          </a:bodyPr>
          <a:lstStyle/>
          <a:p>
            <a:pPr algn="ctr"/>
            <a:r>
              <a:rPr lang="en-US" dirty="0">
                <a:solidFill>
                  <a:srgbClr val="33FF00"/>
                </a:solidFill>
                <a:latin typeface="Arial" charset="0"/>
                <a:ea typeface="Arial" charset="0"/>
                <a:cs typeface="Arial" charset="0"/>
              </a:rPr>
              <a:t>1</a:t>
            </a:r>
            <a:r>
              <a:rPr lang="en-US" dirty="0">
                <a:solidFill>
                  <a:srgbClr val="33FF00"/>
                </a:solidFill>
                <a:latin typeface="Gill Sans" charset="0"/>
                <a:ea typeface="Gill Sans" charset="0"/>
                <a:cs typeface="Gill Sans" charset="0"/>
              </a:rPr>
              <a:t>ms</a:t>
            </a:r>
          </a:p>
        </p:txBody>
      </p:sp>
      <p:sp>
        <p:nvSpPr>
          <p:cNvPr id="76" name="TextBox 75"/>
          <p:cNvSpPr txBox="1"/>
          <p:nvPr/>
        </p:nvSpPr>
        <p:spPr>
          <a:xfrm>
            <a:off x="9195514" y="5553856"/>
            <a:ext cx="566181" cy="369332"/>
          </a:xfrm>
          <a:prstGeom prst="rect">
            <a:avLst/>
          </a:prstGeom>
          <a:noFill/>
        </p:spPr>
        <p:txBody>
          <a:bodyPr wrap="none" rtlCol="0">
            <a:spAutoFit/>
          </a:bodyPr>
          <a:lstStyle/>
          <a:p>
            <a:pPr algn="ctr"/>
            <a:r>
              <a:rPr lang="en-US" dirty="0">
                <a:solidFill>
                  <a:srgbClr val="FF0000"/>
                </a:solidFill>
                <a:latin typeface="Gill Sans" charset="0"/>
                <a:ea typeface="Gill Sans" charset="0"/>
                <a:cs typeface="Gill Sans" charset="0"/>
              </a:rPr>
              <a:t>2ms</a:t>
            </a:r>
          </a:p>
        </p:txBody>
      </p:sp>
      <p:sp>
        <p:nvSpPr>
          <p:cNvPr id="4" name="Date Placeholder 3"/>
          <p:cNvSpPr>
            <a:spLocks noGrp="1"/>
          </p:cNvSpPr>
          <p:nvPr>
            <p:ph type="dt" sz="half" idx="10"/>
          </p:nvPr>
        </p:nvSpPr>
        <p:spPr/>
        <p:txBody>
          <a:bodyPr/>
          <a:lstStyle/>
          <a:p>
            <a:fld id="{D84201C3-4DDD-FC4F-8B9B-510EFBE77ABC}" type="datetime1">
              <a:rPr lang="en-US" smtClean="0"/>
              <a:t>3/14/20</a:t>
            </a:fld>
            <a:endParaRPr lang="en-US" dirty="0"/>
          </a:p>
        </p:txBody>
      </p:sp>
      <p:sp>
        <p:nvSpPr>
          <p:cNvPr id="84" name="TextBox 83"/>
          <p:cNvSpPr txBox="1"/>
          <p:nvPr/>
        </p:nvSpPr>
        <p:spPr>
          <a:xfrm>
            <a:off x="628538" y="4018711"/>
            <a:ext cx="3230365" cy="523220"/>
          </a:xfrm>
          <a:prstGeom prst="rect">
            <a:avLst/>
          </a:prstGeom>
          <a:noFill/>
        </p:spPr>
        <p:txBody>
          <a:bodyPr wrap="square" rtlCol="0">
            <a:spAutoFit/>
          </a:bodyPr>
          <a:lstStyle/>
          <a:p>
            <a:pPr algn="ctr"/>
            <a:r>
              <a:rPr lang="en-US" sz="2800" i="1" dirty="0">
                <a:solidFill>
                  <a:schemeClr val="bg1"/>
                </a:solidFill>
                <a:latin typeface="Gill Sans" charset="0"/>
                <a:ea typeface="Gill Sans" charset="0"/>
                <a:cs typeface="Gill Sans" charset="0"/>
              </a:rPr>
              <a:t>Software-defined </a:t>
            </a:r>
            <a:r>
              <a:rPr lang="en-US" sz="2800" dirty="0" smtClean="0">
                <a:solidFill>
                  <a:schemeClr val="bg1"/>
                </a:solidFill>
                <a:latin typeface="Gill Sans" charset="0"/>
                <a:ea typeface="Gill Sans" charset="0"/>
                <a:cs typeface="Gill Sans" charset="0"/>
              </a:rPr>
              <a:t>flash</a:t>
            </a:r>
          </a:p>
        </p:txBody>
      </p:sp>
      <p:sp>
        <p:nvSpPr>
          <p:cNvPr id="87" name="Rounded Rectangular Callout 86"/>
          <p:cNvSpPr/>
          <p:nvPr/>
        </p:nvSpPr>
        <p:spPr>
          <a:xfrm>
            <a:off x="5231754" y="2600753"/>
            <a:ext cx="2393689" cy="873012"/>
          </a:xfrm>
          <a:prstGeom prst="wedgeRoundRectCallout">
            <a:avLst>
              <a:gd name="adj1" fmla="val -54770"/>
              <a:gd name="adj2" fmla="val 67353"/>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Gill Sans" charset="0"/>
                <a:ea typeface="Gill Sans" charset="0"/>
                <a:cs typeface="Gill Sans" charset="0"/>
              </a:rPr>
              <a:t>FTL exposed </a:t>
            </a:r>
            <a:r>
              <a:rPr lang="en-US" sz="2400" dirty="0" smtClean="0">
                <a:latin typeface="Gill Sans" charset="0"/>
                <a:ea typeface="Gill Sans" charset="0"/>
                <a:cs typeface="Gill Sans" charset="0"/>
              </a:rPr>
              <a:t>to host</a:t>
            </a:r>
            <a:endParaRPr lang="en-US" sz="2400" dirty="0">
              <a:latin typeface="Gill Sans" charset="0"/>
              <a:ea typeface="Gill Sans" charset="0"/>
              <a:cs typeface="Gill Sans" charset="0"/>
            </a:endParaRPr>
          </a:p>
        </p:txBody>
      </p:sp>
      <p:sp>
        <p:nvSpPr>
          <p:cNvPr id="88" name="TextBox 87"/>
          <p:cNvSpPr txBox="1"/>
          <p:nvPr/>
        </p:nvSpPr>
        <p:spPr>
          <a:xfrm>
            <a:off x="591429" y="5221228"/>
            <a:ext cx="3230365" cy="461665"/>
          </a:xfrm>
          <a:prstGeom prst="rect">
            <a:avLst/>
          </a:prstGeom>
          <a:noFill/>
        </p:spPr>
        <p:txBody>
          <a:bodyPr wrap="square" rtlCol="0">
            <a:spAutoFit/>
          </a:bodyPr>
          <a:lstStyle/>
          <a:p>
            <a:pPr algn="ctr"/>
            <a:r>
              <a:rPr lang="en-US" sz="2400" dirty="0" err="1" smtClean="0">
                <a:solidFill>
                  <a:schemeClr val="bg1"/>
                </a:solidFill>
                <a:latin typeface="Gill Sans" charset="0"/>
                <a:ea typeface="Gill Sans" charset="0"/>
                <a:cs typeface="Gill Sans" charset="0"/>
              </a:rPr>
              <a:t>OpenChannel</a:t>
            </a:r>
            <a:r>
              <a:rPr lang="en-US" sz="2400" dirty="0" smtClean="0">
                <a:solidFill>
                  <a:schemeClr val="bg1"/>
                </a:solidFill>
                <a:latin typeface="Gill Sans" charset="0"/>
                <a:ea typeface="Gill Sans" charset="0"/>
                <a:cs typeface="Gill Sans" charset="0"/>
              </a:rPr>
              <a:t> SSD</a:t>
            </a:r>
          </a:p>
        </p:txBody>
      </p:sp>
      <p:sp>
        <p:nvSpPr>
          <p:cNvPr id="89" name="Rounded Rectangular Callout 88"/>
          <p:cNvSpPr/>
          <p:nvPr/>
        </p:nvSpPr>
        <p:spPr>
          <a:xfrm>
            <a:off x="5643363" y="4403011"/>
            <a:ext cx="1821332" cy="1099359"/>
          </a:xfrm>
          <a:prstGeom prst="wedgeRoundRectCallout">
            <a:avLst>
              <a:gd name="adj1" fmla="val -54770"/>
              <a:gd name="adj2" fmla="val 67353"/>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OS can capture all GCs</a:t>
            </a:r>
            <a:endParaRPr lang="en-US" sz="2400" dirty="0">
              <a:latin typeface="Gill Sans" charset="0"/>
              <a:ea typeface="Gill Sans" charset="0"/>
              <a:cs typeface="Gill Sans" charset="0"/>
            </a:endParaRPr>
          </a:p>
        </p:txBody>
      </p:sp>
      <p:sp>
        <p:nvSpPr>
          <p:cNvPr id="91" name="Rounded Rectangular Callout 90"/>
          <p:cNvSpPr/>
          <p:nvPr/>
        </p:nvSpPr>
        <p:spPr>
          <a:xfrm>
            <a:off x="6554029" y="1598232"/>
            <a:ext cx="2969799" cy="706408"/>
          </a:xfrm>
          <a:prstGeom prst="wedgeRoundRectCallout">
            <a:avLst>
              <a:gd name="adj1" fmla="val 48244"/>
              <a:gd name="adj2" fmla="val 92478"/>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OS can </a:t>
            </a:r>
            <a:r>
              <a:rPr lang="en-US" sz="2400" b="1" dirty="0" smtClean="0">
                <a:latin typeface="Gill Sans" charset="0"/>
                <a:ea typeface="Gill Sans" charset="0"/>
                <a:cs typeface="Gill Sans" charset="0"/>
              </a:rPr>
              <a:t>track every single IO</a:t>
            </a:r>
            <a:endParaRPr lang="en-US" sz="2400" dirty="0">
              <a:latin typeface="Gill Sans" charset="0"/>
              <a:ea typeface="Gill Sans" charset="0"/>
              <a:cs typeface="Gill Sans" charset="0"/>
            </a:endParaRPr>
          </a:p>
        </p:txBody>
      </p:sp>
      <p:sp>
        <p:nvSpPr>
          <p:cNvPr id="92" name="Rounded Rectangular Callout 91"/>
          <p:cNvSpPr/>
          <p:nvPr/>
        </p:nvSpPr>
        <p:spPr>
          <a:xfrm>
            <a:off x="8678508" y="3245150"/>
            <a:ext cx="2416857" cy="838959"/>
          </a:xfrm>
          <a:prstGeom prst="wedgeRoundRectCallout">
            <a:avLst>
              <a:gd name="adj1" fmla="val -35890"/>
              <a:gd name="adj2" fmla="val 71865"/>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OS knows page-level latencies</a:t>
            </a:r>
            <a:endParaRPr lang="en-US" sz="2400" dirty="0">
              <a:latin typeface="Gill Sans" charset="0"/>
              <a:ea typeface="Gill Sans" charset="0"/>
              <a:cs typeface="Gill Sans" charset="0"/>
            </a:endParaRPr>
          </a:p>
        </p:txBody>
      </p:sp>
      <p:sp>
        <p:nvSpPr>
          <p:cNvPr id="93" name="Rounded Rectangular Callout 92"/>
          <p:cNvSpPr/>
          <p:nvPr/>
        </p:nvSpPr>
        <p:spPr>
          <a:xfrm>
            <a:off x="9901878" y="1338412"/>
            <a:ext cx="2193457" cy="1106411"/>
          </a:xfrm>
          <a:prstGeom prst="wedgeRoundRectCallout">
            <a:avLst>
              <a:gd name="adj1" fmla="val -42092"/>
              <a:gd name="adj2" fmla="val 70849"/>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OS can make </a:t>
            </a:r>
            <a:r>
              <a:rPr lang="en-US" sz="2400" b="1" dirty="0" smtClean="0">
                <a:latin typeface="Gill Sans" charset="0"/>
                <a:ea typeface="Gill Sans" charset="0"/>
                <a:cs typeface="Gill Sans" charset="0"/>
              </a:rPr>
              <a:t>accurate predictions</a:t>
            </a:r>
            <a:endParaRPr lang="en-US" sz="2400" dirty="0">
              <a:latin typeface="Gill Sans" charset="0"/>
              <a:ea typeface="Gill Sans" charset="0"/>
              <a:cs typeface="Gill Sans" charset="0"/>
            </a:endParaRPr>
          </a:p>
        </p:txBody>
      </p:sp>
      <p:sp>
        <p:nvSpPr>
          <p:cNvPr id="75" name="TextBox 74"/>
          <p:cNvSpPr txBox="1"/>
          <p:nvPr/>
        </p:nvSpPr>
        <p:spPr>
          <a:xfrm>
            <a:off x="1372438" y="414769"/>
            <a:ext cx="4274312" cy="461665"/>
          </a:xfrm>
          <a:prstGeom prst="rect">
            <a:avLst/>
          </a:prstGeom>
          <a:noFill/>
        </p:spPr>
        <p:txBody>
          <a:bodyPr wrap="none" rtlCol="0">
            <a:spAutoFit/>
          </a:bodyPr>
          <a:lstStyle/>
          <a:p>
            <a:r>
              <a:rPr lang="en-US" sz="2400" b="1" dirty="0" smtClean="0">
                <a:solidFill>
                  <a:schemeClr val="bg1"/>
                </a:solidFill>
                <a:latin typeface="Gill Sans" charset="0"/>
                <a:ea typeface="Gill Sans" charset="0"/>
                <a:cs typeface="Gill Sans" charset="0"/>
              </a:rPr>
              <a:t>Latency/Reject Prediction</a:t>
            </a:r>
            <a:endParaRPr lang="en-US" sz="2400" b="1" dirty="0">
              <a:solidFill>
                <a:schemeClr val="bg1"/>
              </a:solidFill>
              <a:latin typeface="Gill Sans" charset="0"/>
              <a:ea typeface="Gill Sans" charset="0"/>
              <a:cs typeface="Gill Sans" charset="0"/>
            </a:endParaRPr>
          </a:p>
        </p:txBody>
      </p:sp>
      <p:grpSp>
        <p:nvGrpSpPr>
          <p:cNvPr id="77" name="Group 76"/>
          <p:cNvGrpSpPr/>
          <p:nvPr/>
        </p:nvGrpSpPr>
        <p:grpSpPr>
          <a:xfrm>
            <a:off x="1506162" y="911861"/>
            <a:ext cx="471053" cy="191965"/>
            <a:chOff x="1963362" y="1064261"/>
            <a:chExt cx="471053" cy="191965"/>
          </a:xfrm>
        </p:grpSpPr>
        <p:cxnSp>
          <p:nvCxnSpPr>
            <p:cNvPr id="78" name="Straight Connector 77"/>
            <p:cNvCxnSpPr/>
            <p:nvPr/>
          </p:nvCxnSpPr>
          <p:spPr>
            <a:xfrm flipH="1">
              <a:off x="1963362" y="1064261"/>
              <a:ext cx="0" cy="19056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963362" y="1256226"/>
              <a:ext cx="471053"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1977215" y="902366"/>
            <a:ext cx="3312125" cy="400110"/>
          </a:xfrm>
          <a:prstGeom prst="rect">
            <a:avLst/>
          </a:prstGeom>
          <a:noFill/>
        </p:spPr>
        <p:txBody>
          <a:bodyPr wrap="none" rtlCol="0">
            <a:spAutoFit/>
          </a:bodyPr>
          <a:lstStyle/>
          <a:p>
            <a:r>
              <a:rPr lang="en-US" sz="2000" b="1" dirty="0" smtClean="0">
                <a:solidFill>
                  <a:schemeClr val="tx1">
                    <a:lumMod val="85000"/>
                  </a:schemeClr>
                </a:solidFill>
                <a:latin typeface="Arial" charset="0"/>
                <a:ea typeface="Arial" charset="0"/>
                <a:cs typeface="Arial" charset="0"/>
              </a:rPr>
              <a:t>1</a:t>
            </a:r>
            <a:r>
              <a:rPr lang="en-US" sz="2000" b="1" dirty="0" smtClean="0">
                <a:solidFill>
                  <a:schemeClr val="tx1">
                    <a:lumMod val="85000"/>
                  </a:schemeClr>
                </a:solidFill>
                <a:latin typeface="Gill Sans" charset="0"/>
                <a:ea typeface="Gill Sans" charset="0"/>
                <a:cs typeface="Gill Sans" charset="0"/>
              </a:rPr>
              <a:t>. </a:t>
            </a:r>
            <a:r>
              <a:rPr lang="en-US" sz="2000" b="1" dirty="0" err="1" smtClean="0">
                <a:solidFill>
                  <a:schemeClr val="tx1">
                    <a:lumMod val="85000"/>
                  </a:schemeClr>
                </a:solidFill>
                <a:latin typeface="Gill Sans" charset="0"/>
                <a:ea typeface="Gill Sans" charset="0"/>
                <a:cs typeface="Gill Sans" charset="0"/>
              </a:rPr>
              <a:t>MittCFQ</a:t>
            </a:r>
            <a:r>
              <a:rPr lang="en-US" sz="2000" b="1" dirty="0" smtClean="0">
                <a:solidFill>
                  <a:schemeClr val="tx1">
                    <a:lumMod val="85000"/>
                  </a:schemeClr>
                </a:solidFill>
                <a:latin typeface="Gill Sans" charset="0"/>
                <a:ea typeface="Gill Sans" charset="0"/>
                <a:cs typeface="Gill Sans" charset="0"/>
              </a:rPr>
              <a:t> (CFQ + disk)</a:t>
            </a:r>
            <a:endParaRPr lang="en-US" sz="2000" b="1" dirty="0">
              <a:solidFill>
                <a:schemeClr val="tx1">
                  <a:lumMod val="85000"/>
                </a:schemeClr>
              </a:solidFill>
              <a:latin typeface="Gill Sans" charset="0"/>
              <a:ea typeface="Gill Sans" charset="0"/>
              <a:cs typeface="Gill Sans" charset="0"/>
            </a:endParaRPr>
          </a:p>
        </p:txBody>
      </p:sp>
      <p:grpSp>
        <p:nvGrpSpPr>
          <p:cNvPr id="86" name="Group 85"/>
          <p:cNvGrpSpPr/>
          <p:nvPr/>
        </p:nvGrpSpPr>
        <p:grpSpPr>
          <a:xfrm>
            <a:off x="5377121" y="898895"/>
            <a:ext cx="471053" cy="191965"/>
            <a:chOff x="1963362" y="1064261"/>
            <a:chExt cx="471053" cy="191965"/>
          </a:xfrm>
        </p:grpSpPr>
        <p:cxnSp>
          <p:nvCxnSpPr>
            <p:cNvPr id="90" name="Straight Connector 89"/>
            <p:cNvCxnSpPr/>
            <p:nvPr/>
          </p:nvCxnSpPr>
          <p:spPr>
            <a:xfrm flipH="1">
              <a:off x="1963362" y="1064261"/>
              <a:ext cx="0" cy="190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63362" y="1256226"/>
              <a:ext cx="4710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852404" y="902366"/>
            <a:ext cx="4022255" cy="400110"/>
          </a:xfrm>
          <a:prstGeom prst="rect">
            <a:avLst/>
          </a:prstGeom>
          <a:noFill/>
        </p:spPr>
        <p:txBody>
          <a:bodyPr wrap="none" rtlCol="0">
            <a:spAutoFit/>
          </a:bodyPr>
          <a:lstStyle/>
          <a:p>
            <a:r>
              <a:rPr lang="en-US" sz="2000" b="1" dirty="0" smtClean="0">
                <a:solidFill>
                  <a:schemeClr val="bg1"/>
                </a:solidFill>
                <a:latin typeface="Arial" charset="0"/>
                <a:ea typeface="Arial" charset="0"/>
                <a:cs typeface="Arial" charset="0"/>
              </a:rPr>
              <a:t>2</a:t>
            </a:r>
            <a:r>
              <a:rPr lang="en-US" sz="2000" b="1" dirty="0" smtClean="0">
                <a:solidFill>
                  <a:schemeClr val="bg1"/>
                </a:solidFill>
                <a:latin typeface="Gill Sans" charset="0"/>
                <a:ea typeface="Gill Sans" charset="0"/>
                <a:cs typeface="Gill Sans" charset="0"/>
              </a:rPr>
              <a:t>. </a:t>
            </a:r>
            <a:r>
              <a:rPr lang="en-US" sz="2000" b="1" dirty="0" err="1" smtClean="0">
                <a:solidFill>
                  <a:schemeClr val="bg1"/>
                </a:solidFill>
                <a:latin typeface="Gill Sans" charset="0"/>
                <a:ea typeface="Gill Sans" charset="0"/>
                <a:cs typeface="Gill Sans" charset="0"/>
              </a:rPr>
              <a:t>MittSSD</a:t>
            </a:r>
            <a:r>
              <a:rPr lang="en-US" sz="2000" b="1" dirty="0" smtClean="0">
                <a:solidFill>
                  <a:schemeClr val="bg1"/>
                </a:solidFill>
                <a:latin typeface="Gill Sans" charset="0"/>
                <a:ea typeface="Gill Sans" charset="0"/>
                <a:cs typeface="Gill Sans" charset="0"/>
              </a:rPr>
              <a:t> (FIFO + </a:t>
            </a:r>
            <a:r>
              <a:rPr lang="en-US" sz="2000" b="1" dirty="0" err="1" smtClean="0">
                <a:solidFill>
                  <a:schemeClr val="bg1"/>
                </a:solidFill>
                <a:latin typeface="Gill Sans" charset="0"/>
                <a:ea typeface="Gill Sans" charset="0"/>
                <a:cs typeface="Gill Sans" charset="0"/>
              </a:rPr>
              <a:t>OpenSSD</a:t>
            </a:r>
            <a:r>
              <a:rPr lang="en-US" sz="2000" b="1" dirty="0" smtClean="0">
                <a:solidFill>
                  <a:schemeClr val="bg1"/>
                </a:solidFill>
                <a:latin typeface="Gill Sans" charset="0"/>
                <a:ea typeface="Gill Sans" charset="0"/>
                <a:cs typeface="Gill Sans" charset="0"/>
              </a:rPr>
              <a:t>)</a:t>
            </a:r>
            <a:endParaRPr lang="en-US" sz="2000" b="1" dirty="0">
              <a:solidFill>
                <a:schemeClr val="bg1"/>
              </a:solidFill>
              <a:latin typeface="Gill Sans" charset="0"/>
              <a:ea typeface="Gill Sans" charset="0"/>
              <a:cs typeface="Gill Sans" charset="0"/>
            </a:endParaRPr>
          </a:p>
        </p:txBody>
      </p:sp>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449765" y="4614544"/>
            <a:ext cx="1502504" cy="620682"/>
          </a:xfrm>
          <a:prstGeom prst="rect">
            <a:avLst/>
          </a:prstGeom>
        </p:spPr>
      </p:pic>
    </p:spTree>
    <p:extLst>
      <p:ext uri="{BB962C8B-B14F-4D97-AF65-F5344CB8AC3E}">
        <p14:creationId xmlns:p14="http://schemas.microsoft.com/office/powerpoint/2010/main" val="19079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p:tgtEl>
                                          <p:spTgt spid="84"/>
                                        </p:tgtEl>
                                        <p:attrNameLst>
                                          <p:attrName>ppt_y</p:attrName>
                                        </p:attrNameLst>
                                      </p:cBhvr>
                                      <p:tavLst>
                                        <p:tav tm="0">
                                          <p:val>
                                            <p:strVal val="#ppt_y+#ppt_h*1.125000"/>
                                          </p:val>
                                        </p:tav>
                                        <p:tav tm="100000">
                                          <p:val>
                                            <p:strVal val="#ppt_y"/>
                                          </p:val>
                                        </p:tav>
                                      </p:tavLst>
                                    </p:anim>
                                    <p:animEffect transition="in" filter="wipe(up)">
                                      <p:cBhvr>
                                        <p:cTn id="8" dur="500"/>
                                        <p:tgtEl>
                                          <p:spTgt spid="8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500"/>
                                        <p:tgtEl>
                                          <p:spTgt spid="88"/>
                                        </p:tgtEl>
                                        <p:attrNameLst>
                                          <p:attrName>ppt_y</p:attrName>
                                        </p:attrNameLst>
                                      </p:cBhvr>
                                      <p:tavLst>
                                        <p:tav tm="0">
                                          <p:val>
                                            <p:strVal val="#ppt_y-#ppt_h*1.125000"/>
                                          </p:val>
                                        </p:tav>
                                        <p:tav tm="100000">
                                          <p:val>
                                            <p:strVal val="#ppt_y"/>
                                          </p:val>
                                        </p:tav>
                                      </p:tavLst>
                                    </p:anim>
                                    <p:animEffect transition="in" filter="wipe(down)">
                                      <p:cBhvr>
                                        <p:cTn id="12" dur="500"/>
                                        <p:tgtEl>
                                          <p:spTgt spid="8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dissolve">
                                      <p:cBhvr>
                                        <p:cTn id="15" dur="500"/>
                                        <p:tgtEl>
                                          <p:spTgt spid="8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dissolve">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dissolve">
                                      <p:cBhvr>
                                        <p:cTn id="25" dur="500"/>
                                        <p:tgtEl>
                                          <p:spTgt spid="8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dissolve">
                                      <p:cBhvr>
                                        <p:cTn id="28" dur="5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additive="base">
                                        <p:cTn id="33" dur="500"/>
                                        <p:tgtEl>
                                          <p:spTgt spid="93"/>
                                        </p:tgtEl>
                                        <p:attrNameLst>
                                          <p:attrName>ppt_y</p:attrName>
                                        </p:attrNameLst>
                                      </p:cBhvr>
                                      <p:tavLst>
                                        <p:tav tm="0">
                                          <p:val>
                                            <p:strVal val="#ppt_y+#ppt_h*1.125000"/>
                                          </p:val>
                                        </p:tav>
                                        <p:tav tm="100000">
                                          <p:val>
                                            <p:strVal val="#ppt_y"/>
                                          </p:val>
                                        </p:tav>
                                      </p:tavLst>
                                    </p:anim>
                                    <p:animEffect transition="in" filter="wipe(up)">
                                      <p:cBhvr>
                                        <p:cTn id="3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7" grpId="0" animBg="1"/>
      <p:bldP spid="88" grpId="0"/>
      <p:bldP spid="89" grpId="0" animBg="1"/>
      <p:bldP spid="91" grpId="0" animBg="1"/>
      <p:bldP spid="92" grpId="0" animBg="1"/>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7035641" y="1850193"/>
            <a:ext cx="3612515" cy="4032299"/>
          </a:xfrm>
          <a:prstGeom prst="rect">
            <a:avLst/>
          </a:prstGeom>
        </p:spPr>
      </p:pic>
      <p:sp>
        <p:nvSpPr>
          <p:cNvPr id="3" name="Slide Number Placeholder 2"/>
          <p:cNvSpPr>
            <a:spLocks noGrp="1"/>
          </p:cNvSpPr>
          <p:nvPr>
            <p:ph type="sldNum" sz="quarter" idx="12"/>
          </p:nvPr>
        </p:nvSpPr>
        <p:spPr/>
        <p:txBody>
          <a:bodyPr/>
          <a:lstStyle/>
          <a:p>
            <a:fld id="{38237106-F2ED-405E-BC33-CC3CF426205F}" type="slidenum">
              <a:rPr lang="en-US" smtClean="0"/>
              <a:pPr/>
              <a:t>33</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7" name="TextBox 6"/>
          <p:cNvSpPr txBox="1"/>
          <p:nvPr/>
        </p:nvSpPr>
        <p:spPr>
          <a:xfrm>
            <a:off x="2140056" y="2099683"/>
            <a:ext cx="6955960" cy="3108543"/>
          </a:xfrm>
          <a:prstGeom prst="rect">
            <a:avLst/>
          </a:prstGeom>
          <a:noFill/>
        </p:spPr>
        <p:txBody>
          <a:bodyPr wrap="square" rtlCol="0">
            <a:spAutoFit/>
          </a:bodyPr>
          <a:lstStyle/>
          <a:p>
            <a:pPr marL="285744" indent="-285744">
              <a:buFont typeface="Arial" charset="0"/>
              <a:buChar char="•"/>
            </a:pPr>
            <a:r>
              <a:rPr lang="en-US" sz="2800" dirty="0">
                <a:solidFill>
                  <a:schemeClr val="bg1"/>
                </a:solidFill>
                <a:latin typeface="Gill Sans" charset="0"/>
                <a:ea typeface="Gill Sans" charset="0"/>
                <a:cs typeface="Gill Sans" charset="0"/>
              </a:rPr>
              <a:t>Prediction overhead optimizations</a:t>
            </a:r>
          </a:p>
          <a:p>
            <a:pPr marL="742932" lvl="1" indent="-285744">
              <a:buFont typeface="Arial" charset="0"/>
              <a:buChar char="•"/>
            </a:pPr>
            <a:r>
              <a:rPr lang="en-US" sz="2400" dirty="0">
                <a:solidFill>
                  <a:schemeClr val="bg1"/>
                </a:solidFill>
                <a:latin typeface="Gill Sans" charset="0"/>
                <a:ea typeface="Gill Sans" charset="0"/>
                <a:cs typeface="Gill Sans" charset="0"/>
              </a:rPr>
              <a:t>Avoids going through every IO in the queue</a:t>
            </a:r>
          </a:p>
          <a:p>
            <a:pPr marL="742932" lvl="1" indent="-285744">
              <a:buFont typeface="Arial" charset="0"/>
              <a:buChar char="•"/>
            </a:pPr>
            <a:r>
              <a:rPr lang="en-US" sz="2400" dirty="0">
                <a:solidFill>
                  <a:schemeClr val="bg1"/>
                </a:solidFill>
                <a:latin typeface="Gill Sans" charset="0"/>
                <a:ea typeface="Gill Sans" charset="0"/>
                <a:cs typeface="Gill Sans" charset="0"/>
              </a:rPr>
              <a:t>Reduces overhead from O(n) to roughly O(</a:t>
            </a:r>
            <a:r>
              <a:rPr lang="en-US" sz="2400" dirty="0">
                <a:solidFill>
                  <a:schemeClr val="bg1"/>
                </a:solidFill>
                <a:latin typeface="Arial" charset="0"/>
                <a:ea typeface="Arial" charset="0"/>
                <a:cs typeface="Arial" charset="0"/>
              </a:rPr>
              <a:t>1</a:t>
            </a:r>
            <a:r>
              <a:rPr lang="en-US" sz="2400" dirty="0">
                <a:solidFill>
                  <a:schemeClr val="bg1"/>
                </a:solidFill>
                <a:latin typeface="Gill Sans" charset="0"/>
                <a:ea typeface="Gill Sans" charset="0"/>
                <a:cs typeface="Gill Sans" charset="0"/>
              </a:rPr>
              <a:t>)</a:t>
            </a:r>
          </a:p>
          <a:p>
            <a:pPr marL="742932" lvl="1" indent="-285744">
              <a:buFont typeface="Arial" charset="0"/>
              <a:buChar char="•"/>
            </a:pPr>
            <a:r>
              <a:rPr lang="en-US" sz="2400" dirty="0">
                <a:solidFill>
                  <a:schemeClr val="bg1"/>
                </a:solidFill>
                <a:latin typeface="Gill Sans" charset="0"/>
                <a:ea typeface="Gill Sans" charset="0"/>
                <a:cs typeface="Gill Sans" charset="0"/>
              </a:rPr>
              <a:t>Shows &lt; 5</a:t>
            </a:r>
            <a:r>
              <a:rPr lang="el-GR" sz="2400" dirty="0" err="1">
                <a:solidFill>
                  <a:schemeClr val="bg1"/>
                </a:solidFill>
                <a:latin typeface="Gill Sans" charset="0"/>
                <a:ea typeface="Gill Sans" charset="0"/>
                <a:cs typeface="Gill Sans" charset="0"/>
              </a:rPr>
              <a:t>μs</a:t>
            </a:r>
            <a:r>
              <a:rPr lang="en-US" sz="2400" dirty="0">
                <a:solidFill>
                  <a:schemeClr val="bg1"/>
                </a:solidFill>
                <a:latin typeface="Gill Sans" charset="0"/>
                <a:ea typeface="Gill Sans" charset="0"/>
                <a:cs typeface="Gill Sans" charset="0"/>
              </a:rPr>
              <a:t> overhead for </a:t>
            </a:r>
            <a:r>
              <a:rPr lang="en-US" sz="2400" dirty="0" err="1">
                <a:solidFill>
                  <a:schemeClr val="bg1"/>
                </a:solidFill>
                <a:latin typeface="Gill Sans" charset="0"/>
                <a:ea typeface="Gill Sans" charset="0"/>
                <a:cs typeface="Gill Sans" charset="0"/>
              </a:rPr>
              <a:t>MittCFQ</a:t>
            </a:r>
            <a:r>
              <a:rPr lang="en-US" sz="2400" dirty="0">
                <a:solidFill>
                  <a:schemeClr val="bg1"/>
                </a:solidFill>
                <a:latin typeface="Gill Sans" charset="0"/>
                <a:ea typeface="Gill Sans" charset="0"/>
                <a:cs typeface="Gill Sans" charset="0"/>
              </a:rPr>
              <a:t> prediction </a:t>
            </a:r>
          </a:p>
          <a:p>
            <a:pPr marL="742932" lvl="1" indent="-285744">
              <a:buFont typeface="Arial" charset="0"/>
              <a:buChar char="•"/>
            </a:pPr>
            <a:r>
              <a:rPr lang="en-US" sz="2400" dirty="0">
                <a:solidFill>
                  <a:schemeClr val="bg1"/>
                </a:solidFill>
                <a:latin typeface="Gill Sans" charset="0"/>
                <a:ea typeface="Gill Sans" charset="0"/>
                <a:cs typeface="Gill Sans" charset="0"/>
              </a:rPr>
              <a:t>&lt; 300ns for </a:t>
            </a:r>
            <a:r>
              <a:rPr lang="en-US" sz="2400" dirty="0" err="1">
                <a:solidFill>
                  <a:schemeClr val="bg1"/>
                </a:solidFill>
                <a:latin typeface="Gill Sans" charset="0"/>
                <a:ea typeface="Gill Sans" charset="0"/>
                <a:cs typeface="Gill Sans" charset="0"/>
              </a:rPr>
              <a:t>MittSSD</a:t>
            </a:r>
            <a:r>
              <a:rPr lang="en-US" sz="2400" dirty="0">
                <a:solidFill>
                  <a:schemeClr val="bg1"/>
                </a:solidFill>
                <a:latin typeface="Gill Sans" charset="0"/>
                <a:ea typeface="Gill Sans" charset="0"/>
                <a:cs typeface="Gill Sans" charset="0"/>
              </a:rPr>
              <a:t> prediction </a:t>
            </a:r>
          </a:p>
          <a:p>
            <a:pPr marL="742932" lvl="1" indent="-285744">
              <a:buFont typeface="Arial" charset="0"/>
              <a:buChar char="•"/>
            </a:pPr>
            <a:endParaRPr lang="en-US" sz="2400" dirty="0">
              <a:solidFill>
                <a:schemeClr val="bg1"/>
              </a:solidFill>
              <a:latin typeface="Gill Sans" charset="0"/>
              <a:ea typeface="Gill Sans" charset="0"/>
              <a:cs typeface="Gill Sans" charset="0"/>
            </a:endParaRPr>
          </a:p>
          <a:p>
            <a:pPr marL="285744" indent="-285744">
              <a:buFont typeface="Arial" charset="0"/>
              <a:buChar char="•"/>
            </a:pPr>
            <a:r>
              <a:rPr lang="en-US" sz="2400" dirty="0" err="1">
                <a:solidFill>
                  <a:schemeClr val="bg1"/>
                </a:solidFill>
                <a:latin typeface="Gill Sans" charset="0"/>
                <a:ea typeface="Gill Sans" charset="0"/>
                <a:cs typeface="Gill Sans" charset="0"/>
              </a:rPr>
              <a:t>MittCache</a:t>
            </a:r>
            <a:endParaRPr lang="en-US" sz="2400" dirty="0">
              <a:solidFill>
                <a:schemeClr val="bg1"/>
              </a:solidFill>
              <a:latin typeface="Gill Sans" charset="0"/>
              <a:ea typeface="Gill Sans" charset="0"/>
              <a:cs typeface="Gill Sans" charset="0"/>
            </a:endParaRPr>
          </a:p>
          <a:p>
            <a:pPr marL="742932" lvl="1" indent="-285744">
              <a:buFont typeface="Arial" charset="0"/>
              <a:buChar char="•"/>
            </a:pPr>
            <a:r>
              <a:rPr lang="en-US" sz="2400" dirty="0">
                <a:solidFill>
                  <a:schemeClr val="bg1"/>
                </a:solidFill>
                <a:latin typeface="Gill Sans" charset="0"/>
                <a:ea typeface="Gill Sans" charset="0"/>
                <a:cs typeface="Gill Sans" charset="0"/>
              </a:rPr>
              <a:t>Prediction for OS Cache</a:t>
            </a:r>
          </a:p>
        </p:txBody>
      </p:sp>
      <p:sp>
        <p:nvSpPr>
          <p:cNvPr id="4" name="TextBox 3"/>
          <p:cNvSpPr txBox="1"/>
          <p:nvPr/>
        </p:nvSpPr>
        <p:spPr>
          <a:xfrm>
            <a:off x="9096017" y="2821537"/>
            <a:ext cx="1662635" cy="1815882"/>
          </a:xfrm>
          <a:prstGeom prst="rect">
            <a:avLst/>
          </a:prstGeom>
          <a:noFill/>
        </p:spPr>
        <p:txBody>
          <a:bodyPr wrap="none" rtlCol="0">
            <a:spAutoFit/>
          </a:bodyPr>
          <a:lstStyle/>
          <a:p>
            <a:r>
              <a:rPr lang="en-US" sz="2800" dirty="0">
                <a:solidFill>
                  <a:srgbClr val="FF0000"/>
                </a:solidFill>
                <a:latin typeface="Gill Sans" charset="0"/>
                <a:ea typeface="Gill Sans" charset="0"/>
                <a:cs typeface="Gill Sans" charset="0"/>
              </a:rPr>
              <a:t>Please </a:t>
            </a:r>
          </a:p>
          <a:p>
            <a:r>
              <a:rPr lang="en-US" sz="2800" dirty="0">
                <a:solidFill>
                  <a:srgbClr val="FF0000"/>
                </a:solidFill>
                <a:latin typeface="Gill Sans" charset="0"/>
                <a:ea typeface="Gill Sans" charset="0"/>
                <a:cs typeface="Gill Sans" charset="0"/>
              </a:rPr>
              <a:t>refer </a:t>
            </a:r>
          </a:p>
          <a:p>
            <a:r>
              <a:rPr lang="en-US" sz="2800" dirty="0">
                <a:solidFill>
                  <a:srgbClr val="FF0000"/>
                </a:solidFill>
                <a:latin typeface="Gill Sans" charset="0"/>
                <a:ea typeface="Gill Sans" charset="0"/>
                <a:cs typeface="Gill Sans" charset="0"/>
              </a:rPr>
              <a:t>to </a:t>
            </a:r>
            <a:r>
              <a:rPr lang="en-US" sz="2800" dirty="0" err="1" smtClean="0">
                <a:solidFill>
                  <a:srgbClr val="FF0000"/>
                </a:solidFill>
                <a:latin typeface="Gill Sans" charset="0"/>
                <a:ea typeface="Gill Sans" charset="0"/>
                <a:cs typeface="Gill Sans" charset="0"/>
              </a:rPr>
              <a:t>MittOS</a:t>
            </a:r>
            <a:endParaRPr lang="en-US" sz="2800" dirty="0">
              <a:solidFill>
                <a:srgbClr val="FF0000"/>
              </a:solidFill>
              <a:latin typeface="Gill Sans" charset="0"/>
              <a:ea typeface="Gill Sans" charset="0"/>
              <a:cs typeface="Gill Sans" charset="0"/>
            </a:endParaRPr>
          </a:p>
          <a:p>
            <a:r>
              <a:rPr lang="en-US" sz="2800" dirty="0">
                <a:solidFill>
                  <a:srgbClr val="FF0000"/>
                </a:solidFill>
                <a:latin typeface="Gill Sans" charset="0"/>
                <a:ea typeface="Gill Sans" charset="0"/>
                <a:cs typeface="Gill Sans" charset="0"/>
              </a:rPr>
              <a:t>paper!</a:t>
            </a:r>
          </a:p>
        </p:txBody>
      </p:sp>
      <p:sp>
        <p:nvSpPr>
          <p:cNvPr id="8" name="Date Placeholder 7"/>
          <p:cNvSpPr>
            <a:spLocks noGrp="1"/>
          </p:cNvSpPr>
          <p:nvPr>
            <p:ph type="dt" sz="half" idx="10"/>
          </p:nvPr>
        </p:nvSpPr>
        <p:spPr/>
        <p:txBody>
          <a:bodyPr/>
          <a:lstStyle/>
          <a:p>
            <a:fld id="{1D380433-C157-4D4A-8BB3-32DC3E3DF85E}" type="datetime1">
              <a:rPr lang="en-US" smtClean="0"/>
              <a:t>3/14/20</a:t>
            </a:fld>
            <a:endParaRPr lang="en-US" dirty="0"/>
          </a:p>
        </p:txBody>
      </p:sp>
      <p:sp>
        <p:nvSpPr>
          <p:cNvPr id="9" name="TextBox 8"/>
          <p:cNvSpPr txBox="1"/>
          <p:nvPr/>
        </p:nvSpPr>
        <p:spPr>
          <a:xfrm>
            <a:off x="557784" y="918963"/>
            <a:ext cx="5289268" cy="584775"/>
          </a:xfrm>
          <a:prstGeom prst="rect">
            <a:avLst/>
          </a:prstGeom>
          <a:noFill/>
        </p:spPr>
        <p:txBody>
          <a:bodyPr wrap="none" rtlCol="0">
            <a:spAutoFit/>
          </a:bodyPr>
          <a:lstStyle/>
          <a:p>
            <a:r>
              <a:rPr lang="en-US" sz="3200" b="1" dirty="0">
                <a:solidFill>
                  <a:schemeClr val="bg1"/>
                </a:solidFill>
                <a:latin typeface="Gill Sans" charset="0"/>
                <a:ea typeface="Gill Sans" charset="0"/>
                <a:cs typeface="Gill Sans" charset="0"/>
              </a:rPr>
              <a:t>Other Solved Challenges</a:t>
            </a:r>
          </a:p>
        </p:txBody>
      </p:sp>
    </p:spTree>
    <p:extLst>
      <p:ext uri="{BB962C8B-B14F-4D97-AF65-F5344CB8AC3E}">
        <p14:creationId xmlns:p14="http://schemas.microsoft.com/office/powerpoint/2010/main" val="101296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34</a:t>
            </a:fld>
            <a:endParaRPr lang="en-US" dirty="0">
              <a:latin typeface="Gill Sans" charset="0"/>
              <a:ea typeface="Gill Sans" charset="0"/>
              <a:cs typeface="Gill Sans" charset="0"/>
            </a:endParaRPr>
          </a:p>
        </p:txBody>
      </p:sp>
      <p:sp>
        <p:nvSpPr>
          <p:cNvPr id="7" name="Footer Placeholder 4"/>
          <p:cNvSpPr>
            <a:spLocks noGrp="1"/>
          </p:cNvSpPr>
          <p:nvPr>
            <p:ph type="ftr" sz="quarter" idx="4294967295"/>
          </p:nvPr>
        </p:nvSpPr>
        <p:spPr>
          <a:xfrm>
            <a:off x="2203704" y="45720"/>
            <a:ext cx="3259827" cy="266092"/>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sp>
        <p:nvSpPr>
          <p:cNvPr id="34" name="TextBox 33"/>
          <p:cNvSpPr txBox="1"/>
          <p:nvPr/>
        </p:nvSpPr>
        <p:spPr>
          <a:xfrm>
            <a:off x="2097232" y="3434308"/>
            <a:ext cx="4341125" cy="461665"/>
          </a:xfrm>
          <a:prstGeom prst="rect">
            <a:avLst/>
          </a:prstGeom>
          <a:noFill/>
        </p:spPr>
        <p:txBody>
          <a:bodyPr wrap="none" rtlCol="0">
            <a:spAutoFit/>
          </a:bodyPr>
          <a:lstStyle/>
          <a:p>
            <a:r>
              <a:rPr lang="en-US" sz="2400" b="1" dirty="0" err="1">
                <a:solidFill>
                  <a:schemeClr val="bg1"/>
                </a:solidFill>
                <a:latin typeface="Gill Sans" charset="0"/>
                <a:ea typeface="Gill Sans" charset="0"/>
                <a:cs typeface="Gill Sans" charset="0"/>
              </a:rPr>
              <a:t>MittOS</a:t>
            </a:r>
            <a:r>
              <a:rPr lang="en-US" sz="2400" b="1" dirty="0">
                <a:solidFill>
                  <a:schemeClr val="bg1"/>
                </a:solidFill>
                <a:latin typeface="Gill Sans" charset="0"/>
                <a:ea typeface="Gill Sans" charset="0"/>
                <a:cs typeface="Gill Sans" charset="0"/>
              </a:rPr>
              <a:t> Latency Prediction</a:t>
            </a:r>
          </a:p>
        </p:txBody>
      </p:sp>
      <p:pic>
        <p:nvPicPr>
          <p:cNvPr id="6" name="Picture 5"/>
          <p:cNvPicPr>
            <a:picLocks noChangeAspect="1"/>
          </p:cNvPicPr>
          <p:nvPr/>
        </p:nvPicPr>
        <p:blipFill>
          <a:blip r:embed="rId3"/>
          <a:stretch>
            <a:fillRect/>
          </a:stretch>
        </p:blipFill>
        <p:spPr>
          <a:xfrm>
            <a:off x="5210538" y="1868014"/>
            <a:ext cx="914143" cy="914143"/>
          </a:xfrm>
          <a:prstGeom prst="rect">
            <a:avLst/>
          </a:prstGeom>
        </p:spPr>
      </p:pic>
      <p:sp>
        <p:nvSpPr>
          <p:cNvPr id="11" name="Rectangle 10"/>
          <p:cNvSpPr/>
          <p:nvPr/>
        </p:nvSpPr>
        <p:spPr>
          <a:xfrm>
            <a:off x="4385774" y="1413489"/>
            <a:ext cx="2273443" cy="461665"/>
          </a:xfrm>
          <a:prstGeom prst="rect">
            <a:avLst/>
          </a:prstGeom>
        </p:spPr>
        <p:txBody>
          <a:bodyPr wrap="none">
            <a:spAutoFit/>
          </a:bodyPr>
          <a:lstStyle/>
          <a:p>
            <a:r>
              <a:rPr lang="en-US" sz="2400" b="1" dirty="0">
                <a:solidFill>
                  <a:srgbClr val="FF0000"/>
                </a:solidFill>
                <a:latin typeface="Gill Sans" charset="0"/>
                <a:ea typeface="Gill Sans" charset="0"/>
                <a:cs typeface="Gill Sans" charset="0"/>
              </a:rPr>
              <a:t>+50 </a:t>
            </a:r>
            <a:r>
              <a:rPr lang="en-US" sz="2400" b="1" dirty="0" smtClean="0">
                <a:solidFill>
                  <a:srgbClr val="FF0000"/>
                </a:solidFill>
                <a:latin typeface="Gill Sans" charset="0"/>
                <a:ea typeface="Gill Sans" charset="0"/>
                <a:cs typeface="Gill Sans" charset="0"/>
              </a:rPr>
              <a:t>LOC only</a:t>
            </a:r>
            <a:endParaRPr lang="en-US" sz="2400" b="1" dirty="0">
              <a:solidFill>
                <a:srgbClr val="FF0000"/>
              </a:solidFill>
              <a:latin typeface="Gill Sans" charset="0"/>
              <a:ea typeface="Gill Sans" charset="0"/>
              <a:cs typeface="Gill Sans" charset="0"/>
            </a:endParaRPr>
          </a:p>
        </p:txBody>
      </p:sp>
      <p:pic>
        <p:nvPicPr>
          <p:cNvPr id="25" name="Picture 24"/>
          <p:cNvPicPr>
            <a:picLocks noChangeAspect="1"/>
          </p:cNvPicPr>
          <p:nvPr/>
        </p:nvPicPr>
        <p:blipFill>
          <a:blip r:embed="rId4"/>
          <a:stretch>
            <a:fillRect/>
          </a:stretch>
        </p:blipFill>
        <p:spPr>
          <a:xfrm>
            <a:off x="2279587" y="4558153"/>
            <a:ext cx="627312" cy="735837"/>
          </a:xfrm>
          <a:prstGeom prst="rect">
            <a:avLst/>
          </a:prstGeom>
        </p:spPr>
      </p:pic>
      <p:pic>
        <p:nvPicPr>
          <p:cNvPr id="26" name="Picture 25"/>
          <p:cNvPicPr>
            <a:picLocks noChangeAspect="1"/>
          </p:cNvPicPr>
          <p:nvPr/>
        </p:nvPicPr>
        <p:blipFill>
          <a:blip r:embed="rId5"/>
          <a:stretch>
            <a:fillRect/>
          </a:stretch>
        </p:blipFill>
        <p:spPr>
          <a:xfrm>
            <a:off x="3768961" y="4584070"/>
            <a:ext cx="662517" cy="662517"/>
          </a:xfrm>
          <a:prstGeom prst="rect">
            <a:avLst/>
          </a:prstGeom>
        </p:spPr>
      </p:pic>
      <p:pic>
        <p:nvPicPr>
          <p:cNvPr id="28" name="Picture 27"/>
          <p:cNvPicPr>
            <a:picLocks noChangeAspect="1"/>
          </p:cNvPicPr>
          <p:nvPr/>
        </p:nvPicPr>
        <p:blipFill>
          <a:blip r:embed="rId6"/>
          <a:stretch>
            <a:fillRect/>
          </a:stretch>
        </p:blipFill>
        <p:spPr>
          <a:xfrm>
            <a:off x="5285281" y="4584070"/>
            <a:ext cx="662517" cy="662517"/>
          </a:xfrm>
          <a:prstGeom prst="rect">
            <a:avLst/>
          </a:prstGeom>
        </p:spPr>
      </p:pic>
      <p:sp>
        <p:nvSpPr>
          <p:cNvPr id="10" name="TextBox 9"/>
          <p:cNvSpPr txBox="1"/>
          <p:nvPr/>
        </p:nvSpPr>
        <p:spPr>
          <a:xfrm>
            <a:off x="3272070" y="3847954"/>
            <a:ext cx="1713931" cy="707886"/>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Open-Channel</a:t>
            </a:r>
          </a:p>
          <a:p>
            <a:pPr algn="ctr"/>
            <a:r>
              <a:rPr lang="en-US" sz="2000" dirty="0">
                <a:solidFill>
                  <a:schemeClr val="bg1"/>
                </a:solidFill>
                <a:latin typeface="Gill Sans" charset="0"/>
                <a:ea typeface="Gill Sans" charset="0"/>
                <a:cs typeface="Gill Sans" charset="0"/>
              </a:rPr>
              <a:t>SSD</a:t>
            </a:r>
          </a:p>
        </p:txBody>
      </p:sp>
      <p:sp>
        <p:nvSpPr>
          <p:cNvPr id="30" name="TextBox 29"/>
          <p:cNvSpPr txBox="1"/>
          <p:nvPr/>
        </p:nvSpPr>
        <p:spPr>
          <a:xfrm>
            <a:off x="5023023" y="3965376"/>
            <a:ext cx="1237839"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OS Cache</a:t>
            </a:r>
          </a:p>
        </p:txBody>
      </p:sp>
      <p:sp>
        <p:nvSpPr>
          <p:cNvPr id="35" name="TextBox 34"/>
          <p:cNvSpPr txBox="1"/>
          <p:nvPr/>
        </p:nvSpPr>
        <p:spPr>
          <a:xfrm>
            <a:off x="2279587" y="3937216"/>
            <a:ext cx="655949"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Disk</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5946" y="1839214"/>
            <a:ext cx="739411" cy="73039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5546" y="2572417"/>
            <a:ext cx="1420211" cy="303744"/>
          </a:xfrm>
          <a:prstGeom prst="rect">
            <a:avLst/>
          </a:prstGeom>
        </p:spPr>
      </p:pic>
      <p:cxnSp>
        <p:nvCxnSpPr>
          <p:cNvPr id="13" name="Straight Connector 12"/>
          <p:cNvCxnSpPr/>
          <p:nvPr/>
        </p:nvCxnSpPr>
        <p:spPr>
          <a:xfrm flipV="1">
            <a:off x="2097232" y="3169877"/>
            <a:ext cx="4036281" cy="0"/>
          </a:xfrm>
          <a:prstGeom prst="line">
            <a:avLst/>
          </a:prstGeom>
          <a:ln w="38100">
            <a:solidFill>
              <a:srgbClr val="0099FF"/>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97232" y="1963770"/>
            <a:ext cx="1570115" cy="830997"/>
          </a:xfrm>
          <a:prstGeom prst="rect">
            <a:avLst/>
          </a:prstGeom>
          <a:noFill/>
        </p:spPr>
        <p:txBody>
          <a:bodyPr wrap="square" rtlCol="0">
            <a:spAutoFit/>
          </a:bodyPr>
          <a:lstStyle/>
          <a:p>
            <a:r>
              <a:rPr lang="en-US" sz="2400" dirty="0" err="1">
                <a:solidFill>
                  <a:schemeClr val="bg1"/>
                </a:solidFill>
                <a:latin typeface="Gill Sans" charset="0"/>
                <a:ea typeface="Gill Sans" charset="0"/>
                <a:cs typeface="Gill Sans" charset="0"/>
              </a:rPr>
              <a:t>MittOS</a:t>
            </a:r>
            <a:r>
              <a:rPr lang="en-US" sz="2400" dirty="0">
                <a:solidFill>
                  <a:schemeClr val="bg1"/>
                </a:solidFill>
                <a:latin typeface="Gill Sans" charset="0"/>
                <a:ea typeface="Gill Sans" charset="0"/>
                <a:cs typeface="Gill Sans" charset="0"/>
              </a:rPr>
              <a:t>-powered</a:t>
            </a:r>
          </a:p>
        </p:txBody>
      </p:sp>
      <p:cxnSp>
        <p:nvCxnSpPr>
          <p:cNvPr id="33" name="Straight Connector 32"/>
          <p:cNvCxnSpPr/>
          <p:nvPr/>
        </p:nvCxnSpPr>
        <p:spPr>
          <a:xfrm flipV="1">
            <a:off x="2033726" y="5501553"/>
            <a:ext cx="4036281" cy="0"/>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773290" y="2924681"/>
            <a:ext cx="2805875" cy="468385"/>
          </a:xfrm>
          <a:prstGeom prst="roundRect">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Fast Reject Interface</a:t>
            </a:r>
          </a:p>
        </p:txBody>
      </p:sp>
      <p:sp>
        <p:nvSpPr>
          <p:cNvPr id="38" name="TextBox 37"/>
          <p:cNvSpPr txBox="1"/>
          <p:nvPr/>
        </p:nvSpPr>
        <p:spPr>
          <a:xfrm>
            <a:off x="7608223" y="2817346"/>
            <a:ext cx="3559067" cy="1200329"/>
          </a:xfrm>
          <a:prstGeom prst="rect">
            <a:avLst/>
          </a:prstGeom>
          <a:noFill/>
        </p:spPr>
        <p:txBody>
          <a:bodyPr wrap="square" rtlCol="0">
            <a:spAutoFit/>
          </a:bodyPr>
          <a:lstStyle/>
          <a:p>
            <a:r>
              <a:rPr lang="en-US" sz="2400" b="1" dirty="0">
                <a:solidFill>
                  <a:srgbClr val="FF0000"/>
                </a:solidFill>
                <a:latin typeface="Gill Sans" charset="0"/>
                <a:ea typeface="Gill Sans" charset="0"/>
                <a:cs typeface="Gill Sans" charset="0"/>
              </a:rPr>
              <a:t>vs. </a:t>
            </a:r>
            <a:r>
              <a:rPr lang="en-US" sz="2400" b="1" dirty="0">
                <a:solidFill>
                  <a:schemeClr val="bg1"/>
                </a:solidFill>
                <a:latin typeface="Gill Sans" charset="0"/>
                <a:ea typeface="Gill Sans" charset="0"/>
                <a:cs typeface="Gill Sans" charset="0"/>
              </a:rPr>
              <a:t>state of the art</a:t>
            </a:r>
            <a:r>
              <a:rPr lang="en-US" sz="2400" dirty="0">
                <a:solidFill>
                  <a:schemeClr val="bg1"/>
                </a:solidFill>
                <a:latin typeface="Gill Sans" charset="0"/>
                <a:ea typeface="Gill Sans" charset="0"/>
                <a:cs typeface="Gill Sans" charset="0"/>
              </a:rPr>
              <a:t>:    hedged requests, cloning,  application timeout, etc.</a:t>
            </a:r>
          </a:p>
        </p:txBody>
      </p:sp>
      <p:sp>
        <p:nvSpPr>
          <p:cNvPr id="8" name="Date Placeholder 7"/>
          <p:cNvSpPr>
            <a:spLocks noGrp="1"/>
          </p:cNvSpPr>
          <p:nvPr>
            <p:ph type="dt" sz="half" idx="10"/>
          </p:nvPr>
        </p:nvSpPr>
        <p:spPr/>
        <p:txBody>
          <a:bodyPr/>
          <a:lstStyle/>
          <a:p>
            <a:fld id="{867E0989-B82A-C544-A014-573043A51967}" type="datetime1">
              <a:rPr lang="en-US" smtClean="0"/>
              <a:t>3/14/20</a:t>
            </a:fld>
            <a:endParaRPr lang="en-US" dirty="0"/>
          </a:p>
        </p:txBody>
      </p:sp>
      <p:sp>
        <p:nvSpPr>
          <p:cNvPr id="24" name="TextBox 23"/>
          <p:cNvSpPr txBox="1"/>
          <p:nvPr/>
        </p:nvSpPr>
        <p:spPr>
          <a:xfrm>
            <a:off x="9139081" y="918963"/>
            <a:ext cx="2385589"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Evaluation</a:t>
            </a:r>
            <a:endParaRPr lang="en-US" sz="3200" b="1" dirty="0">
              <a:solidFill>
                <a:schemeClr val="bg1"/>
              </a:solidFill>
              <a:latin typeface="Gill Sans" charset="0"/>
              <a:ea typeface="Gill Sans" charset="0"/>
              <a:cs typeface="Gill Sans" charset="0"/>
            </a:endParaRPr>
          </a:p>
        </p:txBody>
      </p:sp>
      <p:sp>
        <p:nvSpPr>
          <p:cNvPr id="22" name="TextBox 21"/>
          <p:cNvSpPr txBox="1"/>
          <p:nvPr/>
        </p:nvSpPr>
        <p:spPr>
          <a:xfrm>
            <a:off x="766456" y="918963"/>
            <a:ext cx="3558988" cy="584775"/>
          </a:xfrm>
          <a:prstGeom prst="rect">
            <a:avLst/>
          </a:prstGeom>
          <a:noFill/>
        </p:spPr>
        <p:txBody>
          <a:bodyPr wrap="none" rtlCol="0">
            <a:spAutoFit/>
          </a:bodyPr>
          <a:lstStyle/>
          <a:p>
            <a:r>
              <a:rPr lang="en-US" sz="3200" b="1" smtClean="0">
                <a:solidFill>
                  <a:schemeClr val="bg1"/>
                </a:solidFill>
                <a:latin typeface="Gill Sans" charset="0"/>
                <a:ea typeface="Gill Sans" charset="0"/>
                <a:cs typeface="Gill Sans" charset="0"/>
              </a:rPr>
              <a:t>Implementation</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2690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500"/>
                                        <p:tgtEl>
                                          <p:spTgt spid="3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linds(horizontal)">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dissolve">
                                      <p:cBhvr>
                                        <p:cTn id="41" dur="500"/>
                                        <p:tgtEl>
                                          <p:spTgt spid="32"/>
                                        </p:tgtEl>
                                      </p:cBhvr>
                                    </p:animEffect>
                                  </p:childTnLst>
                                </p:cTn>
                              </p:par>
                              <p:par>
                                <p:cTn id="42" presetID="9"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dissolve">
                                      <p:cBhvr>
                                        <p:cTn id="44" dur="500"/>
                                        <p:tgtEl>
                                          <p:spTgt spid="2"/>
                                        </p:tgtEl>
                                      </p:cBhvr>
                                    </p:animEffect>
                                  </p:childTnLst>
                                </p:cTn>
                              </p:par>
                              <p:par>
                                <p:cTn id="45" presetID="9"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par>
                                <p:cTn id="48" presetID="9"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childTnLst>
                          </p:cTn>
                        </p:par>
                        <p:par>
                          <p:cTn id="51" fill="hold">
                            <p:stCondLst>
                              <p:cond delay="500"/>
                            </p:stCondLst>
                            <p:childTnLst>
                              <p:par>
                                <p:cTn id="52" presetID="12" presetClass="entr" presetSubtype="4"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p:tgtEl>
                                          <p:spTgt spid="11"/>
                                        </p:tgtEl>
                                        <p:attrNameLst>
                                          <p:attrName>ppt_y</p:attrName>
                                        </p:attrNameLst>
                                      </p:cBhvr>
                                      <p:tavLst>
                                        <p:tav tm="0">
                                          <p:val>
                                            <p:strVal val="#ppt_y+#ppt_h*1.125000"/>
                                          </p:val>
                                        </p:tav>
                                        <p:tav tm="100000">
                                          <p:val>
                                            <p:strVal val="#ppt_y"/>
                                          </p:val>
                                        </p:tav>
                                      </p:tavLst>
                                    </p:anim>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1" grpId="0"/>
      <p:bldP spid="10" grpId="0"/>
      <p:bldP spid="30" grpId="0"/>
      <p:bldP spid="35" grpId="0"/>
      <p:bldP spid="32" grpId="0"/>
      <p:bldP spid="4" grpId="0" animBg="1"/>
      <p:bldP spid="38"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pPr/>
              <a:t>35</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pic>
        <p:nvPicPr>
          <p:cNvPr id="7" name="Picture 6"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860" y="4173245"/>
            <a:ext cx="1124304" cy="939667"/>
          </a:xfrm>
          <a:prstGeom prst="rect">
            <a:avLst/>
          </a:prstGeom>
        </p:spPr>
      </p:pic>
      <p:pic>
        <p:nvPicPr>
          <p:cNvPr id="10" name="Picture 9"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207" y="4173245"/>
            <a:ext cx="1124304" cy="939667"/>
          </a:xfrm>
          <a:prstGeom prst="rect">
            <a:avLst/>
          </a:prstGeom>
        </p:spPr>
      </p:pic>
      <p:pic>
        <p:nvPicPr>
          <p:cNvPr id="11" name="Picture 10"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019" y="4186653"/>
            <a:ext cx="1124304" cy="939667"/>
          </a:xfrm>
          <a:prstGeom prst="rect">
            <a:avLst/>
          </a:prstGeom>
        </p:spPr>
      </p:pic>
      <p:sp>
        <p:nvSpPr>
          <p:cNvPr id="2" name="TextBox 1"/>
          <p:cNvSpPr txBox="1"/>
          <p:nvPr/>
        </p:nvSpPr>
        <p:spPr>
          <a:xfrm>
            <a:off x="6939291" y="4343292"/>
            <a:ext cx="492443" cy="461665"/>
          </a:xfrm>
          <a:prstGeom prst="rect">
            <a:avLst/>
          </a:prstGeom>
          <a:noFill/>
        </p:spPr>
        <p:txBody>
          <a:bodyPr wrap="none" rtlCol="0">
            <a:spAutoFit/>
          </a:bodyPr>
          <a:lstStyle/>
          <a:p>
            <a:r>
              <a:rPr lang="is-IS" sz="2400" dirty="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15" name="TextBox 14"/>
          <p:cNvSpPr txBox="1"/>
          <p:nvPr/>
        </p:nvSpPr>
        <p:spPr>
          <a:xfrm>
            <a:off x="3346763" y="3003617"/>
            <a:ext cx="1162498" cy="400110"/>
          </a:xfrm>
          <a:prstGeom prst="rect">
            <a:avLst/>
          </a:prstGeom>
          <a:noFill/>
        </p:spPr>
        <p:txBody>
          <a:bodyPr wrap="none" rtlCol="0">
            <a:spAutoFit/>
          </a:bodyPr>
          <a:lstStyle/>
          <a:p>
            <a:pPr algn="ctr"/>
            <a:r>
              <a:rPr lang="is-IS" sz="2000" dirty="0">
                <a:solidFill>
                  <a:schemeClr val="bg1"/>
                </a:solidFill>
                <a:latin typeface="Gill Sans" charset="0"/>
                <a:ea typeface="Gill Sans" charset="0"/>
                <a:cs typeface="Gill Sans" charset="0"/>
              </a:rPr>
              <a:t>C</a:t>
            </a:r>
            <a:r>
              <a:rPr lang="is-IS" sz="2000" dirty="0" smtClean="0">
                <a:solidFill>
                  <a:schemeClr val="bg1"/>
                </a:solidFill>
                <a:latin typeface="Gill Sans" charset="0"/>
                <a:ea typeface="Gill Sans" charset="0"/>
                <a:cs typeface="Gill Sans" charset="0"/>
              </a:rPr>
              <a:t>lient #1</a:t>
            </a:r>
            <a:endParaRPr lang="en-US" sz="2000" dirty="0">
              <a:solidFill>
                <a:schemeClr val="bg1"/>
              </a:solidFill>
              <a:latin typeface="Gill Sans" charset="0"/>
              <a:ea typeface="Gill Sans" charset="0"/>
              <a:cs typeface="Gill Sans" charset="0"/>
            </a:endParaRPr>
          </a:p>
        </p:txBody>
      </p:sp>
      <p:sp>
        <p:nvSpPr>
          <p:cNvPr id="16" name="TextBox 15"/>
          <p:cNvSpPr txBox="1"/>
          <p:nvPr/>
        </p:nvSpPr>
        <p:spPr>
          <a:xfrm>
            <a:off x="3030003" y="5072652"/>
            <a:ext cx="1922962"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Physical node #1</a:t>
            </a:r>
            <a:endParaRPr lang="en-US" sz="2000" dirty="0">
              <a:solidFill>
                <a:schemeClr val="bg1"/>
              </a:solidFill>
              <a:latin typeface="Gill Sans" charset="0"/>
              <a:ea typeface="Gill Sans" charset="0"/>
              <a:cs typeface="Gill Sans" charset="0"/>
            </a:endParaRPr>
          </a:p>
        </p:txBody>
      </p:sp>
      <p:sp>
        <p:nvSpPr>
          <p:cNvPr id="17" name="TextBox 16"/>
          <p:cNvSpPr txBox="1"/>
          <p:nvPr/>
        </p:nvSpPr>
        <p:spPr>
          <a:xfrm>
            <a:off x="5727429" y="5086060"/>
            <a:ext cx="1128835"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Node #2</a:t>
            </a:r>
            <a:endParaRPr lang="en-US" sz="2000" dirty="0">
              <a:solidFill>
                <a:schemeClr val="bg1"/>
              </a:solidFill>
              <a:latin typeface="Gill Sans" charset="0"/>
              <a:ea typeface="Gill Sans" charset="0"/>
              <a:cs typeface="Gill Sans" charset="0"/>
            </a:endParaRPr>
          </a:p>
        </p:txBody>
      </p:sp>
      <p:sp>
        <p:nvSpPr>
          <p:cNvPr id="18" name="TextBox 17"/>
          <p:cNvSpPr txBox="1"/>
          <p:nvPr/>
        </p:nvSpPr>
        <p:spPr>
          <a:xfrm>
            <a:off x="7750515" y="5072652"/>
            <a:ext cx="1257075"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Node #20</a:t>
            </a:r>
            <a:endParaRPr lang="en-US" sz="2000" dirty="0">
              <a:solidFill>
                <a:schemeClr val="bg1"/>
              </a:solidFill>
              <a:latin typeface="Gill Sans" charset="0"/>
              <a:ea typeface="Gill Sans" charset="0"/>
              <a:cs typeface="Gill Sans" charset="0"/>
            </a:endParaRPr>
          </a:p>
        </p:txBody>
      </p:sp>
      <p:sp>
        <p:nvSpPr>
          <p:cNvPr id="20" name="TextBox 19"/>
          <p:cNvSpPr txBox="1"/>
          <p:nvPr/>
        </p:nvSpPr>
        <p:spPr>
          <a:xfrm>
            <a:off x="5774098" y="3031671"/>
            <a:ext cx="1162498"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Client #2</a:t>
            </a:r>
            <a:endParaRPr lang="en-US" sz="2000" dirty="0">
              <a:solidFill>
                <a:schemeClr val="bg1"/>
              </a:solidFill>
              <a:latin typeface="Gill Sans" charset="0"/>
              <a:ea typeface="Gill Sans" charset="0"/>
              <a:cs typeface="Gill Sans" charset="0"/>
            </a:endParaRPr>
          </a:p>
        </p:txBody>
      </p:sp>
      <p:sp>
        <p:nvSpPr>
          <p:cNvPr id="22" name="TextBox 21"/>
          <p:cNvSpPr txBox="1"/>
          <p:nvPr/>
        </p:nvSpPr>
        <p:spPr>
          <a:xfrm>
            <a:off x="7721802" y="3031671"/>
            <a:ext cx="1290738"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Client #20</a:t>
            </a:r>
            <a:endParaRPr lang="en-US" sz="2000" dirty="0">
              <a:solidFill>
                <a:schemeClr val="bg1"/>
              </a:solidFill>
              <a:latin typeface="Gill Sans" charset="0"/>
              <a:ea typeface="Gill Sans" charset="0"/>
              <a:cs typeface="Gill Sans" charset="0"/>
            </a:endParaRPr>
          </a:p>
        </p:txBody>
      </p:sp>
      <p:sp>
        <p:nvSpPr>
          <p:cNvPr id="23" name="TextBox 22"/>
          <p:cNvSpPr txBox="1"/>
          <p:nvPr/>
        </p:nvSpPr>
        <p:spPr>
          <a:xfrm>
            <a:off x="7097573" y="2878524"/>
            <a:ext cx="492443" cy="461665"/>
          </a:xfrm>
          <a:prstGeom prst="rect">
            <a:avLst/>
          </a:prstGeom>
          <a:noFill/>
        </p:spPr>
        <p:txBody>
          <a:bodyPr wrap="none" rtlCol="0">
            <a:spAutoFit/>
          </a:bodyPr>
          <a:lstStyle/>
          <a:p>
            <a:r>
              <a:rPr lang="is-IS" sz="2400" dirty="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cxnSp>
        <p:nvCxnSpPr>
          <p:cNvPr id="9" name="Straight Arrow Connector 8"/>
          <p:cNvCxnSpPr>
            <a:stCxn id="15" idx="2"/>
            <a:endCxn id="7" idx="0"/>
          </p:cNvCxnSpPr>
          <p:nvPr/>
        </p:nvCxnSpPr>
        <p:spPr>
          <a:xfrm>
            <a:off x="3928012" y="3403727"/>
            <a:ext cx="0" cy="76951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10" idx="0"/>
          </p:cNvCxnSpPr>
          <p:nvPr/>
        </p:nvCxnSpPr>
        <p:spPr>
          <a:xfrm flipH="1">
            <a:off x="6346359" y="3431781"/>
            <a:ext cx="8988" cy="74146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2"/>
            <a:endCxn id="11" idx="0"/>
          </p:cNvCxnSpPr>
          <p:nvPr/>
        </p:nvCxnSpPr>
        <p:spPr>
          <a:xfrm>
            <a:off x="8367171" y="3431781"/>
            <a:ext cx="0" cy="75487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8204611" y="3584543"/>
            <a:ext cx="668773"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g</a:t>
            </a:r>
            <a:r>
              <a:rPr lang="is-IS" sz="2000" dirty="0">
                <a:solidFill>
                  <a:schemeClr val="bg1"/>
                </a:solidFill>
                <a:latin typeface="Gill Sans" charset="0"/>
                <a:ea typeface="Gill Sans" charset="0"/>
                <a:cs typeface="Gill Sans" charset="0"/>
              </a:rPr>
              <a:t>et()</a:t>
            </a:r>
            <a:endParaRPr lang="en-US" sz="2000" dirty="0">
              <a:solidFill>
                <a:schemeClr val="bg1"/>
              </a:solidFill>
              <a:latin typeface="Gill Sans" charset="0"/>
              <a:ea typeface="Gill Sans" charset="0"/>
              <a:cs typeface="Gill Sans" charset="0"/>
            </a:endParaRPr>
          </a:p>
        </p:txBody>
      </p:sp>
      <p:sp>
        <p:nvSpPr>
          <p:cNvPr id="35" name="TextBox 34"/>
          <p:cNvSpPr txBox="1"/>
          <p:nvPr/>
        </p:nvSpPr>
        <p:spPr>
          <a:xfrm rot="16200000">
            <a:off x="6277903" y="3618049"/>
            <a:ext cx="668773"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g</a:t>
            </a:r>
            <a:r>
              <a:rPr lang="is-IS" sz="2000" dirty="0">
                <a:solidFill>
                  <a:schemeClr val="bg1"/>
                </a:solidFill>
                <a:latin typeface="Gill Sans" charset="0"/>
                <a:ea typeface="Gill Sans" charset="0"/>
                <a:cs typeface="Gill Sans" charset="0"/>
              </a:rPr>
              <a:t>et()</a:t>
            </a:r>
            <a:endParaRPr lang="en-US" sz="2000" dirty="0">
              <a:solidFill>
                <a:schemeClr val="bg1"/>
              </a:solidFill>
              <a:latin typeface="Gill Sans" charset="0"/>
              <a:ea typeface="Gill Sans" charset="0"/>
              <a:cs typeface="Gill Sans" charset="0"/>
            </a:endParaRPr>
          </a:p>
        </p:txBody>
      </p:sp>
      <p:sp>
        <p:nvSpPr>
          <p:cNvPr id="37" name="TextBox 36"/>
          <p:cNvSpPr txBox="1"/>
          <p:nvPr/>
        </p:nvSpPr>
        <p:spPr>
          <a:xfrm>
            <a:off x="9279674" y="2063779"/>
            <a:ext cx="2383343" cy="1754326"/>
          </a:xfrm>
          <a:prstGeom prst="rect">
            <a:avLst/>
          </a:prstGeom>
          <a:noFill/>
        </p:spPr>
        <p:txBody>
          <a:bodyPr wrap="square" rtlCol="0">
            <a:spAutoFit/>
          </a:bodyPr>
          <a:lstStyle/>
          <a:p>
            <a:r>
              <a:rPr lang="en-US" sz="2800" b="1" dirty="0">
                <a:solidFill>
                  <a:schemeClr val="bg1"/>
                </a:solidFill>
                <a:latin typeface="Gill Sans" charset="0"/>
                <a:ea typeface="Gill Sans" charset="0"/>
                <a:cs typeface="Gill Sans" charset="0"/>
              </a:rPr>
              <a:t>Metric</a:t>
            </a:r>
            <a:r>
              <a:rPr lang="en-US" sz="2800" dirty="0">
                <a:solidFill>
                  <a:schemeClr val="bg1"/>
                </a:solidFill>
                <a:latin typeface="Gill Sans" charset="0"/>
                <a:ea typeface="Gill Sans" charset="0"/>
                <a:cs typeface="Gill Sans" charset="0"/>
              </a:rPr>
              <a:t>:</a:t>
            </a:r>
          </a:p>
          <a:p>
            <a:r>
              <a:rPr lang="en-US" dirty="0">
                <a:solidFill>
                  <a:schemeClr val="bg1"/>
                </a:solidFill>
                <a:latin typeface="Gill Sans" charset="0"/>
                <a:ea typeface="Gill Sans" charset="0"/>
                <a:cs typeface="Gill Sans" charset="0"/>
              </a:rPr>
              <a:t>    </a:t>
            </a:r>
            <a:r>
              <a:rPr lang="en-US" sz="2000" dirty="0">
                <a:solidFill>
                  <a:srgbClr val="FF0000"/>
                </a:solidFill>
                <a:latin typeface="Gill Sans" charset="0"/>
                <a:ea typeface="Gill Sans" charset="0"/>
                <a:cs typeface="Gill Sans" charset="0"/>
              </a:rPr>
              <a:t>CDF </a:t>
            </a:r>
            <a:r>
              <a:rPr lang="en-US" sz="2000" dirty="0">
                <a:solidFill>
                  <a:schemeClr val="bg1"/>
                </a:solidFill>
                <a:latin typeface="Gill Sans" charset="0"/>
                <a:ea typeface="Gill Sans" charset="0"/>
                <a:cs typeface="Gill Sans" charset="0"/>
              </a:rPr>
              <a:t>of</a:t>
            </a:r>
            <a:r>
              <a:rPr lang="en-US" sz="2000" dirty="0">
                <a:solidFill>
                  <a:srgbClr val="FF0000"/>
                </a:solidFill>
                <a:latin typeface="Gill Sans" charset="0"/>
                <a:ea typeface="Gill Sans" charset="0"/>
                <a:cs typeface="Gill Sans" charset="0"/>
              </a:rPr>
              <a:t> all</a:t>
            </a:r>
            <a:r>
              <a:rPr lang="en-US" sz="2000" dirty="0">
                <a:solidFill>
                  <a:schemeClr val="bg1"/>
                </a:solidFill>
                <a:latin typeface="Gill Sans" charset="0"/>
                <a:ea typeface="Gill Sans" charset="0"/>
                <a:cs typeface="Gill Sans" charset="0"/>
              </a:rPr>
              <a:t> </a:t>
            </a:r>
            <a:r>
              <a:rPr lang="en-US" sz="2000" b="1" dirty="0">
                <a:solidFill>
                  <a:schemeClr val="bg1"/>
                </a:solidFill>
                <a:latin typeface="Gill Sans" charset="0"/>
                <a:ea typeface="Gill Sans" charset="0"/>
                <a:cs typeface="Gill Sans" charset="0"/>
              </a:rPr>
              <a:t>get()</a:t>
            </a:r>
            <a:r>
              <a:rPr lang="en-US" sz="2000" dirty="0">
                <a:solidFill>
                  <a:schemeClr val="bg1"/>
                </a:solidFill>
                <a:latin typeface="Gill Sans" charset="0"/>
                <a:ea typeface="Gill Sans" charset="0"/>
                <a:cs typeface="Gill Sans" charset="0"/>
              </a:rPr>
              <a:t>   </a:t>
            </a:r>
          </a:p>
          <a:p>
            <a:r>
              <a:rPr lang="en-US" sz="2000" dirty="0">
                <a:solidFill>
                  <a:schemeClr val="bg1"/>
                </a:solidFill>
                <a:latin typeface="Gill Sans" charset="0"/>
                <a:ea typeface="Gill Sans" charset="0"/>
                <a:cs typeface="Gill Sans" charset="0"/>
              </a:rPr>
              <a:t>    requests </a:t>
            </a:r>
            <a:r>
              <a:rPr lang="en-US" sz="2000" dirty="0">
                <a:solidFill>
                  <a:srgbClr val="FF0000"/>
                </a:solidFill>
                <a:latin typeface="Gill Sans" charset="0"/>
                <a:ea typeface="Gill Sans" charset="0"/>
                <a:cs typeface="Gill Sans" charset="0"/>
              </a:rPr>
              <a:t>latencies</a:t>
            </a:r>
            <a:r>
              <a:rPr lang="en-US" sz="2000" dirty="0">
                <a:solidFill>
                  <a:schemeClr val="bg1"/>
                </a:solidFill>
                <a:latin typeface="Gill Sans" charset="0"/>
                <a:ea typeface="Gill Sans" charset="0"/>
                <a:cs typeface="Gill Sans" charset="0"/>
              </a:rPr>
              <a:t>                     </a:t>
            </a:r>
          </a:p>
          <a:p>
            <a:r>
              <a:rPr lang="en-US" sz="2000" dirty="0">
                <a:solidFill>
                  <a:schemeClr val="bg1"/>
                </a:solidFill>
                <a:latin typeface="Gill Sans" charset="0"/>
                <a:ea typeface="Gill Sans" charset="0"/>
                <a:cs typeface="Gill Sans" charset="0"/>
              </a:rPr>
              <a:t>    (total 6 million         </a:t>
            </a:r>
          </a:p>
          <a:p>
            <a:r>
              <a:rPr lang="en-US" sz="2000" dirty="0">
                <a:solidFill>
                  <a:schemeClr val="bg1"/>
                </a:solidFill>
                <a:latin typeface="Gill Sans" charset="0"/>
                <a:ea typeface="Gill Sans" charset="0"/>
                <a:cs typeface="Gill Sans" charset="0"/>
              </a:rPr>
              <a:t>     data points)</a:t>
            </a:r>
          </a:p>
        </p:txBody>
      </p:sp>
      <p:sp>
        <p:nvSpPr>
          <p:cNvPr id="28" name="TextBox 27"/>
          <p:cNvSpPr txBox="1"/>
          <p:nvPr/>
        </p:nvSpPr>
        <p:spPr>
          <a:xfrm rot="16200000">
            <a:off x="3798331" y="3702367"/>
            <a:ext cx="668773"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g</a:t>
            </a:r>
            <a:r>
              <a:rPr lang="is-IS" sz="2000" dirty="0">
                <a:solidFill>
                  <a:schemeClr val="bg1"/>
                </a:solidFill>
                <a:latin typeface="Gill Sans" charset="0"/>
                <a:ea typeface="Gill Sans" charset="0"/>
                <a:cs typeface="Gill Sans" charset="0"/>
              </a:rPr>
              <a:t>et()</a:t>
            </a:r>
            <a:endParaRPr lang="en-US" sz="2000" dirty="0">
              <a:solidFill>
                <a:schemeClr val="bg1"/>
              </a:solidFill>
              <a:latin typeface="Gill Sans" charset="0"/>
              <a:ea typeface="Gill Sans" charset="0"/>
              <a:cs typeface="Gill Sans" charset="0"/>
            </a:endParaRPr>
          </a:p>
        </p:txBody>
      </p:sp>
      <p:pic>
        <p:nvPicPr>
          <p:cNvPr id="29" name="Picture 28"/>
          <p:cNvPicPr>
            <a:picLocks noChangeAspect="1"/>
          </p:cNvPicPr>
          <p:nvPr/>
        </p:nvPicPr>
        <p:blipFill>
          <a:blip r:embed="rId4"/>
          <a:stretch>
            <a:fillRect/>
          </a:stretch>
        </p:blipFill>
        <p:spPr>
          <a:xfrm>
            <a:off x="3677780" y="2184438"/>
            <a:ext cx="565435" cy="839711"/>
          </a:xfrm>
          <a:prstGeom prst="rect">
            <a:avLst/>
          </a:prstGeom>
        </p:spPr>
      </p:pic>
      <p:pic>
        <p:nvPicPr>
          <p:cNvPr id="31" name="Picture 30"/>
          <p:cNvPicPr>
            <a:picLocks noChangeAspect="1"/>
          </p:cNvPicPr>
          <p:nvPr/>
        </p:nvPicPr>
        <p:blipFill>
          <a:blip r:embed="rId5"/>
          <a:stretch>
            <a:fillRect/>
          </a:stretch>
        </p:blipFill>
        <p:spPr>
          <a:xfrm flipH="1">
            <a:off x="2636557" y="4655128"/>
            <a:ext cx="329759" cy="419949"/>
          </a:xfrm>
          <a:prstGeom prst="rect">
            <a:avLst/>
          </a:prstGeom>
        </p:spPr>
      </p:pic>
      <p:pic>
        <p:nvPicPr>
          <p:cNvPr id="32" name="Picture 31"/>
          <p:cNvPicPr>
            <a:picLocks noChangeAspect="1"/>
          </p:cNvPicPr>
          <p:nvPr/>
        </p:nvPicPr>
        <p:blipFill>
          <a:blip r:embed="rId6"/>
          <a:stretch>
            <a:fillRect/>
          </a:stretch>
        </p:blipFill>
        <p:spPr>
          <a:xfrm>
            <a:off x="2698584" y="3715232"/>
            <a:ext cx="297483" cy="392728"/>
          </a:xfrm>
          <a:prstGeom prst="rect">
            <a:avLst/>
          </a:prstGeom>
        </p:spPr>
      </p:pic>
      <p:pic>
        <p:nvPicPr>
          <p:cNvPr id="33" name="Picture 32"/>
          <p:cNvPicPr>
            <a:picLocks noChangeAspect="1"/>
          </p:cNvPicPr>
          <p:nvPr/>
        </p:nvPicPr>
        <p:blipFill>
          <a:blip r:embed="rId7"/>
          <a:stretch>
            <a:fillRect/>
          </a:stretch>
        </p:blipFill>
        <p:spPr>
          <a:xfrm>
            <a:off x="3061687" y="4680671"/>
            <a:ext cx="254271" cy="403340"/>
          </a:xfrm>
          <a:prstGeom prst="rect">
            <a:avLst/>
          </a:prstGeom>
        </p:spPr>
      </p:pic>
      <p:pic>
        <p:nvPicPr>
          <p:cNvPr id="36" name="Picture 35"/>
          <p:cNvPicPr>
            <a:picLocks noChangeAspect="1"/>
          </p:cNvPicPr>
          <p:nvPr/>
        </p:nvPicPr>
        <p:blipFill>
          <a:blip r:embed="rId4"/>
          <a:stretch>
            <a:fillRect/>
          </a:stretch>
        </p:blipFill>
        <p:spPr>
          <a:xfrm>
            <a:off x="6093869" y="2197846"/>
            <a:ext cx="565435" cy="839711"/>
          </a:xfrm>
          <a:prstGeom prst="rect">
            <a:avLst/>
          </a:prstGeom>
        </p:spPr>
      </p:pic>
      <p:pic>
        <p:nvPicPr>
          <p:cNvPr id="38" name="Picture 37"/>
          <p:cNvPicPr>
            <a:picLocks noChangeAspect="1"/>
          </p:cNvPicPr>
          <p:nvPr/>
        </p:nvPicPr>
        <p:blipFill>
          <a:blip r:embed="rId4"/>
          <a:stretch>
            <a:fillRect/>
          </a:stretch>
        </p:blipFill>
        <p:spPr>
          <a:xfrm>
            <a:off x="8096336" y="2197846"/>
            <a:ext cx="565435" cy="839711"/>
          </a:xfrm>
          <a:prstGeom prst="rect">
            <a:avLst/>
          </a:prstGeom>
        </p:spPr>
      </p:pic>
      <p:pic>
        <p:nvPicPr>
          <p:cNvPr id="39" name="Picture 38"/>
          <p:cNvPicPr>
            <a:picLocks noChangeAspect="1"/>
          </p:cNvPicPr>
          <p:nvPr/>
        </p:nvPicPr>
        <p:blipFill>
          <a:blip r:embed="rId4"/>
          <a:stretch>
            <a:fillRect/>
          </a:stretch>
        </p:blipFill>
        <p:spPr>
          <a:xfrm>
            <a:off x="2678571" y="4170643"/>
            <a:ext cx="304256" cy="451843"/>
          </a:xfrm>
          <a:prstGeom prst="rect">
            <a:avLst/>
          </a:prstGeom>
        </p:spPr>
      </p:pic>
      <p:pic>
        <p:nvPicPr>
          <p:cNvPr id="40" name="Picture 39"/>
          <p:cNvPicPr>
            <a:picLocks noChangeAspect="1"/>
          </p:cNvPicPr>
          <p:nvPr/>
        </p:nvPicPr>
        <p:blipFill>
          <a:blip r:embed="rId4"/>
          <a:stretch>
            <a:fillRect/>
          </a:stretch>
        </p:blipFill>
        <p:spPr>
          <a:xfrm>
            <a:off x="5427031" y="4635893"/>
            <a:ext cx="304256" cy="451843"/>
          </a:xfrm>
          <a:prstGeom prst="rect">
            <a:avLst/>
          </a:prstGeom>
        </p:spPr>
      </p:pic>
      <p:pic>
        <p:nvPicPr>
          <p:cNvPr id="41" name="Picture 40"/>
          <p:cNvPicPr>
            <a:picLocks noChangeAspect="1"/>
          </p:cNvPicPr>
          <p:nvPr/>
        </p:nvPicPr>
        <p:blipFill>
          <a:blip r:embed="rId4"/>
          <a:stretch>
            <a:fillRect/>
          </a:stretch>
        </p:blipFill>
        <p:spPr>
          <a:xfrm>
            <a:off x="7529187" y="4628225"/>
            <a:ext cx="304256" cy="451843"/>
          </a:xfrm>
          <a:prstGeom prst="rect">
            <a:avLst/>
          </a:prstGeom>
        </p:spPr>
      </p:pic>
      <p:pic>
        <p:nvPicPr>
          <p:cNvPr id="43" name="Picture 42"/>
          <p:cNvPicPr>
            <a:picLocks noChangeAspect="1"/>
          </p:cNvPicPr>
          <p:nvPr/>
        </p:nvPicPr>
        <p:blipFill>
          <a:blip r:embed="rId6"/>
          <a:stretch>
            <a:fillRect/>
          </a:stretch>
        </p:blipFill>
        <p:spPr>
          <a:xfrm>
            <a:off x="7544973" y="4169795"/>
            <a:ext cx="297483" cy="392728"/>
          </a:xfrm>
          <a:prstGeom prst="rect">
            <a:avLst/>
          </a:prstGeom>
        </p:spPr>
      </p:pic>
      <p:sp>
        <p:nvSpPr>
          <p:cNvPr id="44" name="TextBox 43"/>
          <p:cNvSpPr txBox="1"/>
          <p:nvPr/>
        </p:nvSpPr>
        <p:spPr>
          <a:xfrm>
            <a:off x="117360" y="4622486"/>
            <a:ext cx="2286666" cy="707886"/>
          </a:xfrm>
          <a:prstGeom prst="rect">
            <a:avLst/>
          </a:prstGeom>
          <a:noFill/>
        </p:spPr>
        <p:txBody>
          <a:bodyPr wrap="square" rtlCol="0">
            <a:spAutoFit/>
          </a:bodyPr>
          <a:lstStyle/>
          <a:p>
            <a:r>
              <a:rPr lang="en-US" sz="2000" dirty="0">
                <a:solidFill>
                  <a:schemeClr val="bg1"/>
                </a:solidFill>
                <a:latin typeface="Gill Sans" charset="0"/>
                <a:ea typeface="Gill Sans" charset="0"/>
                <a:cs typeface="Gill Sans" charset="0"/>
              </a:rPr>
              <a:t>Noisy neighbors based on EC2 data</a:t>
            </a:r>
          </a:p>
        </p:txBody>
      </p:sp>
      <p:cxnSp>
        <p:nvCxnSpPr>
          <p:cNvPr id="13" name="Straight Connector 12"/>
          <p:cNvCxnSpPr/>
          <p:nvPr/>
        </p:nvCxnSpPr>
        <p:spPr>
          <a:xfrm flipH="1">
            <a:off x="2140136" y="4562523"/>
            <a:ext cx="329216" cy="22809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5" idx="3"/>
          </p:cNvCxnSpPr>
          <p:nvPr/>
        </p:nvCxnSpPr>
        <p:spPr>
          <a:xfrm>
            <a:off x="4509261" y="3203672"/>
            <a:ext cx="1409367" cy="1166629"/>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2694163">
            <a:off x="4788121" y="3550947"/>
            <a:ext cx="1531351" cy="400110"/>
          </a:xfrm>
          <a:prstGeom prst="rect">
            <a:avLst/>
          </a:prstGeom>
          <a:noFill/>
        </p:spPr>
        <p:txBody>
          <a:bodyPr wrap="square" rtlCol="0">
            <a:spAutoFit/>
          </a:bodyPr>
          <a:lstStyle/>
          <a:p>
            <a:r>
              <a:rPr lang="en-US" sz="2000" dirty="0">
                <a:solidFill>
                  <a:srgbClr val="FF0000"/>
                </a:solidFill>
                <a:latin typeface="Gill Sans" charset="0"/>
                <a:ea typeface="Gill Sans" charset="0"/>
                <a:cs typeface="Gill Sans" charset="0"/>
              </a:rPr>
              <a:t>Can failover</a:t>
            </a:r>
          </a:p>
        </p:txBody>
      </p:sp>
      <p:sp>
        <p:nvSpPr>
          <p:cNvPr id="48" name="TextBox 47"/>
          <p:cNvSpPr txBox="1"/>
          <p:nvPr/>
        </p:nvSpPr>
        <p:spPr>
          <a:xfrm rot="2694163">
            <a:off x="4653895" y="3876683"/>
            <a:ext cx="1334695" cy="400110"/>
          </a:xfrm>
          <a:prstGeom prst="rect">
            <a:avLst/>
          </a:prstGeom>
          <a:noFill/>
        </p:spPr>
        <p:txBody>
          <a:bodyPr wrap="square" rtlCol="0">
            <a:spAutoFit/>
          </a:bodyPr>
          <a:lstStyle/>
          <a:p>
            <a:r>
              <a:rPr lang="en-US" sz="2000" dirty="0">
                <a:solidFill>
                  <a:srgbClr val="FF0000"/>
                </a:solidFill>
                <a:latin typeface="Gill Sans" charset="0"/>
                <a:ea typeface="Gill Sans" charset="0"/>
                <a:cs typeface="Gill Sans" charset="0"/>
              </a:rPr>
              <a:t>3 replicas</a:t>
            </a:r>
          </a:p>
        </p:txBody>
      </p:sp>
      <p:pic>
        <p:nvPicPr>
          <p:cNvPr id="42" name="Picture 41"/>
          <p:cNvPicPr>
            <a:picLocks noChangeAspect="1"/>
          </p:cNvPicPr>
          <p:nvPr/>
        </p:nvPicPr>
        <p:blipFill>
          <a:blip r:embed="rId8"/>
          <a:stretch>
            <a:fillRect/>
          </a:stretch>
        </p:blipFill>
        <p:spPr>
          <a:xfrm>
            <a:off x="3035491" y="4205787"/>
            <a:ext cx="324844" cy="422439"/>
          </a:xfrm>
          <a:prstGeom prst="rect">
            <a:avLst/>
          </a:prstGeom>
        </p:spPr>
      </p:pic>
      <p:sp>
        <p:nvSpPr>
          <p:cNvPr id="4" name="Date Placeholder 3"/>
          <p:cNvSpPr>
            <a:spLocks noGrp="1"/>
          </p:cNvSpPr>
          <p:nvPr>
            <p:ph type="dt" sz="half" idx="10"/>
          </p:nvPr>
        </p:nvSpPr>
        <p:spPr/>
        <p:txBody>
          <a:bodyPr/>
          <a:lstStyle/>
          <a:p>
            <a:fld id="{3D51A360-0649-A44A-8857-E194F8BF5168}" type="datetime1">
              <a:rPr lang="en-US" smtClean="0"/>
              <a:t>3/14/20</a:t>
            </a:fld>
            <a:endParaRPr lang="en-US" dirty="0"/>
          </a:p>
        </p:txBody>
      </p:sp>
      <p:sp>
        <p:nvSpPr>
          <p:cNvPr id="46" name="TextBox 45"/>
          <p:cNvSpPr txBox="1"/>
          <p:nvPr/>
        </p:nvSpPr>
        <p:spPr>
          <a:xfrm>
            <a:off x="557784" y="918963"/>
            <a:ext cx="6175152" cy="584775"/>
          </a:xfrm>
          <a:prstGeom prst="rect">
            <a:avLst/>
          </a:prstGeom>
          <a:noFill/>
        </p:spPr>
        <p:txBody>
          <a:bodyPr wrap="none" rtlCol="0">
            <a:spAutoFit/>
          </a:bodyPr>
          <a:lstStyle/>
          <a:p>
            <a:r>
              <a:rPr lang="en-US" sz="3200" b="1" dirty="0" err="1">
                <a:solidFill>
                  <a:schemeClr val="bg1"/>
                </a:solidFill>
                <a:latin typeface="Gill Sans" charset="0"/>
                <a:ea typeface="Gill Sans" charset="0"/>
                <a:cs typeface="Gill Sans" charset="0"/>
              </a:rPr>
              <a:t>MittCFQ</a:t>
            </a:r>
            <a:r>
              <a:rPr lang="en-US" sz="3200" b="1" dirty="0">
                <a:solidFill>
                  <a:schemeClr val="bg1"/>
                </a:solidFill>
                <a:latin typeface="Gill Sans" charset="0"/>
                <a:ea typeface="Gill Sans" charset="0"/>
                <a:cs typeface="Gill Sans" charset="0"/>
              </a:rPr>
              <a:t>-powered MongoDB</a:t>
            </a:r>
          </a:p>
        </p:txBody>
      </p:sp>
      <p:grpSp>
        <p:nvGrpSpPr>
          <p:cNvPr id="8" name="Group 7"/>
          <p:cNvGrpSpPr/>
          <p:nvPr/>
        </p:nvGrpSpPr>
        <p:grpSpPr>
          <a:xfrm>
            <a:off x="1781421" y="1999762"/>
            <a:ext cx="1730850" cy="793282"/>
            <a:chOff x="1781421" y="1999762"/>
            <a:chExt cx="1730850" cy="793282"/>
          </a:xfrm>
        </p:grpSpPr>
        <p:cxnSp>
          <p:nvCxnSpPr>
            <p:cNvPr id="49" name="Straight Connector 48"/>
            <p:cNvCxnSpPr/>
            <p:nvPr/>
          </p:nvCxnSpPr>
          <p:spPr>
            <a:xfrm flipH="1" flipV="1">
              <a:off x="3170710" y="2621811"/>
              <a:ext cx="341561" cy="17123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781421" y="1999762"/>
              <a:ext cx="1409255" cy="707886"/>
            </a:xfrm>
            <a:prstGeom prst="rect">
              <a:avLst/>
            </a:prstGeom>
            <a:noFill/>
          </p:spPr>
          <p:txBody>
            <a:bodyPr wrap="square" rtlCol="0">
              <a:spAutoFit/>
            </a:bodyPr>
            <a:lstStyle/>
            <a:p>
              <a:pPr algn="ctr"/>
              <a:r>
                <a:rPr lang="en-US" sz="2000" dirty="0" smtClean="0">
                  <a:solidFill>
                    <a:schemeClr val="bg1"/>
                  </a:solidFill>
                  <a:latin typeface="Gill Sans" charset="0"/>
                  <a:ea typeface="Gill Sans" charset="0"/>
                  <a:cs typeface="Gill Sans" charset="0"/>
                </a:rPr>
                <a:t>YCSB </a:t>
              </a:r>
            </a:p>
            <a:p>
              <a:pPr algn="ctr"/>
              <a:r>
                <a:rPr lang="en-US" sz="2000" dirty="0" smtClean="0">
                  <a:solidFill>
                    <a:schemeClr val="bg1"/>
                  </a:solidFill>
                  <a:latin typeface="Gill Sans" charset="0"/>
                  <a:ea typeface="Gill Sans" charset="0"/>
                  <a:cs typeface="Gill Sans" charset="0"/>
                </a:rPr>
                <a:t>benchmark</a:t>
              </a:r>
              <a:endParaRPr lang="en-US" sz="2000" dirty="0">
                <a:solidFill>
                  <a:schemeClr val="bg1"/>
                </a:solidFill>
                <a:latin typeface="Gill Sans" charset="0"/>
                <a:ea typeface="Gill Sans" charset="0"/>
                <a:cs typeface="Gill Sans" charset="0"/>
              </a:endParaRPr>
            </a:p>
          </p:txBody>
        </p:sp>
      </p:grpSp>
    </p:spTree>
    <p:extLst>
      <p:ext uri="{BB962C8B-B14F-4D97-AF65-F5344CB8AC3E}">
        <p14:creationId xmlns:p14="http://schemas.microsoft.com/office/powerpoint/2010/main" val="10971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dissolve">
                                      <p:cBhvr>
                                        <p:cTn id="39" dur="500"/>
                                        <p:tgtEl>
                                          <p:spTgt spid="3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dissolve">
                                      <p:cBhvr>
                                        <p:cTn id="48" dur="500"/>
                                        <p:tgtEl>
                                          <p:spTgt spid="3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par>
                                <p:cTn id="52" presetID="9"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dissolve">
                                      <p:cBhvr>
                                        <p:cTn id="57" dur="500"/>
                                        <p:tgtEl>
                                          <p:spTgt spid="35"/>
                                        </p:tgtEl>
                                      </p:cBhvr>
                                    </p:animEffect>
                                  </p:childTnLst>
                                </p:cTn>
                              </p:par>
                              <p:par>
                                <p:cTn id="58" presetID="9"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ssolve">
                                      <p:cBhvr>
                                        <p:cTn id="63" dur="500"/>
                                        <p:tgtEl>
                                          <p:spTgt spid="28"/>
                                        </p:tgtEl>
                                      </p:cBhvr>
                                    </p:animEffect>
                                  </p:childTnLst>
                                </p:cTn>
                              </p:par>
                              <p:par>
                                <p:cTn id="64" presetID="9"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dissolve">
                                      <p:cBhvr>
                                        <p:cTn id="66" dur="500"/>
                                        <p:tgtEl>
                                          <p:spTgt spid="9"/>
                                        </p:tgtEl>
                                      </p:cBhvr>
                                    </p:animEffect>
                                  </p:childTnLst>
                                </p:cTn>
                              </p:par>
                              <p:par>
                                <p:cTn id="67" presetID="9"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dissolv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blinds(horizontal)">
                                      <p:cBhvr>
                                        <p:cTn id="74" dur="500"/>
                                        <p:tgtEl>
                                          <p:spTgt spid="41"/>
                                        </p:tgtEl>
                                      </p:cBhvr>
                                    </p:animEffect>
                                  </p:childTnLst>
                                </p:cTn>
                              </p:par>
                              <p:par>
                                <p:cTn id="75" presetID="3" presetClass="entr" presetSubtype="1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blinds(horizontal)">
                                      <p:cBhvr>
                                        <p:cTn id="77" dur="500"/>
                                        <p:tgtEl>
                                          <p:spTgt spid="43"/>
                                        </p:tgtEl>
                                      </p:cBhvr>
                                    </p:animEffect>
                                  </p:childTnLst>
                                </p:cTn>
                              </p:par>
                              <p:par>
                                <p:cTn id="78" presetID="3" presetClass="entr" presetSubtype="10"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500"/>
                                        <p:tgtEl>
                                          <p:spTgt spid="33"/>
                                        </p:tgtEl>
                                      </p:cBhvr>
                                    </p:animEffect>
                                  </p:childTnLst>
                                </p:cTn>
                              </p:par>
                              <p:par>
                                <p:cTn id="81" presetID="3" presetClass="entr" presetSubtype="1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blinds(horizontal)">
                                      <p:cBhvr>
                                        <p:cTn id="83" dur="500"/>
                                        <p:tgtEl>
                                          <p:spTgt spid="40"/>
                                        </p:tgtEl>
                                      </p:cBhvr>
                                    </p:animEffect>
                                  </p:childTnLst>
                                </p:cTn>
                              </p:par>
                              <p:par>
                                <p:cTn id="84" presetID="3" presetClass="entr" presetSubtype="1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linds(horizontal)">
                                      <p:cBhvr>
                                        <p:cTn id="86" dur="500"/>
                                        <p:tgtEl>
                                          <p:spTgt spid="31"/>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blinds(horizontal)">
                                      <p:cBhvr>
                                        <p:cTn id="92" dur="500"/>
                                        <p:tgtEl>
                                          <p:spTgt spid="32"/>
                                        </p:tgtEl>
                                      </p:cBhvr>
                                    </p:animEffect>
                                  </p:childTnLst>
                                </p:cTn>
                              </p:par>
                              <p:par>
                                <p:cTn id="93" presetID="3" presetClass="entr" presetSubtype="1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blinds(horizontal)">
                                      <p:cBhvr>
                                        <p:cTn id="95" dur="500"/>
                                        <p:tgtEl>
                                          <p:spTgt spid="42"/>
                                        </p:tgtEl>
                                      </p:cBhvr>
                                    </p:animEffect>
                                  </p:childTnLst>
                                </p:cTn>
                              </p:par>
                              <p:par>
                                <p:cTn id="96" presetID="3" presetClass="entr" presetSubtype="10" fill="hold"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blinds(horizontal)">
                                      <p:cBhvr>
                                        <p:cTn id="98" dur="500"/>
                                        <p:tgtEl>
                                          <p:spTgt spid="13"/>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blinds(horizontal)">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4" fill="hold" grpId="0" nodeType="click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additive="base">
                                        <p:cTn id="106" dur="500"/>
                                        <p:tgtEl>
                                          <p:spTgt spid="47"/>
                                        </p:tgtEl>
                                        <p:attrNameLst>
                                          <p:attrName>ppt_y</p:attrName>
                                        </p:attrNameLst>
                                      </p:cBhvr>
                                      <p:tavLst>
                                        <p:tav tm="0">
                                          <p:val>
                                            <p:strVal val="#ppt_y+#ppt_h*1.125000"/>
                                          </p:val>
                                        </p:tav>
                                        <p:tav tm="100000">
                                          <p:val>
                                            <p:strVal val="#ppt_y"/>
                                          </p:val>
                                        </p:tav>
                                      </p:tavLst>
                                    </p:anim>
                                    <p:animEffect transition="in" filter="wipe(up)">
                                      <p:cBhvr>
                                        <p:cTn id="107" dur="500"/>
                                        <p:tgtEl>
                                          <p:spTgt spid="47"/>
                                        </p:tgtEl>
                                      </p:cBhvr>
                                    </p:animEffect>
                                  </p:childTnLst>
                                </p:cTn>
                              </p:par>
                              <p:par>
                                <p:cTn id="108" presetID="12" presetClass="entr" presetSubtype="4"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additive="base">
                                        <p:cTn id="110" dur="500"/>
                                        <p:tgtEl>
                                          <p:spTgt spid="45"/>
                                        </p:tgtEl>
                                        <p:attrNameLst>
                                          <p:attrName>ppt_y</p:attrName>
                                        </p:attrNameLst>
                                      </p:cBhvr>
                                      <p:tavLst>
                                        <p:tav tm="0">
                                          <p:val>
                                            <p:strVal val="#ppt_y+#ppt_h*1.125000"/>
                                          </p:val>
                                        </p:tav>
                                        <p:tav tm="100000">
                                          <p:val>
                                            <p:strVal val="#ppt_y"/>
                                          </p:val>
                                        </p:tav>
                                      </p:tavLst>
                                    </p:anim>
                                    <p:animEffect transition="in" filter="wipe(up)">
                                      <p:cBhvr>
                                        <p:cTn id="111" dur="500"/>
                                        <p:tgtEl>
                                          <p:spTgt spid="45"/>
                                        </p:tgtEl>
                                      </p:cBhvr>
                                    </p:animEffect>
                                  </p:childTnLst>
                                </p:cTn>
                              </p:par>
                              <p:par>
                                <p:cTn id="112" presetID="12" presetClass="entr" presetSubtype="4"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 calcmode="lin" valueType="num">
                                      <p:cBhvr additive="base">
                                        <p:cTn id="114" dur="500"/>
                                        <p:tgtEl>
                                          <p:spTgt spid="48"/>
                                        </p:tgtEl>
                                        <p:attrNameLst>
                                          <p:attrName>ppt_y</p:attrName>
                                        </p:attrNameLst>
                                      </p:cBhvr>
                                      <p:tavLst>
                                        <p:tav tm="0">
                                          <p:val>
                                            <p:strVal val="#ppt_y+#ppt_h*1.125000"/>
                                          </p:val>
                                        </p:tav>
                                        <p:tav tm="100000">
                                          <p:val>
                                            <p:strVal val="#ppt_y"/>
                                          </p:val>
                                        </p:tav>
                                      </p:tavLst>
                                    </p:anim>
                                    <p:animEffect transition="in" filter="wipe(up)">
                                      <p:cBhvr>
                                        <p:cTn id="115" dur="500"/>
                                        <p:tgtEl>
                                          <p:spTgt spid="48"/>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blinds(horizontal)">
                                      <p:cBhvr>
                                        <p:cTn id="1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20" grpId="0"/>
      <p:bldP spid="22" grpId="0"/>
      <p:bldP spid="23" grpId="0"/>
      <p:bldP spid="34" grpId="0"/>
      <p:bldP spid="35" grpId="0"/>
      <p:bldP spid="37" grpId="0"/>
      <p:bldP spid="28" grpId="0"/>
      <p:bldP spid="44" grpId="0"/>
      <p:bldP spid="47"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90" y="1469899"/>
            <a:ext cx="7417975" cy="4389120"/>
          </a:xfrm>
          <a:prstGeom prst="rect">
            <a:avLst/>
          </a:prstGeom>
        </p:spPr>
      </p:pic>
      <p:sp>
        <p:nvSpPr>
          <p:cNvPr id="3" name="Slide Number Placeholder 2"/>
          <p:cNvSpPr>
            <a:spLocks noGrp="1"/>
          </p:cNvSpPr>
          <p:nvPr>
            <p:ph type="sldNum" sz="quarter" idx="12"/>
          </p:nvPr>
        </p:nvSpPr>
        <p:spPr/>
        <p:txBody>
          <a:bodyPr/>
          <a:lstStyle/>
          <a:p>
            <a:fld id="{38237106-F2ED-405E-BC33-CC3CF426205F}" type="slidenum">
              <a:rPr lang="en-US"/>
              <a:pPr/>
              <a:t>36</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13" name="Donut 12"/>
          <p:cNvSpPr/>
          <p:nvPr/>
        </p:nvSpPr>
        <p:spPr>
          <a:xfrm>
            <a:off x="5632863" y="5464877"/>
            <a:ext cx="1900052" cy="517463"/>
          </a:xfrm>
          <a:prstGeom prst="donut">
            <a:avLst>
              <a:gd name="adj" fmla="val 109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2689907" y="1997334"/>
            <a:ext cx="722271" cy="3466541"/>
          </a:xfrm>
          <a:prstGeom prst="donut">
            <a:avLst>
              <a:gd name="adj" fmla="val 65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rot="16200000">
            <a:off x="1248166" y="3248232"/>
            <a:ext cx="229806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CDF (percentile)</a:t>
            </a:r>
          </a:p>
        </p:txBody>
      </p:sp>
      <p:sp>
        <p:nvSpPr>
          <p:cNvPr id="16" name="Donut 15"/>
          <p:cNvSpPr/>
          <p:nvPr/>
        </p:nvSpPr>
        <p:spPr>
          <a:xfrm>
            <a:off x="9253882" y="2431501"/>
            <a:ext cx="722271" cy="551433"/>
          </a:xfrm>
          <a:prstGeom prst="donut">
            <a:avLst>
              <a:gd name="adj" fmla="val 65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9490682" y="2911438"/>
            <a:ext cx="1083471" cy="1015663"/>
          </a:xfrm>
          <a:prstGeom prst="rect">
            <a:avLst/>
          </a:prstGeom>
          <a:noFill/>
        </p:spPr>
        <p:txBody>
          <a:bodyPr wrap="square" rtlCol="0">
            <a:spAutoFit/>
          </a:bodyPr>
          <a:lstStyle/>
          <a:p>
            <a:pPr algn="r"/>
            <a:r>
              <a:rPr lang="en-US" sz="2000" dirty="0">
                <a:solidFill>
                  <a:srgbClr val="FF0000"/>
                </a:solidFill>
                <a:latin typeface="Gill Sans" charset="0"/>
                <a:ea typeface="Gill Sans" charset="0"/>
                <a:cs typeface="Gill Sans" charset="0"/>
              </a:rPr>
              <a:t>&gt; 40ms    above p98</a:t>
            </a:r>
          </a:p>
        </p:txBody>
      </p:sp>
      <p:sp>
        <p:nvSpPr>
          <p:cNvPr id="18" name="Donut 17"/>
          <p:cNvSpPr/>
          <p:nvPr/>
        </p:nvSpPr>
        <p:spPr>
          <a:xfrm>
            <a:off x="5170410" y="3324198"/>
            <a:ext cx="722271" cy="551433"/>
          </a:xfrm>
          <a:prstGeom prst="donut">
            <a:avLst>
              <a:gd name="adj" fmla="val 65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5122909" y="2625601"/>
            <a:ext cx="833883" cy="707886"/>
          </a:xfrm>
          <a:prstGeom prst="rect">
            <a:avLst/>
          </a:prstGeom>
          <a:noFill/>
        </p:spPr>
        <p:txBody>
          <a:bodyPr wrap="none" rtlCol="0">
            <a:spAutoFit/>
          </a:bodyPr>
          <a:lstStyle/>
          <a:p>
            <a:r>
              <a:rPr lang="en-US" sz="2000" dirty="0">
                <a:solidFill>
                  <a:srgbClr val="FF0000"/>
                </a:solidFill>
                <a:latin typeface="Gill Sans" charset="0"/>
                <a:ea typeface="Gill Sans" charset="0"/>
                <a:cs typeface="Gill Sans" charset="0"/>
              </a:rPr>
              <a:t>13ms</a:t>
            </a:r>
          </a:p>
          <a:p>
            <a:r>
              <a:rPr lang="en-US" sz="2000" dirty="0">
                <a:solidFill>
                  <a:srgbClr val="FF0000"/>
                </a:solidFill>
                <a:latin typeface="Gill Sans" charset="0"/>
                <a:ea typeface="Gill Sans" charset="0"/>
                <a:cs typeface="Gill Sans" charset="0"/>
              </a:rPr>
              <a:t>at p95</a:t>
            </a:r>
          </a:p>
        </p:txBody>
      </p:sp>
      <p:sp>
        <p:nvSpPr>
          <p:cNvPr id="20" name="TextBox 19"/>
          <p:cNvSpPr txBox="1"/>
          <p:nvPr/>
        </p:nvSpPr>
        <p:spPr>
          <a:xfrm>
            <a:off x="6363570" y="3430092"/>
            <a:ext cx="2606098" cy="1015663"/>
          </a:xfrm>
          <a:prstGeom prst="rect">
            <a:avLst/>
          </a:prstGeom>
          <a:noFill/>
        </p:spPr>
        <p:txBody>
          <a:bodyPr wrap="none" rtlCol="0">
            <a:spAutoFit/>
          </a:bodyPr>
          <a:lstStyle/>
          <a:p>
            <a:r>
              <a:rPr lang="en-US" sz="2000" b="1" dirty="0">
                <a:solidFill>
                  <a:srgbClr val="FF0000"/>
                </a:solidFill>
                <a:latin typeface="Gill Sans" charset="0"/>
                <a:ea typeface="Gill Sans" charset="0"/>
                <a:cs typeface="Gill Sans" charset="0"/>
              </a:rPr>
              <a:t>Next slides: </a:t>
            </a:r>
            <a:r>
              <a:rPr lang="en-US" sz="2000" dirty="0">
                <a:solidFill>
                  <a:srgbClr val="FF0000"/>
                </a:solidFill>
                <a:latin typeface="Gill Sans" charset="0"/>
                <a:ea typeface="Gill Sans" charset="0"/>
                <a:cs typeface="Gill Sans" charset="0"/>
              </a:rPr>
              <a:t>use</a:t>
            </a:r>
          </a:p>
          <a:p>
            <a:r>
              <a:rPr lang="en-US" sz="2000" b="1" dirty="0">
                <a:solidFill>
                  <a:srgbClr val="FF0000"/>
                </a:solidFill>
                <a:latin typeface="Gill Sans" charset="0"/>
                <a:ea typeface="Gill Sans" charset="0"/>
                <a:cs typeface="Gill Sans" charset="0"/>
              </a:rPr>
              <a:t>13ms </a:t>
            </a:r>
            <a:r>
              <a:rPr lang="en-US" sz="2000" b="1" dirty="0" smtClean="0">
                <a:solidFill>
                  <a:srgbClr val="FF0000"/>
                </a:solidFill>
                <a:latin typeface="Gill Sans" charset="0"/>
                <a:ea typeface="Gill Sans" charset="0"/>
                <a:cs typeface="Gill Sans" charset="0"/>
              </a:rPr>
              <a:t>deadline</a:t>
            </a:r>
            <a:endParaRPr lang="en-US" sz="2000" b="1" dirty="0">
              <a:solidFill>
                <a:srgbClr val="FF0000"/>
              </a:solidFill>
              <a:latin typeface="Gill Sans" charset="0"/>
              <a:ea typeface="Gill Sans" charset="0"/>
              <a:cs typeface="Gill Sans" charset="0"/>
            </a:endParaRPr>
          </a:p>
          <a:p>
            <a:r>
              <a:rPr lang="en-US" sz="2000" dirty="0">
                <a:solidFill>
                  <a:srgbClr val="FF0000"/>
                </a:solidFill>
                <a:latin typeface="Gill Sans" charset="0"/>
                <a:ea typeface="Gill Sans" charset="0"/>
                <a:cs typeface="Gill Sans" charset="0"/>
              </a:rPr>
              <a:t>for Hedged &amp; </a:t>
            </a:r>
            <a:r>
              <a:rPr lang="en-US" sz="2000" dirty="0" err="1">
                <a:solidFill>
                  <a:srgbClr val="FF0000"/>
                </a:solidFill>
                <a:latin typeface="Gill Sans" charset="0"/>
                <a:ea typeface="Gill Sans" charset="0"/>
                <a:cs typeface="Gill Sans" charset="0"/>
              </a:rPr>
              <a:t>MittCFQ</a:t>
            </a:r>
            <a:endParaRPr lang="en-US" sz="2000" dirty="0">
              <a:solidFill>
                <a:srgbClr val="FF0000"/>
              </a:solidFill>
              <a:latin typeface="Gill Sans" charset="0"/>
              <a:ea typeface="Gill Sans" charset="0"/>
              <a:cs typeface="Gill Sans" charset="0"/>
            </a:endParaRPr>
          </a:p>
        </p:txBody>
      </p:sp>
      <p:cxnSp>
        <p:nvCxnSpPr>
          <p:cNvPr id="22" name="Straight Arrow Connector 21"/>
          <p:cNvCxnSpPr>
            <a:stCxn id="20" idx="1"/>
          </p:cNvCxnSpPr>
          <p:nvPr/>
        </p:nvCxnSpPr>
        <p:spPr>
          <a:xfrm flipH="1" flipV="1">
            <a:off x="5949938" y="3659892"/>
            <a:ext cx="413632" cy="27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42824" y="5154095"/>
            <a:ext cx="1536896" cy="369332"/>
          </a:xfrm>
          <a:prstGeom prst="rect">
            <a:avLst/>
          </a:prstGeom>
          <a:noFill/>
        </p:spPr>
        <p:txBody>
          <a:bodyPr wrap="none" rtlCol="0">
            <a:spAutoFit/>
          </a:bodyPr>
          <a:lstStyle/>
          <a:p>
            <a:r>
              <a:rPr lang="en-US" dirty="0">
                <a:solidFill>
                  <a:schemeClr val="bg1">
                    <a:lumMod val="95000"/>
                    <a:lumOff val="5000"/>
                  </a:schemeClr>
                </a:solidFill>
                <a:latin typeface="Gill Sans" charset="0"/>
                <a:ea typeface="Gill Sans" charset="0"/>
                <a:cs typeface="Gill Sans" charset="0"/>
              </a:rPr>
              <a:t>90</a:t>
            </a:r>
            <a:r>
              <a:rPr lang="en-US" baseline="30000" dirty="0">
                <a:solidFill>
                  <a:schemeClr val="bg1">
                    <a:lumMod val="95000"/>
                    <a:lumOff val="5000"/>
                  </a:schemeClr>
                </a:solidFill>
                <a:latin typeface="Gill Sans" charset="0"/>
                <a:ea typeface="Gill Sans" charset="0"/>
                <a:cs typeface="Gill Sans" charset="0"/>
              </a:rPr>
              <a:t>th</a:t>
            </a:r>
            <a:r>
              <a:rPr lang="en-US" dirty="0">
                <a:solidFill>
                  <a:schemeClr val="bg1">
                    <a:lumMod val="95000"/>
                    <a:lumOff val="5000"/>
                  </a:schemeClr>
                </a:solidFill>
                <a:latin typeface="Gill Sans" charset="0"/>
                <a:ea typeface="Gill Sans" charset="0"/>
                <a:cs typeface="Gill Sans" charset="0"/>
              </a:rPr>
              <a:t> percentile</a:t>
            </a:r>
          </a:p>
        </p:txBody>
      </p:sp>
      <p:sp>
        <p:nvSpPr>
          <p:cNvPr id="2" name="Left Arrow 1"/>
          <p:cNvSpPr/>
          <p:nvPr/>
        </p:nvSpPr>
        <p:spPr>
          <a:xfrm rot="2583048">
            <a:off x="3922836" y="2812523"/>
            <a:ext cx="1029979" cy="336883"/>
          </a:xfrm>
          <a:prstGeom prst="leftArrow">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432FF"/>
              </a:solidFill>
            </a:endParaRPr>
          </a:p>
        </p:txBody>
      </p:sp>
      <p:sp>
        <p:nvSpPr>
          <p:cNvPr id="21" name="TextBox 20"/>
          <p:cNvSpPr txBox="1"/>
          <p:nvPr/>
        </p:nvSpPr>
        <p:spPr>
          <a:xfrm rot="2627031">
            <a:off x="4159860" y="2558910"/>
            <a:ext cx="1063112" cy="461665"/>
          </a:xfrm>
          <a:prstGeom prst="rect">
            <a:avLst/>
          </a:prstGeom>
          <a:noFill/>
        </p:spPr>
        <p:txBody>
          <a:bodyPr wrap="none" rtlCol="0">
            <a:spAutoFit/>
          </a:bodyPr>
          <a:lstStyle/>
          <a:p>
            <a:r>
              <a:rPr lang="en-US" sz="2400" dirty="0">
                <a:solidFill>
                  <a:srgbClr val="0099FF"/>
                </a:solidFill>
                <a:latin typeface="Gill Sans" charset="0"/>
                <a:ea typeface="Gill Sans" charset="0"/>
                <a:cs typeface="Gill Sans" charset="0"/>
              </a:rPr>
              <a:t>Better!</a:t>
            </a:r>
          </a:p>
        </p:txBody>
      </p:sp>
      <p:sp>
        <p:nvSpPr>
          <p:cNvPr id="4" name="Date Placeholder 3"/>
          <p:cNvSpPr>
            <a:spLocks noGrp="1"/>
          </p:cNvSpPr>
          <p:nvPr>
            <p:ph type="dt" sz="half" idx="10"/>
          </p:nvPr>
        </p:nvSpPr>
        <p:spPr/>
        <p:txBody>
          <a:bodyPr/>
          <a:lstStyle/>
          <a:p>
            <a:fld id="{614A49AE-6CE8-D348-B9E7-AA81904DAC5D}" type="datetime1">
              <a:rPr lang="en-US" smtClean="0"/>
              <a:t>3/14/20</a:t>
            </a:fld>
            <a:endParaRPr lang="en-US" dirty="0"/>
          </a:p>
        </p:txBody>
      </p:sp>
      <p:sp>
        <p:nvSpPr>
          <p:cNvPr id="24" name="TextBox 23"/>
          <p:cNvSpPr txBox="1"/>
          <p:nvPr/>
        </p:nvSpPr>
        <p:spPr>
          <a:xfrm>
            <a:off x="557784" y="918963"/>
            <a:ext cx="1927131" cy="584775"/>
          </a:xfrm>
          <a:prstGeom prst="rect">
            <a:avLst/>
          </a:prstGeom>
          <a:noFill/>
        </p:spPr>
        <p:txBody>
          <a:bodyPr wrap="none" rtlCol="0">
            <a:spAutoFit/>
          </a:bodyPr>
          <a:lstStyle/>
          <a:p>
            <a:r>
              <a:rPr lang="en-US" sz="3200" b="1" dirty="0">
                <a:solidFill>
                  <a:schemeClr val="bg1"/>
                </a:solidFill>
                <a:latin typeface="Gill Sans" charset="0"/>
                <a:ea typeface="Gill Sans" charset="0"/>
                <a:cs typeface="Gill Sans" charset="0"/>
              </a:rPr>
              <a:t>Baseline</a:t>
            </a:r>
          </a:p>
        </p:txBody>
      </p:sp>
    </p:spTree>
    <p:extLst>
      <p:ext uri="{BB962C8B-B14F-4D97-AF65-F5344CB8AC3E}">
        <p14:creationId xmlns:p14="http://schemas.microsoft.com/office/powerpoint/2010/main" val="117522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3" presetClass="entr" presetSubtype="1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4"/>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p:bldP spid="15" grpId="1"/>
      <p:bldP spid="16" grpId="0" animBg="1"/>
      <p:bldP spid="17" grpId="0"/>
      <p:bldP spid="18" grpId="0" animBg="1"/>
      <p:bldP spid="19" grpId="0"/>
      <p:bldP spid="20" grpId="0"/>
      <p:bldP spid="2" grpId="0" animBg="1"/>
      <p:bldP spid="2" grpId="1" animBg="1"/>
      <p:bldP spid="21" grpId="0"/>
      <p:bldP spid="2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88" y="1479044"/>
            <a:ext cx="7406640" cy="4375001"/>
          </a:xfrm>
          <a:prstGeom prst="rect">
            <a:avLst/>
          </a:prstGeom>
        </p:spPr>
      </p:pic>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37</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11" name="TextBox 10"/>
          <p:cNvSpPr txBox="1"/>
          <p:nvPr/>
        </p:nvSpPr>
        <p:spPr>
          <a:xfrm>
            <a:off x="7032281" y="2333262"/>
            <a:ext cx="1885709" cy="461665"/>
          </a:xfrm>
          <a:prstGeom prst="rect">
            <a:avLst/>
          </a:prstGeom>
          <a:noFill/>
        </p:spPr>
        <p:txBody>
          <a:bodyPr wrap="none" rtlCol="0">
            <a:spAutoFit/>
          </a:bodyPr>
          <a:lstStyle/>
          <a:p>
            <a:r>
              <a:rPr lang="en-US" sz="2400">
                <a:solidFill>
                  <a:srgbClr val="0099FF"/>
                </a:solidFill>
                <a:latin typeface="Gill Sans" charset="0"/>
                <a:ea typeface="Gill Sans" charset="0"/>
                <a:cs typeface="Gill Sans" charset="0"/>
              </a:rPr>
              <a:t>Tail </a:t>
            </a:r>
            <a:r>
              <a:rPr lang="en-US" sz="2400" dirty="0">
                <a:solidFill>
                  <a:srgbClr val="0099FF"/>
                </a:solidFill>
                <a:latin typeface="Gill Sans" charset="0"/>
                <a:ea typeface="Gill Sans" charset="0"/>
                <a:cs typeface="Gill Sans" charset="0"/>
              </a:rPr>
              <a:t>reduction</a:t>
            </a:r>
          </a:p>
        </p:txBody>
      </p:sp>
      <p:sp>
        <p:nvSpPr>
          <p:cNvPr id="13" name="TextBox 12"/>
          <p:cNvSpPr txBox="1"/>
          <p:nvPr/>
        </p:nvSpPr>
        <p:spPr>
          <a:xfrm>
            <a:off x="5692239" y="3865308"/>
            <a:ext cx="3525645" cy="461665"/>
          </a:xfrm>
          <a:prstGeom prst="rect">
            <a:avLst/>
          </a:prstGeom>
          <a:noFill/>
        </p:spPr>
        <p:txBody>
          <a:bodyPr wrap="none" rtlCol="0">
            <a:spAutoFit/>
          </a:bodyPr>
          <a:lstStyle/>
          <a:p>
            <a:r>
              <a:rPr lang="en-US" sz="2400" dirty="0">
                <a:solidFill>
                  <a:srgbClr val="FF0000"/>
                </a:solidFill>
                <a:latin typeface="Gill Sans" charset="0"/>
                <a:ea typeface="Gill Sans" charset="0"/>
                <a:cs typeface="Gill Sans" charset="0"/>
              </a:rPr>
              <a:t>Worse performance &lt; p95</a:t>
            </a:r>
          </a:p>
        </p:txBody>
      </p:sp>
      <p:cxnSp>
        <p:nvCxnSpPr>
          <p:cNvPr id="8" name="Straight Arrow Connector 7"/>
          <p:cNvCxnSpPr/>
          <p:nvPr/>
        </p:nvCxnSpPr>
        <p:spPr>
          <a:xfrm flipH="1">
            <a:off x="6400561" y="2745427"/>
            <a:ext cx="2783025" cy="0"/>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170410" y="4027963"/>
            <a:ext cx="5218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5E1D5127-4D4F-364F-BC74-478D53C4960A}" type="datetime1">
              <a:rPr lang="en-US" smtClean="0"/>
              <a:t>3/14/20</a:t>
            </a:fld>
            <a:endParaRPr lang="en-US" dirty="0"/>
          </a:p>
        </p:txBody>
      </p:sp>
      <p:sp>
        <p:nvSpPr>
          <p:cNvPr id="12" name="TextBox 11"/>
          <p:cNvSpPr txBox="1"/>
          <p:nvPr/>
        </p:nvSpPr>
        <p:spPr>
          <a:xfrm>
            <a:off x="557784" y="918963"/>
            <a:ext cx="1377941"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Clone</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8515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89" y="1455831"/>
            <a:ext cx="7423259" cy="4410396"/>
          </a:xfrm>
          <a:prstGeom prst="rect">
            <a:avLst/>
          </a:prstGeom>
        </p:spPr>
      </p:pic>
      <p:sp>
        <p:nvSpPr>
          <p:cNvPr id="3" name="Slide Number Placeholder 2"/>
          <p:cNvSpPr>
            <a:spLocks noGrp="1"/>
          </p:cNvSpPr>
          <p:nvPr>
            <p:ph type="sldNum" sz="quarter" idx="12"/>
          </p:nvPr>
        </p:nvSpPr>
        <p:spPr/>
        <p:txBody>
          <a:bodyPr/>
          <a:lstStyle/>
          <a:p>
            <a:fld id="{38237106-F2ED-405E-BC33-CC3CF426205F}" type="slidenum">
              <a:rPr lang="en-US">
                <a:latin typeface="Gill Sans" charset="0"/>
                <a:ea typeface="Gill Sans" charset="0"/>
                <a:cs typeface="Gill Sans" charset="0"/>
              </a:rPr>
              <a:pPr/>
              <a:t>38</a:t>
            </a:fld>
            <a:endParaRPr lang="en-US" dirty="0">
              <a:latin typeface="Gill Sans" charset="0"/>
              <a:ea typeface="Gill Sans" charset="0"/>
              <a:cs typeface="Gill Sans" charset="0"/>
            </a:endParaRPr>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14" name="TextBox 13"/>
          <p:cNvSpPr txBox="1"/>
          <p:nvPr/>
        </p:nvSpPr>
        <p:spPr>
          <a:xfrm>
            <a:off x="5383482" y="3658290"/>
            <a:ext cx="2829877" cy="461665"/>
          </a:xfrm>
          <a:prstGeom prst="rect">
            <a:avLst/>
          </a:prstGeom>
          <a:noFill/>
        </p:spPr>
        <p:txBody>
          <a:bodyPr wrap="none" rtlCol="0">
            <a:spAutoFit/>
          </a:bodyPr>
          <a:lstStyle/>
          <a:p>
            <a:r>
              <a:rPr lang="en-US" sz="2400" dirty="0">
                <a:solidFill>
                  <a:srgbClr val="0099FF"/>
                </a:solidFill>
                <a:latin typeface="Gill Sans" charset="0"/>
                <a:ea typeface="Gill Sans" charset="0"/>
                <a:cs typeface="Gill Sans" charset="0"/>
              </a:rPr>
              <a:t>Little extra workload</a:t>
            </a:r>
          </a:p>
        </p:txBody>
      </p:sp>
      <p:sp>
        <p:nvSpPr>
          <p:cNvPr id="15" name="Left-Right Arrow 14"/>
          <p:cNvSpPr/>
          <p:nvPr/>
        </p:nvSpPr>
        <p:spPr>
          <a:xfrm>
            <a:off x="3514643" y="2196495"/>
            <a:ext cx="1969717" cy="553271"/>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Wait</a:t>
            </a:r>
          </a:p>
        </p:txBody>
      </p:sp>
      <p:sp>
        <p:nvSpPr>
          <p:cNvPr id="16" name="Left-Right Arrow 15"/>
          <p:cNvSpPr/>
          <p:nvPr/>
        </p:nvSpPr>
        <p:spPr>
          <a:xfrm>
            <a:off x="5484360" y="2208679"/>
            <a:ext cx="1573541" cy="536748"/>
          </a:xfrm>
          <a:prstGeom prst="leftRightArrow">
            <a:avLst>
              <a:gd name="adj1" fmla="val 50000"/>
              <a:gd name="adj2" fmla="val 36129"/>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Secondary</a:t>
            </a:r>
          </a:p>
        </p:txBody>
      </p:sp>
      <p:sp>
        <p:nvSpPr>
          <p:cNvPr id="17" name="TextBox 16"/>
          <p:cNvSpPr txBox="1"/>
          <p:nvPr/>
        </p:nvSpPr>
        <p:spPr>
          <a:xfrm>
            <a:off x="7032281" y="2333262"/>
            <a:ext cx="1885709" cy="461665"/>
          </a:xfrm>
          <a:prstGeom prst="rect">
            <a:avLst/>
          </a:prstGeom>
          <a:noFill/>
        </p:spPr>
        <p:txBody>
          <a:bodyPr wrap="none" rtlCol="0">
            <a:spAutoFit/>
          </a:bodyPr>
          <a:lstStyle/>
          <a:p>
            <a:r>
              <a:rPr lang="en-US" sz="2400">
                <a:solidFill>
                  <a:srgbClr val="0099FF"/>
                </a:solidFill>
                <a:latin typeface="Gill Sans" charset="0"/>
                <a:ea typeface="Gill Sans" charset="0"/>
                <a:cs typeface="Gill Sans" charset="0"/>
              </a:rPr>
              <a:t>Tail </a:t>
            </a:r>
            <a:r>
              <a:rPr lang="en-US" sz="2400" dirty="0">
                <a:solidFill>
                  <a:srgbClr val="0099FF"/>
                </a:solidFill>
                <a:latin typeface="Gill Sans" charset="0"/>
                <a:ea typeface="Gill Sans" charset="0"/>
                <a:cs typeface="Gill Sans" charset="0"/>
              </a:rPr>
              <a:t>reduction</a:t>
            </a:r>
          </a:p>
        </p:txBody>
      </p:sp>
      <p:cxnSp>
        <p:nvCxnSpPr>
          <p:cNvPr id="18" name="Straight Arrow Connector 17"/>
          <p:cNvCxnSpPr/>
          <p:nvPr/>
        </p:nvCxnSpPr>
        <p:spPr>
          <a:xfrm flipH="1">
            <a:off x="6571014" y="2745427"/>
            <a:ext cx="2612572" cy="433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17227" y="3742955"/>
            <a:ext cx="166255" cy="1282535"/>
          </a:xfrm>
          <a:prstGeom prst="rect">
            <a:avLst/>
          </a:prstGeom>
          <a:solidFill>
            <a:srgbClr val="0099FF">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7711C826-0C9F-5A41-85B5-1ED9CE4D3B1B}" type="datetime1">
              <a:rPr lang="en-US" smtClean="0"/>
              <a:t>3/14/20</a:t>
            </a:fld>
            <a:endParaRPr lang="en-US" dirty="0"/>
          </a:p>
        </p:txBody>
      </p:sp>
      <p:grpSp>
        <p:nvGrpSpPr>
          <p:cNvPr id="8" name="Group 7"/>
          <p:cNvGrpSpPr/>
          <p:nvPr/>
        </p:nvGrpSpPr>
        <p:grpSpPr>
          <a:xfrm>
            <a:off x="9907025" y="4118076"/>
            <a:ext cx="2258516" cy="1382391"/>
            <a:chOff x="9907025" y="4118076"/>
            <a:chExt cx="2258516" cy="1382391"/>
          </a:xfrm>
        </p:grpSpPr>
        <p:sp>
          <p:nvSpPr>
            <p:cNvPr id="4" name="Rounded Rectangular Callout 3"/>
            <p:cNvSpPr/>
            <p:nvPr/>
          </p:nvSpPr>
          <p:spPr>
            <a:xfrm>
              <a:off x="9907025" y="4529796"/>
              <a:ext cx="2258516" cy="970671"/>
            </a:xfrm>
            <a:prstGeom prst="wedgeRoundRectCallout">
              <a:avLst>
                <a:gd name="adj1" fmla="val -70555"/>
                <a:gd name="adj2" fmla="val -35634"/>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latin typeface="Gill Sans" charset="0"/>
                  <a:ea typeface="Gill Sans" charset="0"/>
                  <a:cs typeface="Gill Sans" charset="0"/>
                </a:rPr>
                <a:t>Industrial approach in “Tail At Scale”</a:t>
              </a:r>
              <a:endParaRPr lang="en-US" sz="2000" dirty="0">
                <a:latin typeface="Gill Sans" charset="0"/>
                <a:ea typeface="Gill Sans" charset="0"/>
                <a:cs typeface="Gill Sans" charset="0"/>
              </a:endParaRPr>
            </a:p>
          </p:txBody>
        </p:sp>
        <p:pic>
          <p:nvPicPr>
            <p:cNvPr id="13" name="Picture 12"/>
            <p:cNvPicPr>
              <a:picLocks noChangeAspect="1"/>
            </p:cNvPicPr>
            <p:nvPr/>
          </p:nvPicPr>
          <p:blipFill>
            <a:blip r:embed="rId4"/>
            <a:stretch>
              <a:fillRect/>
            </a:stretch>
          </p:blipFill>
          <p:spPr>
            <a:xfrm>
              <a:off x="11190885" y="4118076"/>
              <a:ext cx="593583" cy="606952"/>
            </a:xfrm>
            <a:prstGeom prst="rect">
              <a:avLst/>
            </a:prstGeom>
          </p:spPr>
        </p:pic>
      </p:grpSp>
      <p:sp>
        <p:nvSpPr>
          <p:cNvPr id="6" name="TextBox 5"/>
          <p:cNvSpPr txBox="1"/>
          <p:nvPr/>
        </p:nvSpPr>
        <p:spPr>
          <a:xfrm>
            <a:off x="9833982" y="2621785"/>
            <a:ext cx="2048638" cy="400110"/>
          </a:xfrm>
          <a:prstGeom prst="rect">
            <a:avLst/>
          </a:prstGeom>
          <a:noFill/>
        </p:spPr>
        <p:txBody>
          <a:bodyPr wrap="none" rtlCol="0">
            <a:spAutoFit/>
          </a:bodyPr>
          <a:lstStyle/>
          <a:p>
            <a:r>
              <a:rPr lang="en-US" sz="2000" dirty="0" smtClean="0">
                <a:solidFill>
                  <a:schemeClr val="bg2"/>
                </a:solidFill>
                <a:latin typeface="Arial" charset="0"/>
                <a:ea typeface="Arial" charset="0"/>
                <a:cs typeface="Arial" charset="0"/>
              </a:rPr>
              <a:t>1</a:t>
            </a:r>
            <a:r>
              <a:rPr lang="en-US" sz="2000" dirty="0" smtClean="0">
                <a:solidFill>
                  <a:schemeClr val="bg2"/>
                </a:solidFill>
                <a:latin typeface="Gill Sans" charset="0"/>
                <a:ea typeface="Gill Sans" charset="0"/>
                <a:cs typeface="Gill Sans" charset="0"/>
              </a:rPr>
              <a:t>.  Sends first req.</a:t>
            </a:r>
            <a:endParaRPr lang="en-US" sz="2000" dirty="0">
              <a:solidFill>
                <a:schemeClr val="bg2"/>
              </a:solidFill>
              <a:latin typeface="Gill Sans" charset="0"/>
              <a:ea typeface="Gill Sans" charset="0"/>
              <a:cs typeface="Gill Sans" charset="0"/>
            </a:endParaRPr>
          </a:p>
        </p:txBody>
      </p:sp>
      <p:sp>
        <p:nvSpPr>
          <p:cNvPr id="19" name="TextBox 18"/>
          <p:cNvSpPr txBox="1"/>
          <p:nvPr/>
        </p:nvSpPr>
        <p:spPr>
          <a:xfrm>
            <a:off x="9833982" y="2937277"/>
            <a:ext cx="2329420" cy="400110"/>
          </a:xfrm>
          <a:prstGeom prst="rect">
            <a:avLst/>
          </a:prstGeom>
          <a:noFill/>
        </p:spPr>
        <p:txBody>
          <a:bodyPr wrap="none" rtlCol="0">
            <a:spAutoFit/>
          </a:bodyPr>
          <a:lstStyle/>
          <a:p>
            <a:r>
              <a:rPr lang="en-US" sz="2000" dirty="0" smtClean="0">
                <a:solidFill>
                  <a:schemeClr val="bg2"/>
                </a:solidFill>
                <a:latin typeface="Arial" charset="0"/>
                <a:ea typeface="Arial" charset="0"/>
                <a:cs typeface="Arial" charset="0"/>
              </a:rPr>
              <a:t>2</a:t>
            </a:r>
            <a:r>
              <a:rPr lang="en-US" sz="2000" dirty="0" smtClean="0">
                <a:solidFill>
                  <a:schemeClr val="bg2"/>
                </a:solidFill>
                <a:latin typeface="Gill Sans" charset="0"/>
                <a:ea typeface="Gill Sans" charset="0"/>
                <a:cs typeface="Gill Sans" charset="0"/>
              </a:rPr>
              <a:t>.  Waits for timeout</a:t>
            </a:r>
          </a:p>
        </p:txBody>
      </p:sp>
      <p:sp>
        <p:nvSpPr>
          <p:cNvPr id="20" name="TextBox 19"/>
          <p:cNvSpPr txBox="1"/>
          <p:nvPr/>
        </p:nvSpPr>
        <p:spPr>
          <a:xfrm>
            <a:off x="9833982" y="3273397"/>
            <a:ext cx="2378856" cy="400110"/>
          </a:xfrm>
          <a:prstGeom prst="rect">
            <a:avLst/>
          </a:prstGeom>
          <a:noFill/>
        </p:spPr>
        <p:txBody>
          <a:bodyPr wrap="none" rtlCol="0">
            <a:spAutoFit/>
          </a:bodyPr>
          <a:lstStyle/>
          <a:p>
            <a:r>
              <a:rPr lang="en-US" sz="2000" dirty="0">
                <a:solidFill>
                  <a:schemeClr val="bg2"/>
                </a:solidFill>
                <a:latin typeface="Arial" charset="0"/>
                <a:ea typeface="Arial" charset="0"/>
                <a:cs typeface="Arial" charset="0"/>
              </a:rPr>
              <a:t>3</a:t>
            </a:r>
            <a:r>
              <a:rPr lang="en-US" sz="2000" dirty="0" smtClean="0">
                <a:solidFill>
                  <a:schemeClr val="bg2"/>
                </a:solidFill>
                <a:latin typeface="Gill Sans" charset="0"/>
                <a:ea typeface="Gill Sans" charset="0"/>
                <a:cs typeface="Gill Sans" charset="0"/>
              </a:rPr>
              <a:t>.  Sends second req.</a:t>
            </a:r>
          </a:p>
        </p:txBody>
      </p:sp>
      <p:sp>
        <p:nvSpPr>
          <p:cNvPr id="21" name="TextBox 20"/>
          <p:cNvSpPr txBox="1"/>
          <p:nvPr/>
        </p:nvSpPr>
        <p:spPr>
          <a:xfrm>
            <a:off x="9833982" y="3609517"/>
            <a:ext cx="2239972" cy="400110"/>
          </a:xfrm>
          <a:prstGeom prst="rect">
            <a:avLst/>
          </a:prstGeom>
          <a:noFill/>
        </p:spPr>
        <p:txBody>
          <a:bodyPr wrap="none" rtlCol="0">
            <a:spAutoFit/>
          </a:bodyPr>
          <a:lstStyle/>
          <a:p>
            <a:r>
              <a:rPr lang="en-US" sz="2000" dirty="0" smtClean="0">
                <a:solidFill>
                  <a:schemeClr val="bg2"/>
                </a:solidFill>
                <a:latin typeface="Arial" charset="0"/>
                <a:ea typeface="Arial" charset="0"/>
                <a:cs typeface="Arial" charset="0"/>
              </a:rPr>
              <a:t>4</a:t>
            </a:r>
            <a:r>
              <a:rPr lang="en-US" sz="2000" dirty="0" smtClean="0">
                <a:solidFill>
                  <a:schemeClr val="bg2"/>
                </a:solidFill>
                <a:latin typeface="Gill Sans" charset="0"/>
                <a:ea typeface="Gill Sans" charset="0"/>
                <a:cs typeface="Gill Sans" charset="0"/>
              </a:rPr>
              <a:t>.  Picks faster resp.</a:t>
            </a:r>
          </a:p>
        </p:txBody>
      </p:sp>
      <p:sp>
        <p:nvSpPr>
          <p:cNvPr id="22" name="TextBox 21"/>
          <p:cNvSpPr txBox="1"/>
          <p:nvPr/>
        </p:nvSpPr>
        <p:spPr>
          <a:xfrm>
            <a:off x="557784" y="918963"/>
            <a:ext cx="3819315"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Hedged Requests</a:t>
            </a:r>
            <a:endParaRPr lang="en-US" sz="3200" b="1" dirty="0">
              <a:solidFill>
                <a:schemeClr val="bg1"/>
              </a:solidFill>
              <a:latin typeface="Gill Sans" charset="0"/>
              <a:ea typeface="Gill Sans" charset="0"/>
              <a:cs typeface="Gill Sans" charset="0"/>
            </a:endParaRPr>
          </a:p>
        </p:txBody>
      </p:sp>
      <p:sp>
        <p:nvSpPr>
          <p:cNvPr id="23" name="TextBox 22"/>
          <p:cNvSpPr txBox="1"/>
          <p:nvPr/>
        </p:nvSpPr>
        <p:spPr>
          <a:xfrm>
            <a:off x="9831352" y="2313141"/>
            <a:ext cx="2452531" cy="400110"/>
          </a:xfrm>
          <a:prstGeom prst="rect">
            <a:avLst/>
          </a:prstGeom>
          <a:noFill/>
        </p:spPr>
        <p:txBody>
          <a:bodyPr wrap="none" rtlCol="0">
            <a:spAutoFit/>
          </a:bodyPr>
          <a:lstStyle/>
          <a:p>
            <a:r>
              <a:rPr lang="en-US" sz="2000" b="1" dirty="0" smtClean="0">
                <a:solidFill>
                  <a:schemeClr val="bg2"/>
                </a:solidFill>
                <a:latin typeface="Gill Sans" charset="0"/>
                <a:ea typeface="Gill Sans" charset="0"/>
                <a:cs typeface="Gill Sans" charset="0"/>
              </a:rPr>
              <a:t>Hedged Requests</a:t>
            </a:r>
            <a:endParaRPr lang="en-US" sz="2000" b="1" dirty="0">
              <a:solidFill>
                <a:schemeClr val="bg2"/>
              </a:solidFill>
              <a:latin typeface="Gill Sans" charset="0"/>
              <a:ea typeface="Gill Sans" charset="0"/>
              <a:cs typeface="Gill Sans" charset="0"/>
            </a:endParaRPr>
          </a:p>
        </p:txBody>
      </p:sp>
    </p:spTree>
    <p:extLst>
      <p:ext uri="{BB962C8B-B14F-4D97-AF65-F5344CB8AC3E}">
        <p14:creationId xmlns:p14="http://schemas.microsoft.com/office/powerpoint/2010/main" val="115026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p:tgtEl>
                                          <p:spTgt spid="19"/>
                                        </p:tgtEl>
                                        <p:attrNameLst>
                                          <p:attrName>ppt_y</p:attrName>
                                        </p:attrNameLst>
                                      </p:cBhvr>
                                      <p:tavLst>
                                        <p:tav tm="0">
                                          <p:val>
                                            <p:strVal val="#ppt_y+#ppt_h*1.125000"/>
                                          </p:val>
                                        </p:tav>
                                        <p:tav tm="100000">
                                          <p:val>
                                            <p:strVal val="#ppt_y"/>
                                          </p:val>
                                        </p:tav>
                                      </p:tavLst>
                                    </p:anim>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ppt_y</p:attrName>
                                        </p:attrNameLst>
                                      </p:cBhvr>
                                      <p:tavLst>
                                        <p:tav tm="0">
                                          <p:val>
                                            <p:strVal val="#ppt_y+#ppt_h*1.125000"/>
                                          </p:val>
                                        </p:tav>
                                        <p:tav tm="100000">
                                          <p:val>
                                            <p:strVal val="#ppt_y"/>
                                          </p:val>
                                        </p:tav>
                                      </p:tavLst>
                                    </p:anim>
                                    <p:animEffect transition="in" filter="wipe(up)">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p:tgtEl>
                                          <p:spTgt spid="15"/>
                                        </p:tgtEl>
                                        <p:attrNameLst>
                                          <p:attrName>ppt_y</p:attrName>
                                        </p:attrNameLst>
                                      </p:cBhvr>
                                      <p:tavLst>
                                        <p:tav tm="0">
                                          <p:val>
                                            <p:strVal val="#ppt_y+#ppt_h*1.125000"/>
                                          </p:val>
                                        </p:tav>
                                        <p:tav tm="100000">
                                          <p:val>
                                            <p:strVal val="#ppt_y"/>
                                          </p:val>
                                        </p:tav>
                                      </p:tavLst>
                                    </p:anim>
                                    <p:animEffect transition="in" filter="wipe(up)">
                                      <p:cBhvr>
                                        <p:cTn id="58" dur="500"/>
                                        <p:tgtEl>
                                          <p:spTgt spid="15"/>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p:tgtEl>
                                          <p:spTgt spid="16"/>
                                        </p:tgtEl>
                                        <p:attrNameLst>
                                          <p:attrName>ppt_y</p:attrName>
                                        </p:attrNameLst>
                                      </p:cBhvr>
                                      <p:tavLst>
                                        <p:tav tm="0">
                                          <p:val>
                                            <p:strVal val="#ppt_y+#ppt_h*1.125000"/>
                                          </p:val>
                                        </p:tav>
                                        <p:tav tm="100000">
                                          <p:val>
                                            <p:strVal val="#ppt_y"/>
                                          </p:val>
                                        </p:tav>
                                      </p:tavLst>
                                    </p:anim>
                                    <p:animEffect transition="in" filter="wipe(up)">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9" grpId="0" animBg="1"/>
      <p:bldP spid="6" grpId="0"/>
      <p:bldP spid="19" grpId="0"/>
      <p:bldP spid="20"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432" y="1474119"/>
            <a:ext cx="7424927" cy="4384155"/>
          </a:xfrm>
          <a:prstGeom prst="rect">
            <a:avLst/>
          </a:prstGeom>
        </p:spPr>
      </p:pic>
      <p:sp>
        <p:nvSpPr>
          <p:cNvPr id="3" name="Slide Number Placeholder 2"/>
          <p:cNvSpPr>
            <a:spLocks noGrp="1"/>
          </p:cNvSpPr>
          <p:nvPr>
            <p:ph type="sldNum" sz="quarter" idx="12"/>
          </p:nvPr>
        </p:nvSpPr>
        <p:spPr/>
        <p:txBody>
          <a:bodyPr/>
          <a:lstStyle/>
          <a:p>
            <a:fld id="{38237106-F2ED-405E-BC33-CC3CF426205F}" type="slidenum">
              <a:rPr lang="en-US"/>
              <a:pPr/>
              <a:t>39</a:t>
            </a:fld>
            <a:endParaRPr lang="en-US" dirty="0"/>
          </a:p>
        </p:txBody>
      </p:sp>
      <p:sp>
        <p:nvSpPr>
          <p:cNvPr id="5" name="Footer Placeholder 4"/>
          <p:cNvSpPr>
            <a:spLocks noGrp="1"/>
          </p:cNvSpPr>
          <p:nvPr>
            <p:ph type="ftr" sz="quarter" idx="4294967295"/>
          </p:nvPr>
        </p:nvSpPr>
        <p:spPr>
          <a:xfrm>
            <a:off x="2203704" y="45719"/>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sp>
        <p:nvSpPr>
          <p:cNvPr id="8" name="Left-Right Arrow 7"/>
          <p:cNvSpPr/>
          <p:nvPr/>
        </p:nvSpPr>
        <p:spPr>
          <a:xfrm>
            <a:off x="3514643" y="2196495"/>
            <a:ext cx="1969717" cy="553271"/>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Wait</a:t>
            </a:r>
          </a:p>
        </p:txBody>
      </p:sp>
      <p:sp>
        <p:nvSpPr>
          <p:cNvPr id="10" name="Left-Right Arrow 9"/>
          <p:cNvSpPr/>
          <p:nvPr/>
        </p:nvSpPr>
        <p:spPr>
          <a:xfrm>
            <a:off x="3526041" y="2866294"/>
            <a:ext cx="365760" cy="331423"/>
          </a:xfrm>
          <a:prstGeom prst="leftRightArrow">
            <a:avLst>
              <a:gd name="adj1" fmla="val 50000"/>
              <a:gd name="adj2" fmla="val 29177"/>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Gill Sans" charset="0"/>
              <a:ea typeface="Gill Sans" charset="0"/>
              <a:cs typeface="Gill Sans" charset="0"/>
            </a:endParaRPr>
          </a:p>
        </p:txBody>
      </p:sp>
      <p:sp>
        <p:nvSpPr>
          <p:cNvPr id="13" name="TextBox 12"/>
          <p:cNvSpPr txBox="1"/>
          <p:nvPr/>
        </p:nvSpPr>
        <p:spPr>
          <a:xfrm>
            <a:off x="3321684" y="3197718"/>
            <a:ext cx="1085425" cy="830997"/>
          </a:xfrm>
          <a:prstGeom prst="rect">
            <a:avLst/>
          </a:prstGeom>
          <a:noFill/>
        </p:spPr>
        <p:txBody>
          <a:bodyPr wrap="none" rtlCol="0">
            <a:spAutoFit/>
          </a:bodyPr>
          <a:lstStyle/>
          <a:p>
            <a:pPr algn="ctr"/>
            <a:r>
              <a:rPr lang="en-US" sz="2400" b="1" dirty="0">
                <a:solidFill>
                  <a:srgbClr val="0432FF"/>
                </a:solidFill>
                <a:latin typeface="Gill Sans" charset="0"/>
                <a:ea typeface="Gill Sans" charset="0"/>
                <a:cs typeface="Gill Sans" charset="0"/>
              </a:rPr>
              <a:t>Fast </a:t>
            </a:r>
          </a:p>
          <a:p>
            <a:pPr algn="ctr"/>
            <a:r>
              <a:rPr lang="en-US" sz="2400" b="1" dirty="0">
                <a:solidFill>
                  <a:srgbClr val="0432FF"/>
                </a:solidFill>
                <a:latin typeface="Gill Sans" charset="0"/>
                <a:ea typeface="Gill Sans" charset="0"/>
                <a:cs typeface="Gill Sans" charset="0"/>
              </a:rPr>
              <a:t>reject</a:t>
            </a:r>
          </a:p>
        </p:txBody>
      </p:sp>
      <p:sp>
        <p:nvSpPr>
          <p:cNvPr id="14" name="Left-Right Arrow 13"/>
          <p:cNvSpPr/>
          <p:nvPr/>
        </p:nvSpPr>
        <p:spPr>
          <a:xfrm>
            <a:off x="3893823" y="2749767"/>
            <a:ext cx="1261256" cy="514435"/>
          </a:xfrm>
          <a:prstGeom prst="leftRightArrow">
            <a:avLst>
              <a:gd name="adj1" fmla="val 50000"/>
              <a:gd name="adj2" fmla="val 33718"/>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Failover</a:t>
            </a:r>
          </a:p>
        </p:txBody>
      </p:sp>
      <p:sp>
        <p:nvSpPr>
          <p:cNvPr id="18" name="TextBox 17"/>
          <p:cNvSpPr txBox="1"/>
          <p:nvPr/>
        </p:nvSpPr>
        <p:spPr>
          <a:xfrm>
            <a:off x="5102356" y="2894153"/>
            <a:ext cx="1636987" cy="461665"/>
          </a:xfrm>
          <a:prstGeom prst="rect">
            <a:avLst/>
          </a:prstGeom>
          <a:noFill/>
        </p:spPr>
        <p:txBody>
          <a:bodyPr wrap="none" rtlCol="0">
            <a:spAutoFit/>
          </a:bodyPr>
          <a:lstStyle/>
          <a:p>
            <a:r>
              <a:rPr lang="en-US" sz="2400" dirty="0">
                <a:solidFill>
                  <a:srgbClr val="0099FF"/>
                </a:solidFill>
                <a:latin typeface="Gill Sans" charset="0"/>
                <a:ea typeface="Gill Sans" charset="0"/>
                <a:cs typeface="Gill Sans" charset="0"/>
              </a:rPr>
              <a:t>Cut </a:t>
            </a:r>
            <a:r>
              <a:rPr lang="en-US" sz="2400" dirty="0" err="1">
                <a:solidFill>
                  <a:srgbClr val="0099FF"/>
                </a:solidFill>
                <a:latin typeface="Gill Sans" charset="0"/>
                <a:ea typeface="Gill Sans" charset="0"/>
                <a:cs typeface="Gill Sans" charset="0"/>
              </a:rPr>
              <a:t>ms</a:t>
            </a:r>
            <a:r>
              <a:rPr lang="en-US" sz="2400" dirty="0">
                <a:solidFill>
                  <a:srgbClr val="0099FF"/>
                </a:solidFill>
                <a:latin typeface="Gill Sans" charset="0"/>
                <a:ea typeface="Gill Sans" charset="0"/>
                <a:cs typeface="Gill Sans" charset="0"/>
              </a:rPr>
              <a:t> tail!</a:t>
            </a:r>
          </a:p>
        </p:txBody>
      </p:sp>
      <p:cxnSp>
        <p:nvCxnSpPr>
          <p:cNvPr id="19" name="Straight Arrow Connector 18"/>
          <p:cNvCxnSpPr/>
          <p:nvPr/>
        </p:nvCxnSpPr>
        <p:spPr>
          <a:xfrm flipH="1">
            <a:off x="5170409" y="2864656"/>
            <a:ext cx="1231547" cy="633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20" name="Left-Right Arrow 19"/>
          <p:cNvSpPr/>
          <p:nvPr/>
        </p:nvSpPr>
        <p:spPr>
          <a:xfrm>
            <a:off x="5484360" y="2208679"/>
            <a:ext cx="1573541" cy="541087"/>
          </a:xfrm>
          <a:prstGeom prst="leftRightArrow">
            <a:avLst>
              <a:gd name="adj1" fmla="val 50000"/>
              <a:gd name="adj2" fmla="val 44840"/>
            </a:avLst>
          </a:prstGeom>
          <a:solidFill>
            <a:srgbClr val="33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Secondary</a:t>
            </a:r>
          </a:p>
        </p:txBody>
      </p:sp>
      <p:sp>
        <p:nvSpPr>
          <p:cNvPr id="15" name="Rounded Rectangular Callout 14"/>
          <p:cNvSpPr/>
          <p:nvPr/>
        </p:nvSpPr>
        <p:spPr>
          <a:xfrm>
            <a:off x="3321683" y="4417648"/>
            <a:ext cx="1388279" cy="930555"/>
          </a:xfrm>
          <a:prstGeom prst="wedgeRoundRectCallout">
            <a:avLst>
              <a:gd name="adj1" fmla="val 70389"/>
              <a:gd name="adj2" fmla="val -141907"/>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No-wait wins!</a:t>
            </a:r>
          </a:p>
        </p:txBody>
      </p:sp>
      <p:sp>
        <p:nvSpPr>
          <p:cNvPr id="2" name="Date Placeholder 1"/>
          <p:cNvSpPr>
            <a:spLocks noGrp="1"/>
          </p:cNvSpPr>
          <p:nvPr>
            <p:ph type="dt" sz="half" idx="10"/>
          </p:nvPr>
        </p:nvSpPr>
        <p:spPr/>
        <p:txBody>
          <a:bodyPr/>
          <a:lstStyle/>
          <a:p>
            <a:fld id="{0AE62058-6F76-C74D-A5B7-A0329512F4E8}" type="datetime1">
              <a:rPr lang="en-US" smtClean="0"/>
              <a:t>3/14/20</a:t>
            </a:fld>
            <a:endParaRPr lang="en-US" dirty="0"/>
          </a:p>
        </p:txBody>
      </p:sp>
      <p:sp>
        <p:nvSpPr>
          <p:cNvPr id="16" name="TextBox 15"/>
          <p:cNvSpPr txBox="1"/>
          <p:nvPr/>
        </p:nvSpPr>
        <p:spPr>
          <a:xfrm>
            <a:off x="557784" y="918963"/>
            <a:ext cx="1996059" cy="584775"/>
          </a:xfrm>
          <a:prstGeom prst="rect">
            <a:avLst/>
          </a:prstGeom>
          <a:noFill/>
        </p:spPr>
        <p:txBody>
          <a:bodyPr wrap="none" rtlCol="0">
            <a:spAutoFit/>
          </a:bodyPr>
          <a:lstStyle/>
          <a:p>
            <a:r>
              <a:rPr lang="en-US" sz="3200" b="1" dirty="0" err="1">
                <a:solidFill>
                  <a:schemeClr val="bg1"/>
                </a:solidFill>
                <a:latin typeface="Gill Sans" charset="0"/>
                <a:ea typeface="Gill Sans" charset="0"/>
                <a:cs typeface="Gill Sans" charset="0"/>
              </a:rPr>
              <a:t>MittCFQ</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3416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4" grpId="0" animBg="1"/>
      <p:bldP spid="18" grpId="0"/>
      <p:bldP spid="20"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057" y="1510688"/>
            <a:ext cx="5010947" cy="513689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56" y="784882"/>
            <a:ext cx="5230634" cy="5868497"/>
          </a:xfrm>
          <a:prstGeom prst="rect">
            <a:avLst/>
          </a:prstGeom>
        </p:spPr>
      </p:pic>
      <p:sp>
        <p:nvSpPr>
          <p:cNvPr id="6" name="Rectangle 5"/>
          <p:cNvSpPr/>
          <p:nvPr/>
        </p:nvSpPr>
        <p:spPr>
          <a:xfrm>
            <a:off x="1023499" y="784882"/>
            <a:ext cx="4065953" cy="8996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p:cNvSpPr/>
          <p:nvPr/>
        </p:nvSpPr>
        <p:spPr>
          <a:xfrm>
            <a:off x="1362973" y="2007715"/>
            <a:ext cx="727221" cy="3314562"/>
          </a:xfrm>
          <a:prstGeom prst="rect">
            <a:avLst/>
          </a:prstGeom>
          <a:solidFill>
            <a:srgbClr val="000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2182870" y="2863208"/>
            <a:ext cx="456456" cy="48661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92057" y="3431000"/>
            <a:ext cx="1843774" cy="461665"/>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95% &lt; .3ms</a:t>
            </a:r>
            <a:endParaRPr lang="en-US" sz="2400" b="1" i="1" dirty="0">
              <a:solidFill>
                <a:srgbClr val="0000FF"/>
              </a:solidFill>
              <a:latin typeface="Gill Sans" charset="0"/>
              <a:ea typeface="Gill Sans" charset="0"/>
              <a:cs typeface="Gill Sans" charset="0"/>
            </a:endParaRPr>
          </a:p>
        </p:txBody>
      </p:sp>
      <p:pic>
        <p:nvPicPr>
          <p:cNvPr id="48" name="Picture 47" descr="blue-smiley-face-h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6992" y="3391832"/>
            <a:ext cx="539093" cy="540000"/>
          </a:xfrm>
          <a:prstGeom prst="rect">
            <a:avLst/>
          </a:prstGeom>
        </p:spPr>
      </p:pic>
      <p:sp>
        <p:nvSpPr>
          <p:cNvPr id="58" name="Rectangle 57"/>
          <p:cNvSpPr/>
          <p:nvPr/>
        </p:nvSpPr>
        <p:spPr>
          <a:xfrm>
            <a:off x="1890486" y="1757828"/>
            <a:ext cx="2951386" cy="24988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1890486" y="2007715"/>
            <a:ext cx="6624" cy="22161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flipH="1">
            <a:off x="1893799" y="1819516"/>
            <a:ext cx="5896146" cy="37725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p:cNvGrpSpPr/>
          <p:nvPr/>
        </p:nvGrpSpPr>
        <p:grpSpPr>
          <a:xfrm>
            <a:off x="7624667" y="1831005"/>
            <a:ext cx="6205213" cy="4559786"/>
            <a:chOff x="7938658" y="2109692"/>
            <a:chExt cx="5805054" cy="4027870"/>
          </a:xfrm>
        </p:grpSpPr>
        <p:sp>
          <p:nvSpPr>
            <p:cNvPr id="8" name="Arc 7"/>
            <p:cNvSpPr/>
            <p:nvPr/>
          </p:nvSpPr>
          <p:spPr>
            <a:xfrm rot="16200000">
              <a:off x="8834177" y="1228027"/>
              <a:ext cx="4027870" cy="57912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7938658" y="4052605"/>
              <a:ext cx="13854" cy="112724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582104" y="1789589"/>
            <a:ext cx="676299" cy="3497561"/>
            <a:chOff x="7936835" y="1999299"/>
            <a:chExt cx="615950" cy="3185461"/>
          </a:xfrm>
        </p:grpSpPr>
        <p:sp>
          <p:nvSpPr>
            <p:cNvPr id="19" name="Arc 18"/>
            <p:cNvSpPr/>
            <p:nvPr/>
          </p:nvSpPr>
          <p:spPr>
            <a:xfrm rot="16200000">
              <a:off x="7606635" y="2329499"/>
              <a:ext cx="1276350" cy="615950"/>
            </a:xfrm>
            <a:prstGeom prst="arc">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7936835" y="2547039"/>
              <a:ext cx="0" cy="263772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10748295" y="1516484"/>
            <a:ext cx="1492717" cy="1077218"/>
          </a:xfrm>
          <a:prstGeom prst="rect">
            <a:avLst/>
          </a:prstGeom>
          <a:noFill/>
        </p:spPr>
        <p:txBody>
          <a:bodyPr wrap="none" rtlCol="0">
            <a:spAutoFit/>
          </a:bodyPr>
          <a:lstStyle/>
          <a:p>
            <a:pPr algn="ctr"/>
            <a:r>
              <a:rPr lang="en-US" sz="4000" b="1" i="1" dirty="0" smtClean="0">
                <a:solidFill>
                  <a:srgbClr val="FF0000"/>
                </a:solidFill>
                <a:latin typeface="Gill Sans" charset="0"/>
                <a:ea typeface="Gill Sans" charset="0"/>
                <a:cs typeface="Gill Sans" charset="0"/>
              </a:rPr>
              <a:t>Tail </a:t>
            </a:r>
          </a:p>
          <a:p>
            <a:pPr algn="ctr"/>
            <a:r>
              <a:rPr lang="en-US" sz="2400" b="1" i="1" dirty="0" smtClean="0">
                <a:solidFill>
                  <a:srgbClr val="FF0000"/>
                </a:solidFill>
                <a:latin typeface="Gill Sans" charset="0"/>
                <a:ea typeface="Gill Sans" charset="0"/>
                <a:cs typeface="Gill Sans" charset="0"/>
              </a:rPr>
              <a:t>latencies</a:t>
            </a:r>
          </a:p>
        </p:txBody>
      </p:sp>
      <p:sp>
        <p:nvSpPr>
          <p:cNvPr id="42" name="Down Arrow 41"/>
          <p:cNvSpPr/>
          <p:nvPr/>
        </p:nvSpPr>
        <p:spPr>
          <a:xfrm rot="19023092" flipV="1">
            <a:off x="7686238" y="2336468"/>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rot="19023092" flipV="1">
            <a:off x="8047783" y="1916476"/>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F1AAC97E-D7B5-4340-AA1A-28AC84B939B9}"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a:t>
            </a:fld>
            <a:endParaRPr lang="en-US" dirty="0"/>
          </a:p>
        </p:txBody>
      </p:sp>
      <p:sp>
        <p:nvSpPr>
          <p:cNvPr id="27" name="Title 1"/>
          <p:cNvSpPr>
            <a:spLocks noGrp="1"/>
          </p:cNvSpPr>
          <p:nvPr>
            <p:ph type="title"/>
          </p:nvPr>
        </p:nvSpPr>
        <p:spPr>
          <a:xfrm>
            <a:off x="444494" y="91440"/>
            <a:ext cx="8621875" cy="1143000"/>
          </a:xfrm>
        </p:spPr>
        <p:txBody>
          <a:bodyPr/>
          <a:lstStyle/>
          <a:p>
            <a:r>
              <a:rPr lang="en-US" sz="3600" dirty="0"/>
              <a:t>I</a:t>
            </a:r>
            <a:r>
              <a:rPr lang="en-US" sz="3600" dirty="0" smtClean="0"/>
              <a:t>nstability (in CDF graphs)</a:t>
            </a:r>
            <a:endParaRPr lang="en-US" sz="3600" dirty="0"/>
          </a:p>
        </p:txBody>
      </p:sp>
      <p:pic>
        <p:nvPicPr>
          <p:cNvPr id="49" name="Picture 48" descr="sad 2 .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79630" y1="78086" x2="79630" y2="78086"/>
                      </a14:backgroundRemoval>
                    </a14:imgEffect>
                  </a14:imgLayer>
                </a14:imgProps>
              </a:ext>
              <a:ext uri="{28A0092B-C50C-407E-A947-70E740481C1C}">
                <a14:useLocalDpi xmlns:a14="http://schemas.microsoft.com/office/drawing/2010/main" val="0"/>
              </a:ext>
            </a:extLst>
          </a:blip>
          <a:stretch>
            <a:fillRect/>
          </a:stretch>
        </p:blipFill>
        <p:spPr>
          <a:xfrm>
            <a:off x="8924975" y="4364292"/>
            <a:ext cx="727525" cy="727525"/>
          </a:xfrm>
          <a:prstGeom prst="rect">
            <a:avLst/>
          </a:prstGeom>
        </p:spPr>
      </p:pic>
      <p:sp>
        <p:nvSpPr>
          <p:cNvPr id="50" name="TextBox 49"/>
          <p:cNvSpPr txBox="1"/>
          <p:nvPr/>
        </p:nvSpPr>
        <p:spPr>
          <a:xfrm>
            <a:off x="7937583" y="4015340"/>
            <a:ext cx="2752677" cy="461665"/>
          </a:xfrm>
          <a:prstGeom prst="rect">
            <a:avLst/>
          </a:prstGeom>
          <a:noFill/>
        </p:spPr>
        <p:txBody>
          <a:bodyPr wrap="none" rtlCol="0">
            <a:spAutoFit/>
          </a:bodyPr>
          <a:lstStyle/>
          <a:p>
            <a:pPr algn="ctr"/>
            <a:r>
              <a:rPr lang="en-US" sz="2400" b="1" i="1" dirty="0" smtClean="0">
                <a:solidFill>
                  <a:srgbClr val="FF0000"/>
                </a:solidFill>
                <a:latin typeface="Gill Sans" charset="0"/>
                <a:ea typeface="Gill Sans" charset="0"/>
                <a:cs typeface="Gill Sans" charset="0"/>
              </a:rPr>
              <a:t>5% &gt; .3ms – </a:t>
            </a:r>
            <a:r>
              <a:rPr lang="en-US" sz="2400" b="1" i="1" dirty="0" smtClean="0">
                <a:solidFill>
                  <a:srgbClr val="FF0000"/>
                </a:solidFill>
                <a:latin typeface="Arial" charset="0"/>
                <a:ea typeface="Arial" charset="0"/>
                <a:cs typeface="Arial" charset="0"/>
              </a:rPr>
              <a:t>1</a:t>
            </a:r>
            <a:r>
              <a:rPr lang="en-US" sz="2400" b="1" i="1" dirty="0" smtClean="0">
                <a:solidFill>
                  <a:srgbClr val="FF0000"/>
                </a:solidFill>
                <a:latin typeface="Gill Sans" charset="0"/>
                <a:ea typeface="Gill Sans" charset="0"/>
                <a:cs typeface="Gill Sans" charset="0"/>
              </a:rPr>
              <a:t>0ms</a:t>
            </a:r>
          </a:p>
        </p:txBody>
      </p:sp>
      <p:pic>
        <p:nvPicPr>
          <p:cNvPr id="51" name="Picture 50" descr="blue-smiley-face-h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9785" y="1217828"/>
            <a:ext cx="539093" cy="540000"/>
          </a:xfrm>
          <a:prstGeom prst="rect">
            <a:avLst/>
          </a:prstGeom>
        </p:spPr>
      </p:pic>
      <p:sp>
        <p:nvSpPr>
          <p:cNvPr id="44" name="TextBox 43"/>
          <p:cNvSpPr txBox="1"/>
          <p:nvPr/>
        </p:nvSpPr>
        <p:spPr>
          <a:xfrm>
            <a:off x="7669998" y="951931"/>
            <a:ext cx="1852879" cy="830997"/>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Stable!</a:t>
            </a:r>
          </a:p>
          <a:p>
            <a:pPr algn="ctr"/>
            <a:r>
              <a:rPr lang="en-US" sz="2400" b="1" i="1" dirty="0" smtClean="0">
                <a:solidFill>
                  <a:srgbClr val="0000FF"/>
                </a:solidFill>
                <a:latin typeface="Gill Sans" charset="0"/>
                <a:ea typeface="Gill Sans" charset="0"/>
                <a:cs typeface="Gill Sans" charset="0"/>
              </a:rPr>
              <a:t>“Tail-free”</a:t>
            </a:r>
            <a:endParaRPr lang="en-US" sz="2400" b="1" i="1" dirty="0">
              <a:solidFill>
                <a:srgbClr val="0000FF"/>
              </a:solidFill>
              <a:latin typeface="Gill Sans" charset="0"/>
              <a:ea typeface="Gill Sans" charset="0"/>
              <a:cs typeface="Gill Sans" charset="0"/>
            </a:endParaRPr>
          </a:p>
        </p:txBody>
      </p:sp>
      <p:pic>
        <p:nvPicPr>
          <p:cNvPr id="57" name="Picture 56"/>
          <p:cNvPicPr>
            <a:picLocks noChangeAspect="1"/>
          </p:cNvPicPr>
          <p:nvPr/>
        </p:nvPicPr>
        <p:blipFill rotWithShape="1">
          <a:blip r:embed="rId8"/>
          <a:srcRect t="49409" r="51645"/>
          <a:stretch/>
        </p:blipFill>
        <p:spPr>
          <a:xfrm rot="20776291" flipV="1">
            <a:off x="7176551" y="1200409"/>
            <a:ext cx="4406373" cy="3668314"/>
          </a:xfrm>
          <a:prstGeom prst="rect">
            <a:avLst/>
          </a:prstGeom>
        </p:spPr>
      </p:pic>
      <p:sp>
        <p:nvSpPr>
          <p:cNvPr id="17" name="Freeform 16"/>
          <p:cNvSpPr/>
          <p:nvPr/>
        </p:nvSpPr>
        <p:spPr>
          <a:xfrm>
            <a:off x="1793631" y="4191000"/>
            <a:ext cx="103479" cy="1131277"/>
          </a:xfrm>
          <a:custGeom>
            <a:avLst/>
            <a:gdLst>
              <a:gd name="connsiteX0" fmla="*/ 114300 w 114300"/>
              <a:gd name="connsiteY0" fmla="*/ 0 h 1104900"/>
              <a:gd name="connsiteX1" fmla="*/ 88900 w 114300"/>
              <a:gd name="connsiteY1" fmla="*/ 666750 h 1104900"/>
              <a:gd name="connsiteX2" fmla="*/ 0 w 114300"/>
              <a:gd name="connsiteY2" fmla="*/ 1104900 h 1104900"/>
            </a:gdLst>
            <a:ahLst/>
            <a:cxnLst>
              <a:cxn ang="0">
                <a:pos x="connsiteX0" y="connsiteY0"/>
              </a:cxn>
              <a:cxn ang="0">
                <a:pos x="connsiteX1" y="connsiteY1"/>
              </a:cxn>
              <a:cxn ang="0">
                <a:pos x="connsiteX2" y="connsiteY2"/>
              </a:cxn>
            </a:cxnLst>
            <a:rect l="l" t="t" r="r" b="b"/>
            <a:pathLst>
              <a:path w="114300" h="1104900">
                <a:moveTo>
                  <a:pt x="114300" y="0"/>
                </a:moveTo>
                <a:cubicBezTo>
                  <a:pt x="111125" y="241300"/>
                  <a:pt x="107950" y="482600"/>
                  <a:pt x="88900" y="666750"/>
                </a:cubicBezTo>
                <a:cubicBezTo>
                  <a:pt x="69850" y="850900"/>
                  <a:pt x="0" y="1104900"/>
                  <a:pt x="0" y="110490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4841872" y="1782928"/>
            <a:ext cx="2602117" cy="6661"/>
          </a:xfrm>
          <a:prstGeom prst="line">
            <a:avLst/>
          </a:prstGeom>
          <a:ln w="25400">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187663" y="2032816"/>
            <a:ext cx="3113143" cy="3254334"/>
          </a:xfrm>
          <a:prstGeom prst="line">
            <a:avLst/>
          </a:prstGeom>
          <a:ln w="25400">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17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par>
                                <p:cTn id="11" presetID="9"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dissolv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dissolve">
                                      <p:cBhvr>
                                        <p:cTn id="21" dur="500"/>
                                        <p:tgtEl>
                                          <p:spTgt spid="58"/>
                                        </p:tgtEl>
                                      </p:cBhvr>
                                    </p:animEffect>
                                  </p:childTnLst>
                                </p:cTn>
                              </p:par>
                              <p:par>
                                <p:cTn id="22" presetID="9"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dissolve">
                                      <p:cBhvr>
                                        <p:cTn id="24" dur="500"/>
                                        <p:tgtEl>
                                          <p:spTgt spid="45"/>
                                        </p:tgtEl>
                                      </p:cBhvr>
                                    </p:animEffect>
                                  </p:childTnLst>
                                </p:cTn>
                              </p:par>
                              <p:par>
                                <p:cTn id="25" presetID="9"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par>
                                <p:cTn id="28" presetID="9"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12" presetClass="entr" presetSubtype="4"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p:tgtEl>
                                          <p:spTgt spid="49"/>
                                        </p:tgtEl>
                                        <p:attrNameLst>
                                          <p:attrName>ppt_y</p:attrName>
                                        </p:attrNameLst>
                                      </p:cBhvr>
                                      <p:tavLst>
                                        <p:tav tm="0">
                                          <p:val>
                                            <p:strVal val="#ppt_y+#ppt_h*1.125000"/>
                                          </p:val>
                                        </p:tav>
                                        <p:tav tm="100000">
                                          <p:val>
                                            <p:strVal val="#ppt_y"/>
                                          </p:val>
                                        </p:tav>
                                      </p:tavLst>
                                    </p:anim>
                                    <p:animEffect transition="in" filter="wipe(up)">
                                      <p:cBhvr>
                                        <p:cTn id="37" dur="500"/>
                                        <p:tgtEl>
                                          <p:spTgt spid="49"/>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p:tgtEl>
                                          <p:spTgt spid="50"/>
                                        </p:tgtEl>
                                        <p:attrNameLst>
                                          <p:attrName>ppt_y</p:attrName>
                                        </p:attrNameLst>
                                      </p:cBhvr>
                                      <p:tavLst>
                                        <p:tav tm="0">
                                          <p:val>
                                            <p:strVal val="#ppt_y+#ppt_h*1.125000"/>
                                          </p:val>
                                        </p:tav>
                                        <p:tav tm="100000">
                                          <p:val>
                                            <p:strVal val="#ppt_y"/>
                                          </p:val>
                                        </p:tav>
                                      </p:tavLst>
                                    </p:anim>
                                    <p:animEffect transition="in" filter="wipe(up)">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dissolve">
                                      <p:cBhvr>
                                        <p:cTn id="46" dur="500"/>
                                        <p:tgtEl>
                                          <p:spTgt spid="5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2"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p:tgtEl>
                                          <p:spTgt spid="43"/>
                                        </p:tgtEl>
                                        <p:attrNameLst>
                                          <p:attrName>ppt_x</p:attrName>
                                        </p:attrNameLst>
                                      </p:cBhvr>
                                      <p:tavLst>
                                        <p:tav tm="0">
                                          <p:val>
                                            <p:strVal val="#ppt_x+#ppt_w*1.125000"/>
                                          </p:val>
                                        </p:tav>
                                        <p:tav tm="100000">
                                          <p:val>
                                            <p:strVal val="#ppt_x"/>
                                          </p:val>
                                        </p:tav>
                                      </p:tavLst>
                                    </p:anim>
                                    <p:animEffect transition="in" filter="wipe(left)">
                                      <p:cBhvr>
                                        <p:cTn id="55" dur="500"/>
                                        <p:tgtEl>
                                          <p:spTgt spid="43"/>
                                        </p:tgtEl>
                                      </p:cBhvr>
                                    </p:animEffect>
                                  </p:childTnLst>
                                </p:cTn>
                              </p:par>
                              <p:par>
                                <p:cTn id="56" presetID="12" presetClass="entr" presetSubtype="2"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p:tgtEl>
                                          <p:spTgt spid="42"/>
                                        </p:tgtEl>
                                        <p:attrNameLst>
                                          <p:attrName>ppt_x</p:attrName>
                                        </p:attrNameLst>
                                      </p:cBhvr>
                                      <p:tavLst>
                                        <p:tav tm="0">
                                          <p:val>
                                            <p:strVal val="#ppt_x+#ppt_w*1.125000"/>
                                          </p:val>
                                        </p:tav>
                                        <p:tav tm="100000">
                                          <p:val>
                                            <p:strVal val="#ppt_x"/>
                                          </p:val>
                                        </p:tav>
                                      </p:tavLst>
                                    </p:anim>
                                    <p:animEffect transition="in" filter="wipe(left)">
                                      <p:cBhvr>
                                        <p:cTn id="59" dur="500"/>
                                        <p:tgtEl>
                                          <p:spTgt spid="42"/>
                                        </p:tgtEl>
                                      </p:cBhvr>
                                    </p:animEffect>
                                  </p:childTnLst>
                                </p:cTn>
                              </p:par>
                              <p:par>
                                <p:cTn id="60" presetID="12" presetClass="entr" presetSubtype="2"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p:tgtEl>
                                          <p:spTgt spid="23"/>
                                        </p:tgtEl>
                                        <p:attrNameLst>
                                          <p:attrName>ppt_x</p:attrName>
                                        </p:attrNameLst>
                                      </p:cBhvr>
                                      <p:tavLst>
                                        <p:tav tm="0">
                                          <p:val>
                                            <p:strVal val="#ppt_x+#ppt_w*1.125000"/>
                                          </p:val>
                                        </p:tav>
                                        <p:tav tm="100000">
                                          <p:val>
                                            <p:strVal val="#ppt_x"/>
                                          </p:val>
                                        </p:tav>
                                      </p:tavLst>
                                    </p:anim>
                                    <p:animEffect transition="in" filter="wipe(left)">
                                      <p:cBhvr>
                                        <p:cTn id="63" dur="500"/>
                                        <p:tgtEl>
                                          <p:spTgt spid="23"/>
                                        </p:tgtEl>
                                      </p:cBhvr>
                                    </p:animEffect>
                                  </p:childTnLst>
                                </p:cTn>
                              </p:par>
                            </p:childTnLst>
                          </p:cTn>
                        </p:par>
                        <p:par>
                          <p:cTn id="64" fill="hold">
                            <p:stCondLst>
                              <p:cond delay="500"/>
                            </p:stCondLst>
                            <p:childTnLst>
                              <p:par>
                                <p:cTn id="65" presetID="12" presetClass="entr" presetSubtype="4"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p:tgtEl>
                                          <p:spTgt spid="51"/>
                                        </p:tgtEl>
                                        <p:attrNameLst>
                                          <p:attrName>ppt_y</p:attrName>
                                        </p:attrNameLst>
                                      </p:cBhvr>
                                      <p:tavLst>
                                        <p:tav tm="0">
                                          <p:val>
                                            <p:strVal val="#ppt_y+#ppt_h*1.125000"/>
                                          </p:val>
                                        </p:tav>
                                        <p:tav tm="100000">
                                          <p:val>
                                            <p:strVal val="#ppt_y"/>
                                          </p:val>
                                        </p:tav>
                                      </p:tavLst>
                                    </p:anim>
                                    <p:animEffect transition="in" filter="wipe(up)">
                                      <p:cBhvr>
                                        <p:cTn id="68" dur="500"/>
                                        <p:tgtEl>
                                          <p:spTgt spid="51"/>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p:tgtEl>
                                          <p:spTgt spid="44"/>
                                        </p:tgtEl>
                                        <p:attrNameLst>
                                          <p:attrName>ppt_y</p:attrName>
                                        </p:attrNameLst>
                                      </p:cBhvr>
                                      <p:tavLst>
                                        <p:tav tm="0">
                                          <p:val>
                                            <p:strVal val="#ppt_y+#ppt_h*1.125000"/>
                                          </p:val>
                                        </p:tav>
                                        <p:tav tm="100000">
                                          <p:val>
                                            <p:strVal val="#ppt_y"/>
                                          </p:val>
                                        </p:tav>
                                      </p:tavLst>
                                    </p:anim>
                                    <p:animEffect transition="in" filter="wipe(up)">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p:bldP spid="58" grpId="0" animBg="1"/>
      <p:bldP spid="41" grpId="0"/>
      <p:bldP spid="42" grpId="0" animBg="1"/>
      <p:bldP spid="43" grpId="0" animBg="1"/>
      <p:bldP spid="50"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237106-F2ED-405E-BC33-CC3CF426205F}" type="slidenum">
              <a:rPr lang="en-US"/>
              <a:pPr/>
              <a:t>40</a:t>
            </a:fld>
            <a:endParaRPr lang="en-US" dirty="0"/>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96987" y="4532255"/>
            <a:ext cx="3790085" cy="1814335"/>
          </a:xfrm>
        </p:spPr>
      </p:pic>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dirty="0">
              <a:solidFill>
                <a:schemeClr val="tx1">
                  <a:lumMod val="75000"/>
                </a:schemeClr>
              </a:solidFill>
              <a:latin typeface="Gill Sans" charset="0"/>
              <a:ea typeface="Gill Sans" charset="0"/>
              <a:cs typeface="Gill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986" y="4523444"/>
            <a:ext cx="3989713" cy="18979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386" y="4532255"/>
            <a:ext cx="2026444" cy="192812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1794" y="1090499"/>
            <a:ext cx="3938546" cy="2147806"/>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2477" y="1173751"/>
            <a:ext cx="4006962" cy="1871797"/>
          </a:xfrm>
          <a:prstGeom prst="rect">
            <a:avLst/>
          </a:prstGeom>
        </p:spPr>
      </p:pic>
      <p:sp>
        <p:nvSpPr>
          <p:cNvPr id="4" name="Date Placeholder 3"/>
          <p:cNvSpPr>
            <a:spLocks noGrp="1"/>
          </p:cNvSpPr>
          <p:nvPr>
            <p:ph type="dt" sz="half" idx="10"/>
          </p:nvPr>
        </p:nvSpPr>
        <p:spPr/>
        <p:txBody>
          <a:bodyPr/>
          <a:lstStyle/>
          <a:p>
            <a:fld id="{A4F46604-6A7F-2444-8C07-518D2FCFFFC6}" type="datetime1">
              <a:rPr lang="en-US" smtClean="0"/>
              <a:t>3/14/20</a:t>
            </a:fld>
            <a:endParaRPr lang="en-US" dirty="0"/>
          </a:p>
        </p:txBody>
      </p:sp>
      <p:sp>
        <p:nvSpPr>
          <p:cNvPr id="58" name="Rounded Rectangular Callout 57"/>
          <p:cNvSpPr/>
          <p:nvPr/>
        </p:nvSpPr>
        <p:spPr>
          <a:xfrm>
            <a:off x="1972331" y="456458"/>
            <a:ext cx="4286443" cy="460034"/>
          </a:xfrm>
          <a:prstGeom prst="wedgeRoundRectCallout">
            <a:avLst>
              <a:gd name="adj1" fmla="val -22267"/>
              <a:gd name="adj2" fmla="val 116832"/>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More savings on larger tasks</a:t>
            </a:r>
            <a:endParaRPr lang="en-US" sz="2400" dirty="0">
              <a:latin typeface="Gill Sans" charset="0"/>
              <a:ea typeface="Gill Sans" charset="0"/>
              <a:cs typeface="Gill Sans" charset="0"/>
            </a:endParaRPr>
          </a:p>
        </p:txBody>
      </p:sp>
      <p:sp>
        <p:nvSpPr>
          <p:cNvPr id="59" name="Rounded Rectangular Callout 58"/>
          <p:cNvSpPr/>
          <p:nvPr/>
        </p:nvSpPr>
        <p:spPr>
          <a:xfrm>
            <a:off x="7929869" y="447840"/>
            <a:ext cx="2805677" cy="460034"/>
          </a:xfrm>
          <a:prstGeom prst="wedgeRoundRectCallout">
            <a:avLst>
              <a:gd name="adj1" fmla="val -22267"/>
              <a:gd name="adj2" fmla="val 116832"/>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Gill Sans" charset="0"/>
                <a:ea typeface="Gill Sans" charset="0"/>
                <a:cs typeface="Gill Sans" charset="0"/>
              </a:rPr>
              <a:t>High accuracies</a:t>
            </a:r>
            <a:endParaRPr lang="en-US" sz="2400" dirty="0">
              <a:latin typeface="Gill Sans" charset="0"/>
              <a:ea typeface="Gill Sans" charset="0"/>
              <a:cs typeface="Gill Sans" charset="0"/>
            </a:endParaRPr>
          </a:p>
        </p:txBody>
      </p:sp>
      <p:sp>
        <p:nvSpPr>
          <p:cNvPr id="60" name="Rounded Rectangular Callout 59"/>
          <p:cNvSpPr/>
          <p:nvPr/>
        </p:nvSpPr>
        <p:spPr>
          <a:xfrm>
            <a:off x="887326" y="3354329"/>
            <a:ext cx="3209406" cy="460034"/>
          </a:xfrm>
          <a:prstGeom prst="wedgeRoundRectCallout">
            <a:avLst>
              <a:gd name="adj1" fmla="val -5172"/>
              <a:gd name="adj2" fmla="val 162701"/>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Gill Sans" charset="0"/>
                <a:ea typeface="Gill Sans" charset="0"/>
                <a:cs typeface="Gill Sans" charset="0"/>
              </a:rPr>
              <a:t>MittSSD</a:t>
            </a:r>
            <a:r>
              <a:rPr lang="en-US" sz="2400" dirty="0" smtClean="0">
                <a:latin typeface="Gill Sans" charset="0"/>
                <a:ea typeface="Gill Sans" charset="0"/>
                <a:cs typeface="Gill Sans" charset="0"/>
              </a:rPr>
              <a:t> cuts tail</a:t>
            </a:r>
            <a:endParaRPr lang="en-US" sz="2400" dirty="0">
              <a:latin typeface="Gill Sans" charset="0"/>
              <a:ea typeface="Gill Sans" charset="0"/>
              <a:cs typeface="Gill Sans" charset="0"/>
            </a:endParaRPr>
          </a:p>
        </p:txBody>
      </p:sp>
      <p:sp>
        <p:nvSpPr>
          <p:cNvPr id="61" name="Rounded Rectangular Callout 60"/>
          <p:cNvSpPr/>
          <p:nvPr/>
        </p:nvSpPr>
        <p:spPr>
          <a:xfrm>
            <a:off x="4662346" y="3354329"/>
            <a:ext cx="3209406" cy="460034"/>
          </a:xfrm>
          <a:prstGeom prst="wedgeRoundRectCallout">
            <a:avLst>
              <a:gd name="adj1" fmla="val -2860"/>
              <a:gd name="adj2" fmla="val 180207"/>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Gill Sans" charset="0"/>
                <a:ea typeface="Gill Sans" charset="0"/>
                <a:cs typeface="Gill Sans" charset="0"/>
              </a:rPr>
              <a:t>MittCache</a:t>
            </a:r>
            <a:r>
              <a:rPr lang="en-US" sz="2400" dirty="0" smtClean="0">
                <a:latin typeface="Gill Sans" charset="0"/>
                <a:ea typeface="Gill Sans" charset="0"/>
                <a:cs typeface="Gill Sans" charset="0"/>
              </a:rPr>
              <a:t> cuts tail</a:t>
            </a:r>
            <a:endParaRPr lang="en-US" sz="2400" dirty="0">
              <a:latin typeface="Gill Sans" charset="0"/>
              <a:ea typeface="Gill Sans" charset="0"/>
              <a:cs typeface="Gill Sans" charset="0"/>
            </a:endParaRPr>
          </a:p>
        </p:txBody>
      </p:sp>
      <p:sp>
        <p:nvSpPr>
          <p:cNvPr id="65" name="Rounded Rectangular Callout 64"/>
          <p:cNvSpPr/>
          <p:nvPr/>
        </p:nvSpPr>
        <p:spPr>
          <a:xfrm>
            <a:off x="8213591" y="3354329"/>
            <a:ext cx="3924035" cy="476178"/>
          </a:xfrm>
          <a:prstGeom prst="wedgeRoundRectCallout">
            <a:avLst>
              <a:gd name="adj1" fmla="val 5641"/>
              <a:gd name="adj2" fmla="val 163185"/>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latin typeface="Gill Sans" charset="0"/>
                <a:ea typeface="Gill Sans" charset="0"/>
                <a:cs typeface="Gill Sans" charset="0"/>
              </a:rPr>
              <a:t>Supports other applications</a:t>
            </a:r>
            <a:endParaRPr lang="en-US" sz="2400" dirty="0">
              <a:latin typeface="Gill Sans" charset="0"/>
              <a:ea typeface="Gill Sans" charset="0"/>
              <a:cs typeface="Gill Sans" charset="0"/>
            </a:endParaRPr>
          </a:p>
        </p:txBody>
      </p:sp>
    </p:spTree>
    <p:extLst>
      <p:ext uri="{BB962C8B-B14F-4D97-AF65-F5344CB8AC3E}">
        <p14:creationId xmlns:p14="http://schemas.microsoft.com/office/powerpoint/2010/main" val="78187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2396345" y="4488417"/>
            <a:ext cx="5233179" cy="1195280"/>
          </a:xfrm>
          <a:prstGeom prst="roundRect">
            <a:avLst/>
          </a:prstGeom>
          <a:ln w="38100">
            <a:solidFill>
              <a:srgbClr val="4FA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8237106-F2ED-405E-BC33-CC3CF426205F}" type="slidenum">
              <a:rPr lang="en-US"/>
              <a:pPr/>
              <a:t>41</a:t>
            </a:fld>
            <a:endParaRPr lang="en-US" dirty="0"/>
          </a:p>
        </p:txBody>
      </p:sp>
      <p:sp>
        <p:nvSpPr>
          <p:cNvPr id="5" name="Footer Placeholder 4"/>
          <p:cNvSpPr>
            <a:spLocks noGrp="1"/>
          </p:cNvSpPr>
          <p:nvPr>
            <p:ph type="ftr" sz="quarter" idx="4294967295"/>
          </p:nvPr>
        </p:nvSpPr>
        <p:spPr>
          <a:xfrm>
            <a:off x="2203704" y="45720"/>
            <a:ext cx="3259827" cy="265176"/>
          </a:xfrm>
          <a:prstGeom prst="rect">
            <a:avLst/>
          </a:prstGeom>
        </p:spPr>
        <p:txBody>
          <a:bodyPr/>
          <a:lstStyle/>
          <a:p>
            <a:r>
              <a:rPr lang="en-US" smtClean="0">
                <a:solidFill>
                  <a:schemeClr val="tx1">
                    <a:lumMod val="75000"/>
                  </a:schemeClr>
                </a:solidFill>
                <a:latin typeface="Gill Sans" charset="0"/>
                <a:ea typeface="Gill Sans" charset="0"/>
                <a:cs typeface="Gill Sans" charset="0"/>
              </a:rPr>
              <a:t>Fast and Stable Data Storage Systems</a:t>
            </a:r>
            <a:endParaRPr lang="en-US" sz="2000" dirty="0">
              <a:solidFill>
                <a:schemeClr val="tx1">
                  <a:lumMod val="75000"/>
                </a:schemeClr>
              </a:solidFill>
              <a:latin typeface="Gill Sans" charset="0"/>
              <a:ea typeface="Gill Sans" charset="0"/>
              <a:cs typeface="Gill Sans"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204" y="1836523"/>
            <a:ext cx="3755999" cy="4075299"/>
          </a:xfrm>
          <a:prstGeom prst="rect">
            <a:avLst/>
          </a:prstGeom>
        </p:spPr>
      </p:pic>
      <p:sp>
        <p:nvSpPr>
          <p:cNvPr id="17" name="TextBox 16"/>
          <p:cNvSpPr txBox="1"/>
          <p:nvPr/>
        </p:nvSpPr>
        <p:spPr>
          <a:xfrm rot="19792796">
            <a:off x="9218128" y="2781591"/>
            <a:ext cx="1032655" cy="369332"/>
          </a:xfrm>
          <a:prstGeom prst="rect">
            <a:avLst/>
          </a:prstGeom>
          <a:noFill/>
        </p:spPr>
        <p:txBody>
          <a:bodyPr wrap="none" rtlCol="0">
            <a:spAutoFit/>
          </a:bodyPr>
          <a:lstStyle/>
          <a:p>
            <a:r>
              <a:rPr lang="en-US" b="1" dirty="0" err="1">
                <a:solidFill>
                  <a:srgbClr val="0432FF"/>
                </a:solidFill>
                <a:latin typeface="Gill Sans" charset="0"/>
                <a:ea typeface="Gill Sans" charset="0"/>
                <a:cs typeface="Gill Sans" charset="0"/>
              </a:rPr>
              <a:t>MittOS</a:t>
            </a:r>
            <a:endParaRPr lang="en-US" b="1" dirty="0">
              <a:solidFill>
                <a:srgbClr val="0432FF"/>
              </a:solidFill>
              <a:latin typeface="Gill Sans" charset="0"/>
              <a:ea typeface="Gill Sans" charset="0"/>
              <a:cs typeface="Gill Sans" charset="0"/>
            </a:endParaRPr>
          </a:p>
        </p:txBody>
      </p:sp>
      <p:sp>
        <p:nvSpPr>
          <p:cNvPr id="18" name="TextBox 17"/>
          <p:cNvSpPr txBox="1"/>
          <p:nvPr/>
        </p:nvSpPr>
        <p:spPr>
          <a:xfrm rot="19216736">
            <a:off x="9215997" y="3160404"/>
            <a:ext cx="1544077" cy="369332"/>
          </a:xfrm>
          <a:prstGeom prst="rect">
            <a:avLst/>
          </a:prstGeom>
          <a:noFill/>
        </p:spPr>
        <p:txBody>
          <a:bodyPr wrap="none" rtlCol="0">
            <a:spAutoFit/>
          </a:bodyPr>
          <a:lstStyle/>
          <a:p>
            <a:r>
              <a:rPr lang="en-US" b="1">
                <a:solidFill>
                  <a:srgbClr val="33FF00"/>
                </a:solidFill>
                <a:latin typeface="Gill Sans" charset="0"/>
                <a:ea typeface="Gill Sans" charset="0"/>
                <a:cs typeface="Gill Sans" charset="0"/>
              </a:rPr>
              <a:t>State of art</a:t>
            </a:r>
            <a:endParaRPr lang="en-US" b="1" dirty="0">
              <a:solidFill>
                <a:srgbClr val="33FF00"/>
              </a:solidFill>
              <a:latin typeface="Gill Sans" charset="0"/>
              <a:ea typeface="Gill Sans" charset="0"/>
              <a:cs typeface="Gill Sans" charset="0"/>
            </a:endParaRPr>
          </a:p>
        </p:txBody>
      </p:sp>
      <p:sp>
        <p:nvSpPr>
          <p:cNvPr id="4" name="Rectangle 3"/>
          <p:cNvSpPr/>
          <p:nvPr/>
        </p:nvSpPr>
        <p:spPr>
          <a:xfrm>
            <a:off x="8102203" y="2463189"/>
            <a:ext cx="752467" cy="27046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rot="5400000">
            <a:off x="9992831" y="4183241"/>
            <a:ext cx="752467" cy="27046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p:cNvSpPr/>
          <p:nvPr/>
        </p:nvSpPr>
        <p:spPr>
          <a:xfrm rot="5400000">
            <a:off x="9204734" y="-349887"/>
            <a:ext cx="752467" cy="49159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9722202" y="5073925"/>
            <a:ext cx="1140056" cy="461665"/>
          </a:xfrm>
          <a:prstGeom prst="rect">
            <a:avLst/>
          </a:prstGeom>
          <a:noFill/>
        </p:spPr>
        <p:txBody>
          <a:bodyPr wrap="none" rtlCol="0">
            <a:spAutoFit/>
          </a:bodyPr>
          <a:lstStyle/>
          <a:p>
            <a:r>
              <a:rPr lang="en-US" sz="2400" dirty="0">
                <a:solidFill>
                  <a:schemeClr val="bg1"/>
                </a:solidFill>
                <a:latin typeface="Gill Sans" charset="0"/>
                <a:ea typeface="Gill Sans" charset="0"/>
                <a:cs typeface="Gill Sans" charset="0"/>
              </a:rPr>
              <a:t>Latency</a:t>
            </a:r>
          </a:p>
        </p:txBody>
      </p:sp>
      <p:sp>
        <p:nvSpPr>
          <p:cNvPr id="27" name="TextBox 26"/>
          <p:cNvSpPr txBox="1"/>
          <p:nvPr/>
        </p:nvSpPr>
        <p:spPr>
          <a:xfrm rot="16200000">
            <a:off x="8376933" y="3537257"/>
            <a:ext cx="777777" cy="461665"/>
          </a:xfrm>
          <a:prstGeom prst="rect">
            <a:avLst/>
          </a:prstGeom>
          <a:noFill/>
        </p:spPr>
        <p:txBody>
          <a:bodyPr wrap="none" rtlCol="0">
            <a:spAutoFit/>
          </a:bodyPr>
          <a:lstStyle/>
          <a:p>
            <a:r>
              <a:rPr lang="en-US" sz="2400">
                <a:solidFill>
                  <a:schemeClr val="bg1"/>
                </a:solidFill>
                <a:latin typeface="Gill Sans" charset="0"/>
                <a:ea typeface="Gill Sans" charset="0"/>
                <a:cs typeface="Gill Sans" charset="0"/>
              </a:rPr>
              <a:t>CDF</a:t>
            </a:r>
            <a:endParaRPr lang="en-US" sz="2400" dirty="0">
              <a:solidFill>
                <a:schemeClr val="bg1"/>
              </a:solidFill>
              <a:latin typeface="Gill Sans" charset="0"/>
              <a:ea typeface="Gill Sans" charset="0"/>
              <a:cs typeface="Gill Sans" charset="0"/>
            </a:endParaRPr>
          </a:p>
        </p:txBody>
      </p:sp>
      <p:pic>
        <p:nvPicPr>
          <p:cNvPr id="30" name="Picture 29"/>
          <p:cNvPicPr>
            <a:picLocks noChangeAspect="1"/>
          </p:cNvPicPr>
          <p:nvPr/>
        </p:nvPicPr>
        <p:blipFill>
          <a:blip r:embed="rId4"/>
          <a:stretch>
            <a:fillRect/>
          </a:stretch>
        </p:blipFill>
        <p:spPr>
          <a:xfrm>
            <a:off x="4919159" y="3555750"/>
            <a:ext cx="551246" cy="551246"/>
          </a:xfrm>
          <a:prstGeom prst="rect">
            <a:avLst/>
          </a:prstGeom>
        </p:spPr>
      </p:pic>
      <p:pic>
        <p:nvPicPr>
          <p:cNvPr id="32" name="Picture 31"/>
          <p:cNvPicPr>
            <a:picLocks noChangeAspect="1"/>
          </p:cNvPicPr>
          <p:nvPr/>
        </p:nvPicPr>
        <p:blipFill>
          <a:blip r:embed="rId5"/>
          <a:stretch>
            <a:fillRect/>
          </a:stretch>
        </p:blipFill>
        <p:spPr>
          <a:xfrm>
            <a:off x="3661364" y="5766376"/>
            <a:ext cx="627312" cy="735837"/>
          </a:xfrm>
          <a:prstGeom prst="rect">
            <a:avLst/>
          </a:prstGeom>
        </p:spPr>
      </p:pic>
      <p:pic>
        <p:nvPicPr>
          <p:cNvPr id="33" name="Picture 32"/>
          <p:cNvPicPr>
            <a:picLocks noChangeAspect="1"/>
          </p:cNvPicPr>
          <p:nvPr/>
        </p:nvPicPr>
        <p:blipFill>
          <a:blip r:embed="rId6"/>
          <a:stretch>
            <a:fillRect/>
          </a:stretch>
        </p:blipFill>
        <p:spPr>
          <a:xfrm>
            <a:off x="4661174" y="5785447"/>
            <a:ext cx="662517" cy="662517"/>
          </a:xfrm>
          <a:prstGeom prst="rect">
            <a:avLst/>
          </a:prstGeom>
        </p:spPr>
      </p:pic>
      <p:pic>
        <p:nvPicPr>
          <p:cNvPr id="34" name="Picture 33"/>
          <p:cNvPicPr>
            <a:picLocks noChangeAspect="1"/>
          </p:cNvPicPr>
          <p:nvPr/>
        </p:nvPicPr>
        <p:blipFill>
          <a:blip r:embed="rId7"/>
          <a:stretch>
            <a:fillRect/>
          </a:stretch>
        </p:blipFill>
        <p:spPr>
          <a:xfrm>
            <a:off x="5681635" y="5785446"/>
            <a:ext cx="662517" cy="662517"/>
          </a:xfrm>
          <a:prstGeom prst="rect">
            <a:avLst/>
          </a:prstGeom>
        </p:spPr>
      </p:pic>
      <p:grpSp>
        <p:nvGrpSpPr>
          <p:cNvPr id="9" name="Group 8"/>
          <p:cNvGrpSpPr/>
          <p:nvPr/>
        </p:nvGrpSpPr>
        <p:grpSpPr>
          <a:xfrm>
            <a:off x="3927579" y="3584825"/>
            <a:ext cx="858462" cy="635721"/>
            <a:chOff x="3486000" y="1550293"/>
            <a:chExt cx="1420211" cy="1036948"/>
          </a:xfrm>
        </p:grpSpPr>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6400" y="1550293"/>
              <a:ext cx="739411" cy="730393"/>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6000" y="2283497"/>
              <a:ext cx="1420211" cy="303744"/>
            </a:xfrm>
            <a:prstGeom prst="rect">
              <a:avLst/>
            </a:prstGeom>
          </p:spPr>
        </p:pic>
      </p:grpSp>
      <p:sp>
        <p:nvSpPr>
          <p:cNvPr id="40" name="TextBox 39"/>
          <p:cNvSpPr txBox="1"/>
          <p:nvPr/>
        </p:nvSpPr>
        <p:spPr>
          <a:xfrm>
            <a:off x="2901097" y="3624504"/>
            <a:ext cx="1182859"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Apps</a:t>
            </a:r>
            <a:endParaRPr lang="en-US" sz="2400" dirty="0">
              <a:solidFill>
                <a:schemeClr val="bg1"/>
              </a:solidFill>
              <a:latin typeface="Gill Sans" charset="0"/>
              <a:ea typeface="Gill Sans" charset="0"/>
              <a:cs typeface="Gill Sans" charset="0"/>
            </a:endParaRPr>
          </a:p>
        </p:txBody>
      </p:sp>
      <p:sp>
        <p:nvSpPr>
          <p:cNvPr id="41" name="Rounded Rectangle 40"/>
          <p:cNvSpPr/>
          <p:nvPr/>
        </p:nvSpPr>
        <p:spPr>
          <a:xfrm>
            <a:off x="3111405" y="4282755"/>
            <a:ext cx="3924306" cy="468385"/>
          </a:xfrm>
          <a:prstGeom prst="roundRect">
            <a:avLst/>
          </a:prstGeom>
          <a:solidFill>
            <a:srgbClr val="0099FF"/>
          </a:solidFill>
          <a:ln w="50800">
            <a:solidFill>
              <a:srgbClr val="0432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Gill Sans" charset="0"/>
                <a:ea typeface="Gill Sans" charset="0"/>
                <a:cs typeface="Gill Sans" charset="0"/>
              </a:rPr>
              <a:t>Fast Reject No-wait Interface</a:t>
            </a:r>
          </a:p>
        </p:txBody>
      </p:sp>
      <p:sp>
        <p:nvSpPr>
          <p:cNvPr id="7" name="Rounded Rectangular Callout 6"/>
          <p:cNvSpPr/>
          <p:nvPr/>
        </p:nvSpPr>
        <p:spPr>
          <a:xfrm>
            <a:off x="9195176" y="1546720"/>
            <a:ext cx="2184237" cy="738875"/>
          </a:xfrm>
          <a:prstGeom prst="wedgeRoundRectCallout">
            <a:avLst>
              <a:gd name="adj1" fmla="val -30881"/>
              <a:gd name="adj2" fmla="val 104814"/>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Cuts </a:t>
            </a:r>
            <a:r>
              <a:rPr lang="en-US" sz="2400" dirty="0" err="1" smtClean="0">
                <a:latin typeface="Gill Sans" charset="0"/>
                <a:ea typeface="Gill Sans" charset="0"/>
                <a:cs typeface="Gill Sans" charset="0"/>
              </a:rPr>
              <a:t>ms</a:t>
            </a:r>
            <a:r>
              <a:rPr lang="en-US" sz="2400" dirty="0" smtClean="0">
                <a:latin typeface="Gill Sans" charset="0"/>
                <a:ea typeface="Gill Sans" charset="0"/>
                <a:cs typeface="Gill Sans" charset="0"/>
              </a:rPr>
              <a:t>/</a:t>
            </a:r>
            <a:r>
              <a:rPr lang="el-GR" sz="2400" dirty="0" err="1">
                <a:latin typeface="Gill Sans" charset="0"/>
                <a:ea typeface="Gill Sans" charset="0"/>
                <a:cs typeface="Gill Sans" charset="0"/>
              </a:rPr>
              <a:t>μs</a:t>
            </a:r>
            <a:r>
              <a:rPr lang="en-US" sz="2400" dirty="0" smtClean="0">
                <a:latin typeface="Gill Sans" charset="0"/>
                <a:ea typeface="Gill Sans" charset="0"/>
                <a:cs typeface="Gill Sans" charset="0"/>
              </a:rPr>
              <a:t> </a:t>
            </a:r>
            <a:r>
              <a:rPr lang="en-US" sz="2400" dirty="0">
                <a:latin typeface="Gill Sans" charset="0"/>
                <a:ea typeface="Gill Sans" charset="0"/>
                <a:cs typeface="Gill Sans" charset="0"/>
              </a:rPr>
              <a:t>tail!</a:t>
            </a:r>
          </a:p>
        </p:txBody>
      </p:sp>
      <p:sp>
        <p:nvSpPr>
          <p:cNvPr id="42" name="TextBox 41"/>
          <p:cNvSpPr txBox="1"/>
          <p:nvPr/>
        </p:nvSpPr>
        <p:spPr>
          <a:xfrm>
            <a:off x="3252685" y="5073926"/>
            <a:ext cx="3799726" cy="461665"/>
          </a:xfrm>
          <a:prstGeom prst="rect">
            <a:avLst/>
          </a:prstGeom>
          <a:noFill/>
        </p:spPr>
        <p:txBody>
          <a:bodyPr wrap="square" rtlCol="0">
            <a:spAutoFit/>
          </a:bodyPr>
          <a:lstStyle/>
          <a:p>
            <a:r>
              <a:rPr lang="en-US" sz="2400" b="1" dirty="0" err="1" smtClean="0">
                <a:solidFill>
                  <a:schemeClr val="bg1"/>
                </a:solidFill>
                <a:latin typeface="Gill Sans" charset="0"/>
                <a:ea typeface="Gill Sans" charset="0"/>
                <a:cs typeface="Gill Sans" charset="0"/>
              </a:rPr>
              <a:t>MittOS</a:t>
            </a:r>
            <a:r>
              <a:rPr lang="en-US" sz="2400" b="1" dirty="0" smtClean="0">
                <a:solidFill>
                  <a:schemeClr val="bg1"/>
                </a:solidFill>
                <a:latin typeface="Gill Sans" charset="0"/>
                <a:ea typeface="Gill Sans" charset="0"/>
                <a:cs typeface="Gill Sans" charset="0"/>
              </a:rPr>
              <a:t> </a:t>
            </a:r>
            <a:r>
              <a:rPr lang="en-US" sz="2400" dirty="0">
                <a:solidFill>
                  <a:schemeClr val="bg1"/>
                </a:solidFill>
                <a:latin typeface="Gill Sans" charset="0"/>
                <a:ea typeface="Gill Sans" charset="0"/>
                <a:cs typeface="Gill Sans" charset="0"/>
              </a:rPr>
              <a:t>Latency </a:t>
            </a:r>
            <a:r>
              <a:rPr lang="en-US" sz="2400" dirty="0" smtClean="0">
                <a:solidFill>
                  <a:schemeClr val="bg1"/>
                </a:solidFill>
                <a:latin typeface="Gill Sans" charset="0"/>
                <a:ea typeface="Gill Sans" charset="0"/>
                <a:cs typeface="Gill Sans" charset="0"/>
              </a:rPr>
              <a:t>Prediction</a:t>
            </a:r>
            <a:endParaRPr lang="en-US" sz="2400" dirty="0">
              <a:solidFill>
                <a:schemeClr val="bg1"/>
              </a:solidFill>
              <a:latin typeface="Gill Sans" charset="0"/>
              <a:ea typeface="Gill Sans" charset="0"/>
              <a:cs typeface="Gill Sans" charset="0"/>
            </a:endParaRPr>
          </a:p>
        </p:txBody>
      </p:sp>
      <p:sp>
        <p:nvSpPr>
          <p:cNvPr id="12" name="Date Placeholder 11"/>
          <p:cNvSpPr>
            <a:spLocks noGrp="1"/>
          </p:cNvSpPr>
          <p:nvPr>
            <p:ph type="dt" sz="half" idx="10"/>
          </p:nvPr>
        </p:nvSpPr>
        <p:spPr/>
        <p:txBody>
          <a:bodyPr/>
          <a:lstStyle/>
          <a:p>
            <a:fld id="{58578254-BAD8-0545-B257-9929FA671004}" type="datetime1">
              <a:rPr lang="en-US" smtClean="0"/>
              <a:t>3/14/20</a:t>
            </a:fld>
            <a:endParaRPr lang="en-US" dirty="0"/>
          </a:p>
        </p:txBody>
      </p:sp>
      <p:sp>
        <p:nvSpPr>
          <p:cNvPr id="31" name="TextBox 30"/>
          <p:cNvSpPr txBox="1"/>
          <p:nvPr/>
        </p:nvSpPr>
        <p:spPr>
          <a:xfrm>
            <a:off x="997459" y="1650140"/>
            <a:ext cx="1337239"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Clients</a:t>
            </a:r>
            <a:endParaRPr lang="en-US" sz="2400" dirty="0">
              <a:solidFill>
                <a:schemeClr val="bg1"/>
              </a:solidFill>
              <a:latin typeface="Gill Sans" charset="0"/>
              <a:ea typeface="Gill Sans" charset="0"/>
              <a:cs typeface="Gill Sans" charset="0"/>
            </a:endParaRPr>
          </a:p>
        </p:txBody>
      </p:sp>
      <p:pic>
        <p:nvPicPr>
          <p:cNvPr id="35" name="Picture 34"/>
          <p:cNvPicPr>
            <a:picLocks noChangeAspect="1"/>
          </p:cNvPicPr>
          <p:nvPr/>
        </p:nvPicPr>
        <p:blipFill>
          <a:blip r:embed="rId10"/>
          <a:stretch>
            <a:fillRect/>
          </a:stretch>
        </p:blipFill>
        <p:spPr>
          <a:xfrm flipH="1">
            <a:off x="3782138" y="1608398"/>
            <a:ext cx="442887" cy="564018"/>
          </a:xfrm>
          <a:prstGeom prst="rect">
            <a:avLst/>
          </a:prstGeom>
        </p:spPr>
      </p:pic>
      <p:pic>
        <p:nvPicPr>
          <p:cNvPr id="43" name="Picture 42"/>
          <p:cNvPicPr>
            <a:picLocks noChangeAspect="1"/>
          </p:cNvPicPr>
          <p:nvPr/>
        </p:nvPicPr>
        <p:blipFill>
          <a:blip r:embed="rId11"/>
          <a:stretch>
            <a:fillRect/>
          </a:stretch>
        </p:blipFill>
        <p:spPr>
          <a:xfrm>
            <a:off x="2525851" y="1583675"/>
            <a:ext cx="459192" cy="606211"/>
          </a:xfrm>
          <a:prstGeom prst="rect">
            <a:avLst/>
          </a:prstGeom>
        </p:spPr>
      </p:pic>
      <p:pic>
        <p:nvPicPr>
          <p:cNvPr id="44" name="Picture 43"/>
          <p:cNvPicPr>
            <a:picLocks noChangeAspect="1"/>
          </p:cNvPicPr>
          <p:nvPr/>
        </p:nvPicPr>
        <p:blipFill>
          <a:blip r:embed="rId12"/>
          <a:stretch>
            <a:fillRect/>
          </a:stretch>
        </p:blipFill>
        <p:spPr>
          <a:xfrm>
            <a:off x="4437736" y="1608398"/>
            <a:ext cx="368101" cy="583903"/>
          </a:xfrm>
          <a:prstGeom prst="rect">
            <a:avLst/>
          </a:prstGeom>
        </p:spPr>
      </p:pic>
      <p:pic>
        <p:nvPicPr>
          <p:cNvPr id="45" name="Picture 44"/>
          <p:cNvPicPr>
            <a:picLocks noChangeAspect="1"/>
          </p:cNvPicPr>
          <p:nvPr/>
        </p:nvPicPr>
        <p:blipFill>
          <a:blip r:embed="rId13"/>
          <a:stretch>
            <a:fillRect/>
          </a:stretch>
        </p:blipFill>
        <p:spPr>
          <a:xfrm>
            <a:off x="3180004" y="1585200"/>
            <a:ext cx="407175" cy="604686"/>
          </a:xfrm>
          <a:prstGeom prst="rect">
            <a:avLst/>
          </a:prstGeom>
        </p:spPr>
      </p:pic>
      <p:cxnSp>
        <p:nvCxnSpPr>
          <p:cNvPr id="47" name="Straight Connector 46"/>
          <p:cNvCxnSpPr/>
          <p:nvPr/>
        </p:nvCxnSpPr>
        <p:spPr>
          <a:xfrm flipV="1">
            <a:off x="1042912" y="2303044"/>
            <a:ext cx="5124208" cy="2073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09592" y="2401490"/>
            <a:ext cx="2669496"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Machines</a:t>
            </a:r>
            <a:endParaRPr lang="en-US" sz="2400" dirty="0">
              <a:solidFill>
                <a:schemeClr val="bg1"/>
              </a:solidFill>
              <a:latin typeface="Gill Sans" charset="0"/>
              <a:ea typeface="Gill Sans" charset="0"/>
              <a:cs typeface="Gill Sans" charset="0"/>
            </a:endParaRPr>
          </a:p>
        </p:txBody>
      </p:sp>
      <p:pic>
        <p:nvPicPr>
          <p:cNvPr id="49" name="Picture 48" descr="server.png"/>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a:off x="2402123" y="2396986"/>
            <a:ext cx="641199" cy="535899"/>
          </a:xfrm>
          <a:prstGeom prst="rect">
            <a:avLst/>
          </a:prstGeom>
        </p:spPr>
      </p:pic>
      <p:sp>
        <p:nvSpPr>
          <p:cNvPr id="50" name="TextBox 49"/>
          <p:cNvSpPr txBox="1"/>
          <p:nvPr/>
        </p:nvSpPr>
        <p:spPr>
          <a:xfrm>
            <a:off x="2396346" y="2380812"/>
            <a:ext cx="544784" cy="584775"/>
          </a:xfrm>
          <a:prstGeom prst="rect">
            <a:avLst/>
          </a:prstGeom>
          <a:noFill/>
        </p:spPr>
        <p:txBody>
          <a:bodyPr wrap="square" rtlCol="0">
            <a:spAutoFit/>
          </a:bodyPr>
          <a:lstStyle/>
          <a:p>
            <a:pPr algn="ctr"/>
            <a:r>
              <a:rPr lang="en-US" sz="1600" dirty="0" smtClean="0">
                <a:solidFill>
                  <a:schemeClr val="bg1"/>
                </a:solidFill>
                <a:latin typeface="Gill Sans" charset="0"/>
                <a:ea typeface="Gill Sans" charset="0"/>
                <a:cs typeface="Gill Sans" charset="0"/>
              </a:rPr>
              <a:t>DC</a:t>
            </a:r>
          </a:p>
          <a:p>
            <a:pPr algn="ctr"/>
            <a:r>
              <a:rPr lang="en-US" sz="1600" dirty="0" smtClean="0">
                <a:solidFill>
                  <a:schemeClr val="bg1"/>
                </a:solidFill>
                <a:latin typeface="Gill Sans" charset="0"/>
                <a:ea typeface="Gill Sans" charset="0"/>
                <a:cs typeface="Gill Sans" charset="0"/>
              </a:rPr>
              <a:t>OS</a:t>
            </a:r>
            <a:endParaRPr lang="en-US" sz="1600" dirty="0">
              <a:solidFill>
                <a:schemeClr val="bg1"/>
              </a:solidFill>
              <a:latin typeface="Gill Sans" charset="0"/>
              <a:ea typeface="Gill Sans" charset="0"/>
              <a:cs typeface="Gill Sans" charset="0"/>
            </a:endParaRPr>
          </a:p>
        </p:txBody>
      </p:sp>
      <p:pic>
        <p:nvPicPr>
          <p:cNvPr id="52" name="Picture 51" descr="server.png"/>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a:off x="2954948" y="2393431"/>
            <a:ext cx="641199" cy="535899"/>
          </a:xfrm>
          <a:prstGeom prst="rect">
            <a:avLst/>
          </a:prstGeom>
        </p:spPr>
      </p:pic>
      <p:sp>
        <p:nvSpPr>
          <p:cNvPr id="53" name="TextBox 52"/>
          <p:cNvSpPr txBox="1"/>
          <p:nvPr/>
        </p:nvSpPr>
        <p:spPr>
          <a:xfrm>
            <a:off x="2949171" y="2377257"/>
            <a:ext cx="544784" cy="584775"/>
          </a:xfrm>
          <a:prstGeom prst="rect">
            <a:avLst/>
          </a:prstGeom>
          <a:noFill/>
        </p:spPr>
        <p:txBody>
          <a:bodyPr wrap="square" rtlCol="0">
            <a:spAutoFit/>
          </a:bodyPr>
          <a:lstStyle/>
          <a:p>
            <a:pPr algn="ctr"/>
            <a:r>
              <a:rPr lang="en-US" sz="1600" dirty="0" smtClean="0">
                <a:solidFill>
                  <a:schemeClr val="bg1"/>
                </a:solidFill>
                <a:latin typeface="Gill Sans" charset="0"/>
                <a:ea typeface="Gill Sans" charset="0"/>
                <a:cs typeface="Gill Sans" charset="0"/>
              </a:rPr>
              <a:t>DC</a:t>
            </a:r>
          </a:p>
          <a:p>
            <a:pPr algn="ctr"/>
            <a:r>
              <a:rPr lang="en-US" sz="1600" dirty="0" smtClean="0">
                <a:solidFill>
                  <a:schemeClr val="bg1"/>
                </a:solidFill>
                <a:latin typeface="Gill Sans" charset="0"/>
                <a:ea typeface="Gill Sans" charset="0"/>
                <a:cs typeface="Gill Sans" charset="0"/>
              </a:rPr>
              <a:t>OS</a:t>
            </a:r>
            <a:endParaRPr lang="en-US" sz="1600" dirty="0">
              <a:solidFill>
                <a:schemeClr val="bg1"/>
              </a:solidFill>
              <a:latin typeface="Gill Sans" charset="0"/>
              <a:ea typeface="Gill Sans" charset="0"/>
              <a:cs typeface="Gill Sans" charset="0"/>
            </a:endParaRPr>
          </a:p>
        </p:txBody>
      </p:sp>
      <p:pic>
        <p:nvPicPr>
          <p:cNvPr id="55" name="Picture 54" descr="server.png"/>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a:off x="3509072" y="2388984"/>
            <a:ext cx="641199" cy="535899"/>
          </a:xfrm>
          <a:prstGeom prst="rect">
            <a:avLst/>
          </a:prstGeom>
        </p:spPr>
      </p:pic>
      <p:sp>
        <p:nvSpPr>
          <p:cNvPr id="56" name="TextBox 55"/>
          <p:cNvSpPr txBox="1"/>
          <p:nvPr/>
        </p:nvSpPr>
        <p:spPr>
          <a:xfrm>
            <a:off x="3503295" y="2372810"/>
            <a:ext cx="544784" cy="584775"/>
          </a:xfrm>
          <a:prstGeom prst="rect">
            <a:avLst/>
          </a:prstGeom>
          <a:noFill/>
        </p:spPr>
        <p:txBody>
          <a:bodyPr wrap="square" rtlCol="0">
            <a:spAutoFit/>
          </a:bodyPr>
          <a:lstStyle/>
          <a:p>
            <a:pPr algn="ctr"/>
            <a:r>
              <a:rPr lang="en-US" sz="1600" dirty="0" smtClean="0">
                <a:solidFill>
                  <a:schemeClr val="bg1"/>
                </a:solidFill>
                <a:latin typeface="Gill Sans" charset="0"/>
                <a:ea typeface="Gill Sans" charset="0"/>
                <a:cs typeface="Gill Sans" charset="0"/>
              </a:rPr>
              <a:t>DC</a:t>
            </a:r>
          </a:p>
          <a:p>
            <a:pPr algn="ctr"/>
            <a:r>
              <a:rPr lang="en-US" sz="1600" dirty="0" smtClean="0">
                <a:solidFill>
                  <a:schemeClr val="bg1"/>
                </a:solidFill>
                <a:latin typeface="Gill Sans" charset="0"/>
                <a:ea typeface="Gill Sans" charset="0"/>
                <a:cs typeface="Gill Sans" charset="0"/>
              </a:rPr>
              <a:t>OS</a:t>
            </a:r>
            <a:endParaRPr lang="en-US" sz="1600" dirty="0">
              <a:solidFill>
                <a:schemeClr val="bg1"/>
              </a:solidFill>
              <a:latin typeface="Gill Sans" charset="0"/>
              <a:ea typeface="Gill Sans" charset="0"/>
              <a:cs typeface="Gill Sans" charset="0"/>
            </a:endParaRPr>
          </a:p>
        </p:txBody>
      </p:sp>
      <p:pic>
        <p:nvPicPr>
          <p:cNvPr id="58" name="Picture 57" descr="server.png"/>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a:off x="4058582" y="2379516"/>
            <a:ext cx="641199" cy="535899"/>
          </a:xfrm>
          <a:prstGeom prst="rect">
            <a:avLst/>
          </a:prstGeom>
        </p:spPr>
      </p:pic>
      <p:sp>
        <p:nvSpPr>
          <p:cNvPr id="59" name="TextBox 58"/>
          <p:cNvSpPr txBox="1"/>
          <p:nvPr/>
        </p:nvSpPr>
        <p:spPr>
          <a:xfrm>
            <a:off x="4052805" y="2363342"/>
            <a:ext cx="544784" cy="584775"/>
          </a:xfrm>
          <a:prstGeom prst="rect">
            <a:avLst/>
          </a:prstGeom>
          <a:noFill/>
        </p:spPr>
        <p:txBody>
          <a:bodyPr wrap="square" rtlCol="0">
            <a:spAutoFit/>
          </a:bodyPr>
          <a:lstStyle/>
          <a:p>
            <a:pPr algn="ctr"/>
            <a:r>
              <a:rPr lang="en-US" sz="1600" dirty="0" smtClean="0">
                <a:solidFill>
                  <a:schemeClr val="bg1"/>
                </a:solidFill>
                <a:latin typeface="Gill Sans" charset="0"/>
                <a:ea typeface="Gill Sans" charset="0"/>
                <a:cs typeface="Gill Sans" charset="0"/>
              </a:rPr>
              <a:t>DC</a:t>
            </a:r>
          </a:p>
          <a:p>
            <a:pPr algn="ctr"/>
            <a:r>
              <a:rPr lang="en-US" sz="1600" dirty="0" smtClean="0">
                <a:solidFill>
                  <a:schemeClr val="bg1"/>
                </a:solidFill>
                <a:latin typeface="Gill Sans" charset="0"/>
                <a:ea typeface="Gill Sans" charset="0"/>
                <a:cs typeface="Gill Sans" charset="0"/>
              </a:rPr>
              <a:t>OS</a:t>
            </a:r>
            <a:endParaRPr lang="en-US" sz="1600" dirty="0">
              <a:solidFill>
                <a:schemeClr val="bg1"/>
              </a:solidFill>
              <a:latin typeface="Gill Sans" charset="0"/>
              <a:ea typeface="Gill Sans" charset="0"/>
              <a:cs typeface="Gill Sans" charset="0"/>
            </a:endParaRPr>
          </a:p>
        </p:txBody>
      </p:sp>
      <p:pic>
        <p:nvPicPr>
          <p:cNvPr id="64" name="Picture 63" descr="server.png"/>
          <p:cNvPicPr>
            <a:picLocks noChangeAspect="1"/>
          </p:cNvPicPr>
          <p:nvPr/>
        </p:nvPicPr>
        <p:blipFill>
          <a:blip r:embed="rId14">
            <a:alphaModFix amt="50000"/>
            <a:extLst>
              <a:ext uri="{28A0092B-C50C-407E-A947-70E740481C1C}">
                <a14:useLocalDpi xmlns:a14="http://schemas.microsoft.com/office/drawing/2010/main" val="0"/>
              </a:ext>
            </a:extLst>
          </a:blip>
          <a:stretch>
            <a:fillRect/>
          </a:stretch>
        </p:blipFill>
        <p:spPr>
          <a:xfrm>
            <a:off x="4625379" y="2374928"/>
            <a:ext cx="641199" cy="535899"/>
          </a:xfrm>
          <a:prstGeom prst="rect">
            <a:avLst/>
          </a:prstGeom>
        </p:spPr>
      </p:pic>
      <p:sp>
        <p:nvSpPr>
          <p:cNvPr id="65" name="TextBox 64"/>
          <p:cNvSpPr txBox="1"/>
          <p:nvPr/>
        </p:nvSpPr>
        <p:spPr>
          <a:xfrm>
            <a:off x="4619602" y="2358754"/>
            <a:ext cx="544784" cy="584775"/>
          </a:xfrm>
          <a:prstGeom prst="rect">
            <a:avLst/>
          </a:prstGeom>
          <a:noFill/>
        </p:spPr>
        <p:txBody>
          <a:bodyPr wrap="square" rtlCol="0">
            <a:spAutoFit/>
          </a:bodyPr>
          <a:lstStyle/>
          <a:p>
            <a:pPr algn="ctr"/>
            <a:r>
              <a:rPr lang="en-US" sz="1600" dirty="0" smtClean="0">
                <a:solidFill>
                  <a:schemeClr val="bg1"/>
                </a:solidFill>
                <a:latin typeface="Gill Sans" charset="0"/>
                <a:ea typeface="Gill Sans" charset="0"/>
                <a:cs typeface="Gill Sans" charset="0"/>
              </a:rPr>
              <a:t>DC</a:t>
            </a:r>
          </a:p>
          <a:p>
            <a:pPr algn="ctr"/>
            <a:r>
              <a:rPr lang="en-US" sz="1600" dirty="0" smtClean="0">
                <a:solidFill>
                  <a:schemeClr val="bg1"/>
                </a:solidFill>
                <a:latin typeface="Gill Sans" charset="0"/>
                <a:ea typeface="Gill Sans" charset="0"/>
                <a:cs typeface="Gill Sans" charset="0"/>
              </a:rPr>
              <a:t>OS</a:t>
            </a:r>
            <a:endParaRPr lang="en-US" sz="1600" dirty="0">
              <a:solidFill>
                <a:schemeClr val="bg1"/>
              </a:solidFill>
              <a:latin typeface="Gill Sans" charset="0"/>
              <a:ea typeface="Gill Sans" charset="0"/>
              <a:cs typeface="Gill Sans" charset="0"/>
            </a:endParaRPr>
          </a:p>
        </p:txBody>
      </p:sp>
      <p:sp>
        <p:nvSpPr>
          <p:cNvPr id="66" name="TextBox 65"/>
          <p:cNvSpPr txBox="1"/>
          <p:nvPr/>
        </p:nvSpPr>
        <p:spPr>
          <a:xfrm>
            <a:off x="5075368" y="2289973"/>
            <a:ext cx="1977043" cy="646331"/>
          </a:xfrm>
          <a:prstGeom prst="rect">
            <a:avLst/>
          </a:prstGeom>
          <a:noFill/>
        </p:spPr>
        <p:txBody>
          <a:bodyPr wrap="square" rtlCol="0">
            <a:spAutoFit/>
          </a:bodyPr>
          <a:lstStyle/>
          <a:p>
            <a:pPr algn="ctr"/>
            <a:r>
              <a:rPr lang="en-US" b="1" dirty="0" err="1" smtClean="0">
                <a:solidFill>
                  <a:srgbClr val="0000FF"/>
                </a:solidFill>
                <a:latin typeface="Gill Sans" charset="0"/>
                <a:ea typeface="Gill Sans" charset="0"/>
                <a:cs typeface="Gill Sans" charset="0"/>
              </a:rPr>
              <a:t>MittOS</a:t>
            </a:r>
            <a:endParaRPr lang="en-US" b="1" dirty="0" smtClean="0">
              <a:solidFill>
                <a:srgbClr val="0000FF"/>
              </a:solidFill>
              <a:latin typeface="Gill Sans" charset="0"/>
              <a:ea typeface="Gill Sans" charset="0"/>
              <a:cs typeface="Gill Sans" charset="0"/>
            </a:endParaRPr>
          </a:p>
          <a:p>
            <a:pPr algn="ctr"/>
            <a:r>
              <a:rPr lang="en-US" b="1" dirty="0" smtClean="0">
                <a:solidFill>
                  <a:srgbClr val="0000FF"/>
                </a:solidFill>
                <a:latin typeface="Gill Sans" charset="0"/>
                <a:ea typeface="Gill Sans" charset="0"/>
                <a:cs typeface="Gill Sans" charset="0"/>
              </a:rPr>
              <a:t>DC-Aware OS</a:t>
            </a:r>
            <a:endParaRPr lang="en-US" b="1" dirty="0">
              <a:solidFill>
                <a:srgbClr val="0000FF"/>
              </a:solidFill>
              <a:latin typeface="Gill Sans" charset="0"/>
              <a:ea typeface="Gill Sans" charset="0"/>
              <a:cs typeface="Gill Sans" charset="0"/>
            </a:endParaRPr>
          </a:p>
        </p:txBody>
      </p:sp>
      <p:cxnSp>
        <p:nvCxnSpPr>
          <p:cNvPr id="14" name="Straight Connector 13"/>
          <p:cNvCxnSpPr/>
          <p:nvPr/>
        </p:nvCxnSpPr>
        <p:spPr>
          <a:xfrm flipH="1">
            <a:off x="2240078" y="2863155"/>
            <a:ext cx="2459703" cy="1208324"/>
          </a:xfrm>
          <a:prstGeom prst="line">
            <a:avLst/>
          </a:prstGeom>
          <a:ln w="38100">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87328" y="2860906"/>
            <a:ext cx="2436428" cy="1210573"/>
          </a:xfrm>
          <a:prstGeom prst="line">
            <a:avLst/>
          </a:prstGeom>
          <a:ln w="38100">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890543" y="4728821"/>
            <a:ext cx="4593570" cy="461665"/>
          </a:xfrm>
          <a:prstGeom prst="rect">
            <a:avLst/>
          </a:prstGeom>
          <a:noFill/>
        </p:spPr>
        <p:txBody>
          <a:bodyPr wrap="square" rtlCol="0">
            <a:spAutoFit/>
          </a:bodyPr>
          <a:lstStyle/>
          <a:p>
            <a:r>
              <a:rPr lang="en-US" sz="2400" b="1" dirty="0" smtClean="0">
                <a:solidFill>
                  <a:srgbClr val="0000FF"/>
                </a:solidFill>
                <a:latin typeface="Gill Sans" charset="0"/>
                <a:ea typeface="Gill Sans" charset="0"/>
                <a:cs typeface="Gill Sans" charset="0"/>
              </a:rPr>
              <a:t>Performance Transparency</a:t>
            </a:r>
            <a:endParaRPr lang="en-US" sz="2400" dirty="0">
              <a:solidFill>
                <a:srgbClr val="0000FF"/>
              </a:solidFill>
              <a:latin typeface="Gill Sans" charset="0"/>
              <a:ea typeface="Gill Sans" charset="0"/>
              <a:cs typeface="Gill Sans" charset="0"/>
            </a:endParaRPr>
          </a:p>
        </p:txBody>
      </p:sp>
      <p:sp>
        <p:nvSpPr>
          <p:cNvPr id="72" name="TextBox 71"/>
          <p:cNvSpPr txBox="1"/>
          <p:nvPr/>
        </p:nvSpPr>
        <p:spPr>
          <a:xfrm>
            <a:off x="5341378" y="3535545"/>
            <a:ext cx="1182859" cy="461665"/>
          </a:xfrm>
          <a:prstGeom prst="rect">
            <a:avLst/>
          </a:prstGeom>
          <a:noFill/>
        </p:spPr>
        <p:txBody>
          <a:bodyPr wrap="square" rtlCol="0">
            <a:spAutoFit/>
          </a:bodyPr>
          <a:lstStyle/>
          <a:p>
            <a:pPr algn="ctr"/>
            <a:r>
              <a:rPr lang="is-IS" sz="240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51" name="TextBox 50"/>
          <p:cNvSpPr txBox="1"/>
          <p:nvPr/>
        </p:nvSpPr>
        <p:spPr>
          <a:xfrm>
            <a:off x="557784" y="918963"/>
            <a:ext cx="2192588" cy="584775"/>
          </a:xfrm>
          <a:prstGeom prst="rect">
            <a:avLst/>
          </a:prstGeom>
          <a:noFill/>
        </p:spPr>
        <p:txBody>
          <a:bodyPr wrap="none" rtlCol="0">
            <a:spAutoFit/>
          </a:bodyPr>
          <a:lstStyle/>
          <a:p>
            <a:r>
              <a:rPr lang="en-US" sz="3200" b="1" dirty="0" smtClean="0">
                <a:solidFill>
                  <a:schemeClr val="bg1"/>
                </a:solidFill>
                <a:latin typeface="Gill Sans" charset="0"/>
                <a:ea typeface="Gill Sans" charset="0"/>
                <a:cs typeface="Gill Sans" charset="0"/>
              </a:rPr>
              <a:t>Summary</a:t>
            </a:r>
            <a:endParaRPr lang="en-US" sz="32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45223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p:tgtEl>
                                          <p:spTgt spid="50"/>
                                        </p:tgtEl>
                                        <p:attrNameLst>
                                          <p:attrName>ppt_y</p:attrName>
                                        </p:attrNameLst>
                                      </p:cBhvr>
                                      <p:tavLst>
                                        <p:tav tm="0">
                                          <p:val>
                                            <p:strVal val="#ppt_y+#ppt_h*1.125000"/>
                                          </p:val>
                                        </p:tav>
                                        <p:tav tm="100000">
                                          <p:val>
                                            <p:strVal val="#ppt_y"/>
                                          </p:val>
                                        </p:tav>
                                      </p:tavLst>
                                    </p:anim>
                                    <p:animEffect transition="in" filter="wipe(up)">
                                      <p:cBhvr>
                                        <p:cTn id="8" dur="500"/>
                                        <p:tgtEl>
                                          <p:spTgt spid="5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p:tgtEl>
                                          <p:spTgt spid="53"/>
                                        </p:tgtEl>
                                        <p:attrNameLst>
                                          <p:attrName>ppt_y</p:attrName>
                                        </p:attrNameLst>
                                      </p:cBhvr>
                                      <p:tavLst>
                                        <p:tav tm="0">
                                          <p:val>
                                            <p:strVal val="#ppt_y+#ppt_h*1.125000"/>
                                          </p:val>
                                        </p:tav>
                                        <p:tav tm="100000">
                                          <p:val>
                                            <p:strVal val="#ppt_y"/>
                                          </p:val>
                                        </p:tav>
                                      </p:tavLst>
                                    </p:anim>
                                    <p:animEffect transition="in" filter="wipe(up)">
                                      <p:cBhvr>
                                        <p:cTn id="12" dur="500"/>
                                        <p:tgtEl>
                                          <p:spTgt spid="5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ppt_y</p:attrName>
                                        </p:attrNameLst>
                                      </p:cBhvr>
                                      <p:tavLst>
                                        <p:tav tm="0">
                                          <p:val>
                                            <p:strVal val="#ppt_y+#ppt_h*1.125000"/>
                                          </p:val>
                                        </p:tav>
                                        <p:tav tm="100000">
                                          <p:val>
                                            <p:strVal val="#ppt_y"/>
                                          </p:val>
                                        </p:tav>
                                      </p:tavLst>
                                    </p:anim>
                                    <p:animEffect transition="in" filter="wipe(up)">
                                      <p:cBhvr>
                                        <p:cTn id="16" dur="500"/>
                                        <p:tgtEl>
                                          <p:spTgt spid="5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ppt_y</p:attrName>
                                        </p:attrNameLst>
                                      </p:cBhvr>
                                      <p:tavLst>
                                        <p:tav tm="0">
                                          <p:val>
                                            <p:strVal val="#ppt_y+#ppt_h*1.125000"/>
                                          </p:val>
                                        </p:tav>
                                        <p:tav tm="100000">
                                          <p:val>
                                            <p:strVal val="#ppt_y"/>
                                          </p:val>
                                        </p:tav>
                                      </p:tavLst>
                                    </p:anim>
                                    <p:animEffect transition="in" filter="wipe(up)">
                                      <p:cBhvr>
                                        <p:cTn id="20" dur="500"/>
                                        <p:tgtEl>
                                          <p:spTgt spid="5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p:tgtEl>
                                          <p:spTgt spid="65"/>
                                        </p:tgtEl>
                                        <p:attrNameLst>
                                          <p:attrName>ppt_y</p:attrName>
                                        </p:attrNameLst>
                                      </p:cBhvr>
                                      <p:tavLst>
                                        <p:tav tm="0">
                                          <p:val>
                                            <p:strVal val="#ppt_y+#ppt_h*1.125000"/>
                                          </p:val>
                                        </p:tav>
                                        <p:tav tm="100000">
                                          <p:val>
                                            <p:strVal val="#ppt_y"/>
                                          </p:val>
                                        </p:tav>
                                      </p:tavLst>
                                    </p:anim>
                                    <p:animEffect transition="in" filter="wipe(up)">
                                      <p:cBhvr>
                                        <p:cTn id="24" dur="500"/>
                                        <p:tgtEl>
                                          <p:spTgt spid="6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500"/>
                                        <p:tgtEl>
                                          <p:spTgt spid="66"/>
                                        </p:tgtEl>
                                        <p:attrNameLst>
                                          <p:attrName>ppt_y</p:attrName>
                                        </p:attrNameLst>
                                      </p:cBhvr>
                                      <p:tavLst>
                                        <p:tav tm="0">
                                          <p:val>
                                            <p:strVal val="#ppt_y+#ppt_h*1.125000"/>
                                          </p:val>
                                        </p:tav>
                                        <p:tav tm="100000">
                                          <p:val>
                                            <p:strVal val="#ppt_y"/>
                                          </p:val>
                                        </p:tav>
                                      </p:tavLst>
                                    </p:anim>
                                    <p:animEffect transition="in" filter="wipe(up)">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dissolve">
                                      <p:cBhvr>
                                        <p:cTn id="36" dur="500"/>
                                        <p:tgtEl>
                                          <p:spTgt spid="6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ssolve">
                                      <p:cBhvr>
                                        <p:cTn id="39" dur="500"/>
                                        <p:tgtEl>
                                          <p:spTgt spid="4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dissolve">
                                      <p:cBhvr>
                                        <p:cTn id="45" dur="500"/>
                                        <p:tgtEl>
                                          <p:spTgt spid="71"/>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p:tgtEl>
                                          <p:spTgt spid="42"/>
                                        </p:tgtEl>
                                        <p:attrNameLst>
                                          <p:attrName>ppt_y</p:attrName>
                                        </p:attrNameLst>
                                      </p:cBhvr>
                                      <p:tavLst>
                                        <p:tav tm="0">
                                          <p:val>
                                            <p:strVal val="#ppt_y+#ppt_h*1.125000"/>
                                          </p:val>
                                        </p:tav>
                                        <p:tav tm="100000">
                                          <p:val>
                                            <p:strVal val="#ppt_y"/>
                                          </p:val>
                                        </p:tav>
                                      </p:tavLst>
                                    </p:anim>
                                    <p:animEffect transition="in" filter="wipe(up)">
                                      <p:cBhvr>
                                        <p:cTn id="51" dur="500"/>
                                        <p:tgtEl>
                                          <p:spTgt spid="42"/>
                                        </p:tgtEl>
                                      </p:cBhvr>
                                    </p:animEffect>
                                  </p:childTnLst>
                                </p:cTn>
                              </p:par>
                              <p:par>
                                <p:cTn id="52" presetID="1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p:tgtEl>
                                          <p:spTgt spid="32"/>
                                        </p:tgtEl>
                                        <p:attrNameLst>
                                          <p:attrName>ppt_y</p:attrName>
                                        </p:attrNameLst>
                                      </p:cBhvr>
                                      <p:tavLst>
                                        <p:tav tm="0">
                                          <p:val>
                                            <p:strVal val="#ppt_y+#ppt_h*1.125000"/>
                                          </p:val>
                                        </p:tav>
                                        <p:tav tm="100000">
                                          <p:val>
                                            <p:strVal val="#ppt_y"/>
                                          </p:val>
                                        </p:tav>
                                      </p:tavLst>
                                    </p:anim>
                                    <p:animEffect transition="in" filter="wipe(up)">
                                      <p:cBhvr>
                                        <p:cTn id="55" dur="500"/>
                                        <p:tgtEl>
                                          <p:spTgt spid="32"/>
                                        </p:tgtEl>
                                      </p:cBhvr>
                                    </p:animEffect>
                                  </p:childTnLst>
                                </p:cTn>
                              </p:par>
                              <p:par>
                                <p:cTn id="56" presetID="12" presetClass="entr" presetSubtype="4"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p:tgtEl>
                                          <p:spTgt spid="33"/>
                                        </p:tgtEl>
                                        <p:attrNameLst>
                                          <p:attrName>ppt_y</p:attrName>
                                        </p:attrNameLst>
                                      </p:cBhvr>
                                      <p:tavLst>
                                        <p:tav tm="0">
                                          <p:val>
                                            <p:strVal val="#ppt_y+#ppt_h*1.125000"/>
                                          </p:val>
                                        </p:tav>
                                        <p:tav tm="100000">
                                          <p:val>
                                            <p:strVal val="#ppt_y"/>
                                          </p:val>
                                        </p:tav>
                                      </p:tavLst>
                                    </p:anim>
                                    <p:animEffect transition="in" filter="wipe(up)">
                                      <p:cBhvr>
                                        <p:cTn id="59" dur="500"/>
                                        <p:tgtEl>
                                          <p:spTgt spid="33"/>
                                        </p:tgtEl>
                                      </p:cBhvr>
                                    </p:animEffect>
                                  </p:childTnLst>
                                </p:cTn>
                              </p:par>
                              <p:par>
                                <p:cTn id="60" presetID="12" presetClass="entr" presetSubtype="4"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ppt_y</p:attrName>
                                        </p:attrNameLst>
                                      </p:cBhvr>
                                      <p:tavLst>
                                        <p:tav tm="0">
                                          <p:val>
                                            <p:strVal val="#ppt_y+#ppt_h*1.125000"/>
                                          </p:val>
                                        </p:tav>
                                        <p:tav tm="100000">
                                          <p:val>
                                            <p:strVal val="#ppt_y"/>
                                          </p:val>
                                        </p:tav>
                                      </p:tavLst>
                                    </p:anim>
                                    <p:animEffect transition="in" filter="wipe(up)">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p:tgtEl>
                                          <p:spTgt spid="40"/>
                                        </p:tgtEl>
                                        <p:attrNameLst>
                                          <p:attrName>ppt_y</p:attrName>
                                        </p:attrNameLst>
                                      </p:cBhvr>
                                      <p:tavLst>
                                        <p:tav tm="0">
                                          <p:val>
                                            <p:strVal val="#ppt_y+#ppt_h*1.125000"/>
                                          </p:val>
                                        </p:tav>
                                        <p:tav tm="100000">
                                          <p:val>
                                            <p:strVal val="#ppt_y"/>
                                          </p:val>
                                        </p:tav>
                                      </p:tavLst>
                                    </p:anim>
                                    <p:animEffect transition="in" filter="wipe(up)">
                                      <p:cBhvr>
                                        <p:cTn id="69" dur="500"/>
                                        <p:tgtEl>
                                          <p:spTgt spid="40"/>
                                        </p:tgtEl>
                                      </p:cBhvr>
                                    </p:animEffect>
                                  </p:childTnLst>
                                </p:cTn>
                              </p:par>
                              <p:par>
                                <p:cTn id="70" presetID="12" presetClass="entr" presetSubtype="4"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p:tgtEl>
                                          <p:spTgt spid="9"/>
                                        </p:tgtEl>
                                        <p:attrNameLst>
                                          <p:attrName>ppt_y</p:attrName>
                                        </p:attrNameLst>
                                      </p:cBhvr>
                                      <p:tavLst>
                                        <p:tav tm="0">
                                          <p:val>
                                            <p:strVal val="#ppt_y+#ppt_h*1.125000"/>
                                          </p:val>
                                        </p:tav>
                                        <p:tav tm="100000">
                                          <p:val>
                                            <p:strVal val="#ppt_y"/>
                                          </p:val>
                                        </p:tav>
                                      </p:tavLst>
                                    </p:anim>
                                    <p:animEffect transition="in" filter="wipe(up)">
                                      <p:cBhvr>
                                        <p:cTn id="73" dur="500"/>
                                        <p:tgtEl>
                                          <p:spTgt spid="9"/>
                                        </p:tgtEl>
                                      </p:cBhvr>
                                    </p:animEffect>
                                  </p:childTnLst>
                                </p:cTn>
                              </p:par>
                              <p:par>
                                <p:cTn id="74" presetID="12" presetClass="entr" presetSubtype="4"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p:tgtEl>
                                          <p:spTgt spid="30"/>
                                        </p:tgtEl>
                                        <p:attrNameLst>
                                          <p:attrName>ppt_y</p:attrName>
                                        </p:attrNameLst>
                                      </p:cBhvr>
                                      <p:tavLst>
                                        <p:tav tm="0">
                                          <p:val>
                                            <p:strVal val="#ppt_y+#ppt_h*1.125000"/>
                                          </p:val>
                                        </p:tav>
                                        <p:tav tm="100000">
                                          <p:val>
                                            <p:strVal val="#ppt_y"/>
                                          </p:val>
                                        </p:tav>
                                      </p:tavLst>
                                    </p:anim>
                                    <p:animEffect transition="in" filter="wipe(up)">
                                      <p:cBhvr>
                                        <p:cTn id="77" dur="500"/>
                                        <p:tgtEl>
                                          <p:spTgt spid="30"/>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additive="base">
                                        <p:cTn id="80" dur="500"/>
                                        <p:tgtEl>
                                          <p:spTgt spid="72"/>
                                        </p:tgtEl>
                                        <p:attrNameLst>
                                          <p:attrName>ppt_y</p:attrName>
                                        </p:attrNameLst>
                                      </p:cBhvr>
                                      <p:tavLst>
                                        <p:tav tm="0">
                                          <p:val>
                                            <p:strVal val="#ppt_y+#ppt_h*1.125000"/>
                                          </p:val>
                                        </p:tav>
                                        <p:tav tm="100000">
                                          <p:val>
                                            <p:strVal val="#ppt_y"/>
                                          </p:val>
                                        </p:tav>
                                      </p:tavLst>
                                    </p:anim>
                                    <p:animEffect transition="in" filter="wipe(up)">
                                      <p:cBhvr>
                                        <p:cTn id="81" dur="500"/>
                                        <p:tgtEl>
                                          <p:spTgt spid="7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 grpId="0"/>
      <p:bldP spid="18" grpId="0"/>
      <p:bldP spid="20" grpId="0" animBg="1"/>
      <p:bldP spid="25" grpId="0" animBg="1"/>
      <p:bldP spid="8" grpId="0"/>
      <p:bldP spid="27" grpId="0"/>
      <p:bldP spid="40" grpId="0"/>
      <p:bldP spid="41" grpId="0" animBg="1"/>
      <p:bldP spid="7" grpId="0" animBg="1"/>
      <p:bldP spid="42" grpId="0"/>
      <p:bldP spid="50" grpId="0"/>
      <p:bldP spid="53" grpId="0"/>
      <p:bldP spid="56" grpId="0"/>
      <p:bldP spid="59" grpId="0"/>
      <p:bldP spid="65" grpId="0"/>
      <p:bldP spid="66" grpId="0"/>
      <p:bldP spid="71" grpId="0"/>
      <p:bldP spid="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96043" y="1709278"/>
            <a:ext cx="10564586" cy="1470025"/>
          </a:xfrm>
        </p:spPr>
        <p:txBody>
          <a:bodyPr/>
          <a:lstStyle/>
          <a:p>
            <a:r>
              <a:rPr lang="en-US" sz="3600" dirty="0"/>
              <a:t>Machine Learning for Operating </a:t>
            </a:r>
            <a:r>
              <a:rPr lang="en-US" sz="3600" dirty="0" smtClean="0"/>
              <a:t>Systems</a:t>
            </a:r>
            <a:br>
              <a:rPr lang="en-US" sz="3600" dirty="0" smtClean="0"/>
            </a:br>
            <a:r>
              <a:rPr lang="en-US" sz="3600" b="0" dirty="0" smtClean="0"/>
              <a:t>Predicting Per I/O Latency on Commodity SSDs</a:t>
            </a:r>
            <a:endParaRPr lang="en-US" sz="3600" b="0" dirty="0"/>
          </a:p>
        </p:txBody>
      </p:sp>
    </p:spTree>
    <p:extLst>
      <p:ext uri="{BB962C8B-B14F-4D97-AF65-F5344CB8AC3E}">
        <p14:creationId xmlns:p14="http://schemas.microsoft.com/office/powerpoint/2010/main" val="669697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B29EA7-D12D-BB4E-A245-12739D535237}"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43</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Not All SSDs Are “Open”</a:t>
            </a:r>
            <a:endParaRPr lang="en-US" sz="3600" dirty="0"/>
          </a:p>
        </p:txBody>
      </p:sp>
      <p:sp>
        <p:nvSpPr>
          <p:cNvPr id="9" name="Rounded Rectangular Callout 8"/>
          <p:cNvSpPr/>
          <p:nvPr/>
        </p:nvSpPr>
        <p:spPr>
          <a:xfrm>
            <a:off x="752879" y="1917511"/>
            <a:ext cx="2218921" cy="1003614"/>
          </a:xfrm>
          <a:prstGeom prst="wedgeRoundRectCallout">
            <a:avLst>
              <a:gd name="adj1" fmla="val -73492"/>
              <a:gd name="adj2" fmla="val 89344"/>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Gill Sans" charset="0"/>
                <a:ea typeface="Gill Sans" charset="0"/>
                <a:cs typeface="Gill Sans" charset="0"/>
              </a:rPr>
              <a:t>MittOS</a:t>
            </a:r>
            <a:r>
              <a:rPr lang="en-US" sz="2800" dirty="0" smtClean="0">
                <a:latin typeface="Gill Sans" charset="0"/>
                <a:ea typeface="Gill Sans" charset="0"/>
                <a:cs typeface="Gill Sans" charset="0"/>
              </a:rPr>
              <a:t> cuts </a:t>
            </a:r>
            <a:r>
              <a:rPr lang="en-US" sz="2800" dirty="0" err="1" smtClean="0">
                <a:latin typeface="Gill Sans" charset="0"/>
                <a:ea typeface="Gill Sans" charset="0"/>
                <a:cs typeface="Gill Sans" charset="0"/>
              </a:rPr>
              <a:t>ms</a:t>
            </a:r>
            <a:r>
              <a:rPr lang="en-US" sz="2800" dirty="0" smtClean="0">
                <a:latin typeface="Gill Sans" charset="0"/>
                <a:ea typeface="Gill Sans" charset="0"/>
                <a:cs typeface="Gill Sans" charset="0"/>
              </a:rPr>
              <a:t>/</a:t>
            </a:r>
            <a:r>
              <a:rPr lang="el-GR" sz="2800" dirty="0" err="1"/>
              <a:t>μs</a:t>
            </a:r>
            <a:r>
              <a:rPr lang="en-US" sz="2800" dirty="0" smtClean="0">
                <a:latin typeface="Gill Sans" charset="0"/>
                <a:ea typeface="Gill Sans" charset="0"/>
                <a:cs typeface="Gill Sans" charset="0"/>
              </a:rPr>
              <a:t> </a:t>
            </a:r>
            <a:r>
              <a:rPr lang="en-US" sz="2800" dirty="0">
                <a:latin typeface="Gill Sans" charset="0"/>
                <a:ea typeface="Gill Sans" charset="0"/>
                <a:cs typeface="Gill Sans" charset="0"/>
              </a:rPr>
              <a:t>tail!</a:t>
            </a:r>
          </a:p>
        </p:txBody>
      </p:sp>
      <p:grpSp>
        <p:nvGrpSpPr>
          <p:cNvPr id="10" name="Group 9"/>
          <p:cNvGrpSpPr/>
          <p:nvPr/>
        </p:nvGrpSpPr>
        <p:grpSpPr>
          <a:xfrm>
            <a:off x="3394589" y="4880121"/>
            <a:ext cx="1838823" cy="1746138"/>
            <a:chOff x="1498148" y="3843541"/>
            <a:chExt cx="1788821" cy="1798575"/>
          </a:xfrm>
        </p:grpSpPr>
        <p:pic>
          <p:nvPicPr>
            <p:cNvPr id="11" name="Picture 10"/>
            <p:cNvPicPr>
              <a:picLocks noChangeAspect="1"/>
            </p:cNvPicPr>
            <p:nvPr/>
          </p:nvPicPr>
          <p:blipFill>
            <a:blip r:embed="rId3"/>
            <a:stretch>
              <a:fillRect/>
            </a:stretch>
          </p:blipFill>
          <p:spPr>
            <a:xfrm>
              <a:off x="1498148" y="3843541"/>
              <a:ext cx="1326913" cy="1326913"/>
            </a:xfrm>
            <a:prstGeom prst="rect">
              <a:avLst/>
            </a:prstGeom>
          </p:spPr>
        </p:pic>
        <p:pic>
          <p:nvPicPr>
            <p:cNvPr id="12" name="Picture 11"/>
            <p:cNvPicPr>
              <a:picLocks noChangeAspect="1"/>
            </p:cNvPicPr>
            <p:nvPr/>
          </p:nvPicPr>
          <p:blipFill>
            <a:blip r:embed="rId3"/>
            <a:stretch>
              <a:fillRect/>
            </a:stretch>
          </p:blipFill>
          <p:spPr>
            <a:xfrm>
              <a:off x="1729102" y="4055542"/>
              <a:ext cx="1326913" cy="1326913"/>
            </a:xfrm>
            <a:prstGeom prst="rect">
              <a:avLst/>
            </a:prstGeom>
          </p:spPr>
        </p:pic>
        <p:pic>
          <p:nvPicPr>
            <p:cNvPr id="13" name="Picture 12"/>
            <p:cNvPicPr>
              <a:picLocks noChangeAspect="1"/>
            </p:cNvPicPr>
            <p:nvPr/>
          </p:nvPicPr>
          <p:blipFill>
            <a:blip r:embed="rId3"/>
            <a:stretch>
              <a:fillRect/>
            </a:stretch>
          </p:blipFill>
          <p:spPr>
            <a:xfrm>
              <a:off x="1960056" y="4315203"/>
              <a:ext cx="1326913" cy="1326913"/>
            </a:xfrm>
            <a:prstGeom prst="rect">
              <a:avLst/>
            </a:prstGeom>
          </p:spPr>
        </p:pic>
      </p:grpSp>
      <p:sp>
        <p:nvSpPr>
          <p:cNvPr id="18" name="Rounded Rectangular Callout 17"/>
          <p:cNvSpPr/>
          <p:nvPr/>
        </p:nvSpPr>
        <p:spPr>
          <a:xfrm>
            <a:off x="106680" y="3735023"/>
            <a:ext cx="3920623" cy="1141202"/>
          </a:xfrm>
          <a:prstGeom prst="wedgeRoundRectCallout">
            <a:avLst>
              <a:gd name="adj1" fmla="val 39049"/>
              <a:gd name="adj2" fmla="val 78828"/>
              <a:gd name="adj3" fmla="val 16667"/>
            </a:avLst>
          </a:prstGeom>
          <a:solidFill>
            <a:srgbClr val="0099FF"/>
          </a:solidFill>
          <a:ln w="508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Gill Sans" charset="0"/>
                <a:ea typeface="Gill Sans" charset="0"/>
                <a:cs typeface="Gill Sans" charset="0"/>
              </a:rPr>
              <a:t>We </a:t>
            </a:r>
            <a:r>
              <a:rPr lang="en-US" sz="2800" smtClean="0">
                <a:latin typeface="Gill Sans" charset="0"/>
                <a:ea typeface="Gill Sans" charset="0"/>
                <a:cs typeface="Gill Sans" charset="0"/>
              </a:rPr>
              <a:t>deploy “open” </a:t>
            </a:r>
            <a:r>
              <a:rPr lang="en-US" sz="2800" dirty="0" smtClean="0">
                <a:latin typeface="Gill Sans" charset="0"/>
                <a:ea typeface="Gill Sans" charset="0"/>
                <a:cs typeface="Gill Sans" charset="0"/>
              </a:rPr>
              <a:t>SSDs! </a:t>
            </a:r>
            <a:r>
              <a:rPr lang="en-US" sz="2800" dirty="0" err="1" smtClean="0">
                <a:latin typeface="Gill Sans" charset="0"/>
                <a:ea typeface="Gill Sans" charset="0"/>
                <a:cs typeface="Gill Sans" charset="0"/>
              </a:rPr>
              <a:t>MittOS</a:t>
            </a:r>
            <a:r>
              <a:rPr lang="en-US" sz="2800" dirty="0" smtClean="0">
                <a:latin typeface="Gill Sans" charset="0"/>
                <a:ea typeface="Gill Sans" charset="0"/>
                <a:cs typeface="Gill Sans" charset="0"/>
              </a:rPr>
              <a:t> can help!</a:t>
            </a:r>
            <a:endParaRPr lang="en-US" sz="2800" dirty="0">
              <a:latin typeface="Gill Sans" charset="0"/>
              <a:ea typeface="Gill Sans" charset="0"/>
              <a:cs typeface="Gill Sans" charset="0"/>
            </a:endParaRPr>
          </a:p>
        </p:txBody>
      </p:sp>
      <p:grpSp>
        <p:nvGrpSpPr>
          <p:cNvPr id="2" name="Group 1"/>
          <p:cNvGrpSpPr/>
          <p:nvPr/>
        </p:nvGrpSpPr>
        <p:grpSpPr>
          <a:xfrm>
            <a:off x="4366230" y="1727299"/>
            <a:ext cx="2273238" cy="3353564"/>
            <a:chOff x="4366230" y="1727299"/>
            <a:chExt cx="2273238" cy="3353564"/>
          </a:xfrm>
        </p:grpSpPr>
        <p:sp>
          <p:nvSpPr>
            <p:cNvPr id="37" name="Rounded Rectangle 36"/>
            <p:cNvSpPr/>
            <p:nvPr/>
          </p:nvSpPr>
          <p:spPr>
            <a:xfrm>
              <a:off x="4366230" y="1862098"/>
              <a:ext cx="2182029" cy="302463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4366230" y="1727299"/>
              <a:ext cx="1221139" cy="1221139"/>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369" y="1936105"/>
              <a:ext cx="778109" cy="797808"/>
            </a:xfrm>
            <a:prstGeom prst="rect">
              <a:avLst/>
            </a:prstGeom>
          </p:spPr>
        </p:pic>
        <p:pic>
          <p:nvPicPr>
            <p:cNvPr id="21" name="Picture 20"/>
            <p:cNvPicPr>
              <a:picLocks noChangeAspect="1"/>
            </p:cNvPicPr>
            <p:nvPr/>
          </p:nvPicPr>
          <p:blipFill>
            <a:blip r:embed="rId6"/>
            <a:stretch>
              <a:fillRect/>
            </a:stretch>
          </p:blipFill>
          <p:spPr>
            <a:xfrm>
              <a:off x="4559180" y="3072697"/>
              <a:ext cx="644322" cy="644322"/>
            </a:xfrm>
            <a:prstGeom prst="rect">
              <a:avLst/>
            </a:prstGeom>
          </p:spPr>
        </p:pic>
        <p:pic>
          <p:nvPicPr>
            <p:cNvPr id="22" name="Picture 21"/>
            <p:cNvPicPr>
              <a:picLocks noChangeAspect="1"/>
            </p:cNvPicPr>
            <p:nvPr/>
          </p:nvPicPr>
          <p:blipFill>
            <a:blip r:embed="rId7"/>
            <a:stretch>
              <a:fillRect/>
            </a:stretch>
          </p:blipFill>
          <p:spPr>
            <a:xfrm>
              <a:off x="5626823" y="3039500"/>
              <a:ext cx="657263" cy="672066"/>
            </a:xfrm>
            <a:prstGeom prst="rect">
              <a:avLst/>
            </a:prstGeom>
          </p:spPr>
        </p:pic>
        <p:pic>
          <p:nvPicPr>
            <p:cNvPr id="23" name="Picture 22"/>
            <p:cNvPicPr>
              <a:picLocks noChangeAspect="1"/>
            </p:cNvPicPr>
            <p:nvPr/>
          </p:nvPicPr>
          <p:blipFill>
            <a:blip r:embed="rId8"/>
            <a:stretch>
              <a:fillRect/>
            </a:stretch>
          </p:blipFill>
          <p:spPr>
            <a:xfrm>
              <a:off x="4559180" y="4079159"/>
              <a:ext cx="658392" cy="658392"/>
            </a:xfrm>
            <a:prstGeom prst="rect">
              <a:avLst/>
            </a:prstGeom>
          </p:spPr>
        </p:pic>
        <p:pic>
          <p:nvPicPr>
            <p:cNvPr id="24" name="Picture 23"/>
            <p:cNvPicPr>
              <a:picLocks noChangeAspect="1"/>
            </p:cNvPicPr>
            <p:nvPr/>
          </p:nvPicPr>
          <p:blipFill>
            <a:blip r:embed="rId9"/>
            <a:stretch>
              <a:fillRect/>
            </a:stretch>
          </p:blipFill>
          <p:spPr>
            <a:xfrm>
              <a:off x="5294452" y="3735847"/>
              <a:ext cx="1345016" cy="1345016"/>
            </a:xfrm>
            <a:prstGeom prst="rect">
              <a:avLst/>
            </a:prstGeom>
          </p:spPr>
        </p:pic>
      </p:grpSp>
      <p:sp>
        <p:nvSpPr>
          <p:cNvPr id="31" name="TextBox 30"/>
          <p:cNvSpPr txBox="1"/>
          <p:nvPr/>
        </p:nvSpPr>
        <p:spPr>
          <a:xfrm>
            <a:off x="7847174" y="1070745"/>
            <a:ext cx="3385670"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SSD deployments</a:t>
            </a:r>
            <a:endParaRPr lang="en-US" sz="2800" b="1" dirty="0">
              <a:solidFill>
                <a:schemeClr val="bg1"/>
              </a:solidFill>
              <a:latin typeface="Gill Sans" charset="0"/>
              <a:ea typeface="Gill Sans" charset="0"/>
              <a:cs typeface="Gill Sans" charset="0"/>
            </a:endParaRPr>
          </a:p>
        </p:txBody>
      </p:sp>
      <p:grpSp>
        <p:nvGrpSpPr>
          <p:cNvPr id="46" name="Group 45"/>
          <p:cNvGrpSpPr/>
          <p:nvPr/>
        </p:nvGrpSpPr>
        <p:grpSpPr>
          <a:xfrm>
            <a:off x="5294452" y="1593512"/>
            <a:ext cx="6307203" cy="268586"/>
            <a:chOff x="5294452" y="1556309"/>
            <a:chExt cx="5580207" cy="305789"/>
          </a:xfrm>
        </p:grpSpPr>
        <p:cxnSp>
          <p:nvCxnSpPr>
            <p:cNvPr id="39" name="Straight Connector 38"/>
            <p:cNvCxnSpPr/>
            <p:nvPr/>
          </p:nvCxnSpPr>
          <p:spPr>
            <a:xfrm>
              <a:off x="5294452" y="1862098"/>
              <a:ext cx="1710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93866" y="1556310"/>
              <a:ext cx="328649" cy="305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322515" y="1556309"/>
              <a:ext cx="3552144" cy="22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173698" y="1776743"/>
            <a:ext cx="1590304" cy="2559799"/>
            <a:chOff x="7437869" y="1880472"/>
            <a:chExt cx="1590304" cy="2559799"/>
          </a:xfrm>
        </p:grpSpPr>
        <p:grpSp>
          <p:nvGrpSpPr>
            <p:cNvPr id="58" name="Group 57"/>
            <p:cNvGrpSpPr/>
            <p:nvPr/>
          </p:nvGrpSpPr>
          <p:grpSpPr>
            <a:xfrm>
              <a:off x="7437869" y="1880472"/>
              <a:ext cx="1590304" cy="2559799"/>
              <a:chOff x="7322515" y="2292978"/>
              <a:chExt cx="1590304" cy="2559799"/>
            </a:xfrm>
          </p:grpSpPr>
          <p:sp>
            <p:nvSpPr>
              <p:cNvPr id="54" name="Rounded Rectangle 53"/>
              <p:cNvSpPr/>
              <p:nvPr/>
            </p:nvSpPr>
            <p:spPr>
              <a:xfrm>
                <a:off x="7322515" y="2830813"/>
                <a:ext cx="1590304" cy="20219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7999760" y="3134424"/>
                <a:ext cx="869594" cy="359228"/>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7451924" y="3111358"/>
                <a:ext cx="604261" cy="405358"/>
              </a:xfrm>
              <a:prstGeom prst="rect">
                <a:avLst/>
              </a:prstGeom>
            </p:spPr>
          </p:pic>
          <p:pic>
            <p:nvPicPr>
              <p:cNvPr id="36" name="Picture 35"/>
              <p:cNvPicPr>
                <a:picLocks noChangeAspect="1"/>
              </p:cNvPicPr>
              <p:nvPr/>
            </p:nvPicPr>
            <p:blipFill>
              <a:blip r:embed="rId12"/>
              <a:stretch>
                <a:fillRect/>
              </a:stretch>
            </p:blipFill>
            <p:spPr>
              <a:xfrm rot="5400000">
                <a:off x="7448640" y="3882959"/>
                <a:ext cx="610829" cy="418752"/>
              </a:xfrm>
              <a:prstGeom prst="rect">
                <a:avLst/>
              </a:prstGeom>
            </p:spPr>
          </p:pic>
          <p:sp>
            <p:nvSpPr>
              <p:cNvPr id="51" name="TextBox 50"/>
              <p:cNvSpPr txBox="1"/>
              <p:nvPr/>
            </p:nvSpPr>
            <p:spPr>
              <a:xfrm>
                <a:off x="7424871" y="2292978"/>
                <a:ext cx="1366080" cy="461665"/>
              </a:xfrm>
              <a:prstGeom prst="rect">
                <a:avLst/>
              </a:prstGeom>
              <a:noFill/>
            </p:spPr>
            <p:txBody>
              <a:bodyPr wrap="none" rtlCol="0">
                <a:spAutoFit/>
              </a:bodyPr>
              <a:lstStyle/>
              <a:p>
                <a:r>
                  <a:rPr lang="en-US" sz="2400" b="1" smtClean="0">
                    <a:solidFill>
                      <a:srgbClr val="0000FF"/>
                    </a:solidFill>
                    <a:latin typeface="Gill Sans" charset="0"/>
                    <a:ea typeface="Gill Sans" charset="0"/>
                    <a:cs typeface="Gill Sans" charset="0"/>
                  </a:rPr>
                  <a:t>“Open”</a:t>
                </a:r>
                <a:endParaRPr lang="en-US" sz="2400" b="1" dirty="0">
                  <a:solidFill>
                    <a:srgbClr val="0000FF"/>
                  </a:solidFill>
                  <a:latin typeface="Gill Sans" charset="0"/>
                  <a:ea typeface="Gill Sans" charset="0"/>
                  <a:cs typeface="Gill Sans" charset="0"/>
                </a:endParaRPr>
              </a:p>
            </p:txBody>
          </p:sp>
          <p:pic>
            <p:nvPicPr>
              <p:cNvPr id="52" name="Picture 51"/>
              <p:cNvPicPr>
                <a:picLocks noChangeAspect="1"/>
              </p:cNvPicPr>
              <p:nvPr/>
            </p:nvPicPr>
            <p:blipFill>
              <a:blip r:embed="rId13"/>
              <a:stretch>
                <a:fillRect/>
              </a:stretch>
            </p:blipFill>
            <p:spPr>
              <a:xfrm rot="16200000">
                <a:off x="8132943" y="3867834"/>
                <a:ext cx="670028" cy="508199"/>
              </a:xfrm>
              <a:prstGeom prst="rect">
                <a:avLst/>
              </a:prstGeom>
            </p:spPr>
          </p:pic>
        </p:grpSp>
        <p:sp>
          <p:nvSpPr>
            <p:cNvPr id="63" name="TextBox 62"/>
            <p:cNvSpPr txBox="1"/>
            <p:nvPr/>
          </p:nvSpPr>
          <p:spPr>
            <a:xfrm>
              <a:off x="7927795" y="3917050"/>
              <a:ext cx="543739" cy="523220"/>
            </a:xfrm>
            <a:prstGeom prst="rect">
              <a:avLst/>
            </a:prstGeom>
            <a:noFill/>
          </p:spPr>
          <p:txBody>
            <a:bodyPr wrap="none" rtlCol="0">
              <a:spAutoFit/>
            </a:bodyPr>
            <a:lstStyle/>
            <a:p>
              <a:r>
                <a:rPr lang="is-IS" sz="2800" b="1" dirty="0" smtClean="0">
                  <a:solidFill>
                    <a:schemeClr val="bg1"/>
                  </a:solidFill>
                  <a:latin typeface="Gill Sans" charset="0"/>
                  <a:ea typeface="Gill Sans" charset="0"/>
                  <a:cs typeface="Gill Sans" charset="0"/>
                </a:rPr>
                <a:t>…</a:t>
              </a:r>
              <a:endParaRPr lang="en-US" sz="2800" b="1" dirty="0">
                <a:solidFill>
                  <a:schemeClr val="bg1"/>
                </a:solidFill>
                <a:latin typeface="Gill Sans" charset="0"/>
                <a:ea typeface="Gill Sans" charset="0"/>
                <a:cs typeface="Gill Sans" charset="0"/>
              </a:endParaRPr>
            </a:p>
          </p:txBody>
        </p:sp>
      </p:grpSp>
      <p:grpSp>
        <p:nvGrpSpPr>
          <p:cNvPr id="86" name="Group 85"/>
          <p:cNvGrpSpPr/>
          <p:nvPr/>
        </p:nvGrpSpPr>
        <p:grpSpPr>
          <a:xfrm>
            <a:off x="6876878" y="1720976"/>
            <a:ext cx="4942266" cy="4916385"/>
            <a:chOff x="6876878" y="1720976"/>
            <a:chExt cx="4942266" cy="4916385"/>
          </a:xfrm>
        </p:grpSpPr>
        <p:grpSp>
          <p:nvGrpSpPr>
            <p:cNvPr id="81" name="Group 80"/>
            <p:cNvGrpSpPr/>
            <p:nvPr/>
          </p:nvGrpSpPr>
          <p:grpSpPr>
            <a:xfrm>
              <a:off x="6876878" y="1720976"/>
              <a:ext cx="4942266" cy="4916385"/>
              <a:chOff x="6876878" y="1720976"/>
              <a:chExt cx="4942266" cy="4916385"/>
            </a:xfrm>
          </p:grpSpPr>
          <p:sp>
            <p:nvSpPr>
              <p:cNvPr id="75" name="Rounded Rectangle 74"/>
              <p:cNvSpPr/>
              <p:nvPr/>
            </p:nvSpPr>
            <p:spPr>
              <a:xfrm>
                <a:off x="6876878" y="4481543"/>
                <a:ext cx="4942266" cy="2155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Rounded Rectangle 73"/>
              <p:cNvSpPr/>
              <p:nvPr/>
            </p:nvSpPr>
            <p:spPr>
              <a:xfrm>
                <a:off x="9268164" y="2238409"/>
                <a:ext cx="2550980" cy="43989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6" name="Picture 65"/>
              <p:cNvPicPr>
                <a:picLocks noChangeAspect="1"/>
              </p:cNvPicPr>
              <p:nvPr/>
            </p:nvPicPr>
            <p:blipFill>
              <a:blip r:embed="rId14"/>
              <a:stretch>
                <a:fillRect/>
              </a:stretch>
            </p:blipFill>
            <p:spPr>
              <a:xfrm>
                <a:off x="10714242" y="4481543"/>
                <a:ext cx="986948" cy="740211"/>
              </a:xfrm>
              <a:prstGeom prst="rect">
                <a:avLst/>
              </a:prstGeom>
            </p:spPr>
          </p:pic>
          <p:pic>
            <p:nvPicPr>
              <p:cNvPr id="61" name="Picture 60"/>
              <p:cNvPicPr>
                <a:picLocks noChangeAspect="1"/>
              </p:cNvPicPr>
              <p:nvPr/>
            </p:nvPicPr>
            <p:blipFill>
              <a:blip r:embed="rId15"/>
              <a:stretch>
                <a:fillRect/>
              </a:stretch>
            </p:blipFill>
            <p:spPr>
              <a:xfrm>
                <a:off x="9423637" y="3612972"/>
                <a:ext cx="1110249" cy="1110249"/>
              </a:xfrm>
              <a:prstGeom prst="rect">
                <a:avLst/>
              </a:prstGeom>
            </p:spPr>
          </p:pic>
          <p:sp>
            <p:nvSpPr>
              <p:cNvPr id="53" name="TextBox 52"/>
              <p:cNvSpPr txBox="1"/>
              <p:nvPr/>
            </p:nvSpPr>
            <p:spPr>
              <a:xfrm>
                <a:off x="9526080" y="1720976"/>
                <a:ext cx="2188420" cy="461665"/>
              </a:xfrm>
              <a:prstGeom prst="rect">
                <a:avLst/>
              </a:prstGeom>
              <a:noFill/>
            </p:spPr>
            <p:txBody>
              <a:bodyPr wrap="none" rtlCol="0">
                <a:spAutoFit/>
              </a:bodyPr>
              <a:lstStyle/>
              <a:p>
                <a:r>
                  <a:rPr lang="en-US" sz="2400" b="1" smtClean="0">
                    <a:solidFill>
                      <a:srgbClr val="FF0000"/>
                    </a:solidFill>
                    <a:latin typeface="Gill Sans" charset="0"/>
                    <a:ea typeface="Gill Sans" charset="0"/>
                    <a:cs typeface="Gill Sans" charset="0"/>
                  </a:rPr>
                  <a:t>Non-</a:t>
                </a:r>
                <a:r>
                  <a:rPr lang="en-US" sz="2400" b="1">
                    <a:solidFill>
                      <a:srgbClr val="FF0000"/>
                    </a:solidFill>
                    <a:latin typeface="Gill Sans" charset="0"/>
                    <a:ea typeface="Gill Sans" charset="0"/>
                    <a:cs typeface="Gill Sans" charset="0"/>
                  </a:rPr>
                  <a:t>“</a:t>
                </a:r>
                <a:r>
                  <a:rPr lang="en-US" sz="2400" b="1" smtClean="0">
                    <a:solidFill>
                      <a:srgbClr val="FF0000"/>
                    </a:solidFill>
                    <a:latin typeface="Gill Sans" charset="0"/>
                    <a:ea typeface="Gill Sans" charset="0"/>
                    <a:cs typeface="Gill Sans" charset="0"/>
                  </a:rPr>
                  <a:t>Open”</a:t>
                </a:r>
                <a:endParaRPr lang="en-US" sz="2400" b="1" dirty="0">
                  <a:solidFill>
                    <a:srgbClr val="FF0000"/>
                  </a:solidFill>
                  <a:latin typeface="Gill Sans" charset="0"/>
                  <a:ea typeface="Gill Sans" charset="0"/>
                  <a:cs typeface="Gill Sans" charset="0"/>
                </a:endParaRPr>
              </a:p>
            </p:txBody>
          </p:sp>
          <p:pic>
            <p:nvPicPr>
              <p:cNvPr id="55" name="Picture 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44029" y="2371125"/>
                <a:ext cx="1141983" cy="761322"/>
              </a:xfrm>
              <a:prstGeom prst="rect">
                <a:avLst/>
              </a:prstGeom>
            </p:spPr>
          </p:pic>
          <p:pic>
            <p:nvPicPr>
              <p:cNvPr id="56" name="Picture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03962" y="3168346"/>
                <a:ext cx="1149601" cy="520427"/>
              </a:xfrm>
              <a:prstGeom prst="rect">
                <a:avLst/>
              </a:prstGeom>
            </p:spPr>
          </p:pic>
          <p:pic>
            <p:nvPicPr>
              <p:cNvPr id="57" name="Picture 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727036" y="2407024"/>
                <a:ext cx="909460" cy="694726"/>
              </a:xfrm>
              <a:prstGeom prst="rect">
                <a:avLst/>
              </a:prstGeom>
            </p:spPr>
          </p:pic>
          <p:pic>
            <p:nvPicPr>
              <p:cNvPr id="60" name="Picture 59"/>
              <p:cNvPicPr>
                <a:picLocks noChangeAspect="1"/>
              </p:cNvPicPr>
              <p:nvPr/>
            </p:nvPicPr>
            <p:blipFill>
              <a:blip r:embed="rId19"/>
              <a:stretch>
                <a:fillRect/>
              </a:stretch>
            </p:blipFill>
            <p:spPr>
              <a:xfrm>
                <a:off x="10761876" y="3072619"/>
                <a:ext cx="839779" cy="839779"/>
              </a:xfrm>
              <a:prstGeom prst="rect">
                <a:avLst/>
              </a:prstGeom>
            </p:spPr>
          </p:pic>
          <p:pic>
            <p:nvPicPr>
              <p:cNvPr id="62" name="Picture 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662340" y="3751267"/>
                <a:ext cx="1038850" cy="812059"/>
              </a:xfrm>
              <a:prstGeom prst="rect">
                <a:avLst/>
              </a:prstGeom>
            </p:spPr>
          </p:pic>
          <p:pic>
            <p:nvPicPr>
              <p:cNvPr id="65" name="Picture 64"/>
              <p:cNvPicPr>
                <a:picLocks noChangeAspect="1"/>
              </p:cNvPicPr>
              <p:nvPr/>
            </p:nvPicPr>
            <p:blipFill>
              <a:blip r:embed="rId21"/>
              <a:stretch>
                <a:fillRect/>
              </a:stretch>
            </p:blipFill>
            <p:spPr>
              <a:xfrm>
                <a:off x="9416159" y="4521224"/>
                <a:ext cx="1169629" cy="838234"/>
              </a:xfrm>
              <a:prstGeom prst="rect">
                <a:avLst/>
              </a:prstGeom>
            </p:spPr>
          </p:pic>
          <p:pic>
            <p:nvPicPr>
              <p:cNvPr id="67" name="Picture 6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20140" y="4670029"/>
                <a:ext cx="1158460" cy="639226"/>
              </a:xfrm>
              <a:prstGeom prst="rect">
                <a:avLst/>
              </a:prstGeom>
            </p:spPr>
          </p:pic>
          <p:pic>
            <p:nvPicPr>
              <p:cNvPr id="68" name="Picture 67"/>
              <p:cNvPicPr>
                <a:picLocks noChangeAspect="1"/>
              </p:cNvPicPr>
              <p:nvPr/>
            </p:nvPicPr>
            <p:blipFill>
              <a:blip r:embed="rId23"/>
              <a:stretch>
                <a:fillRect/>
              </a:stretch>
            </p:blipFill>
            <p:spPr>
              <a:xfrm>
                <a:off x="7037187" y="4603669"/>
                <a:ext cx="1137709" cy="758473"/>
              </a:xfrm>
              <a:prstGeom prst="rect">
                <a:avLst/>
              </a:prstGeom>
            </p:spPr>
          </p:pic>
          <p:pic>
            <p:nvPicPr>
              <p:cNvPr id="70" name="Picture 69"/>
              <p:cNvPicPr>
                <a:picLocks noChangeAspect="1"/>
              </p:cNvPicPr>
              <p:nvPr/>
            </p:nvPicPr>
            <p:blipFill>
              <a:blip r:embed="rId24"/>
              <a:stretch>
                <a:fillRect/>
              </a:stretch>
            </p:blipFill>
            <p:spPr>
              <a:xfrm>
                <a:off x="6985007" y="5218597"/>
                <a:ext cx="1158581" cy="830316"/>
              </a:xfrm>
              <a:prstGeom prst="rect">
                <a:avLst/>
              </a:prstGeom>
            </p:spPr>
          </p:pic>
          <p:pic>
            <p:nvPicPr>
              <p:cNvPr id="71" name="Picture 70"/>
              <p:cNvPicPr>
                <a:picLocks noChangeAspect="1"/>
              </p:cNvPicPr>
              <p:nvPr/>
            </p:nvPicPr>
            <p:blipFill>
              <a:blip r:embed="rId25"/>
              <a:stretch>
                <a:fillRect/>
              </a:stretch>
            </p:blipFill>
            <p:spPr>
              <a:xfrm>
                <a:off x="8235936" y="5252371"/>
                <a:ext cx="1018274" cy="763705"/>
              </a:xfrm>
              <a:prstGeom prst="rect">
                <a:avLst/>
              </a:prstGeom>
            </p:spPr>
          </p:pic>
          <p:pic>
            <p:nvPicPr>
              <p:cNvPr id="72" name="Picture 71"/>
              <p:cNvPicPr>
                <a:picLocks noChangeAspect="1"/>
              </p:cNvPicPr>
              <p:nvPr/>
            </p:nvPicPr>
            <p:blipFill>
              <a:blip r:embed="rId26"/>
              <a:stretch>
                <a:fillRect/>
              </a:stretch>
            </p:blipFill>
            <p:spPr>
              <a:xfrm>
                <a:off x="9521266" y="5399486"/>
                <a:ext cx="1032297" cy="509503"/>
              </a:xfrm>
              <a:prstGeom prst="rect">
                <a:avLst/>
              </a:prstGeom>
            </p:spPr>
          </p:pic>
          <p:pic>
            <p:nvPicPr>
              <p:cNvPr id="73" name="Picture 72"/>
              <p:cNvPicPr>
                <a:picLocks noChangeAspect="1"/>
              </p:cNvPicPr>
              <p:nvPr/>
            </p:nvPicPr>
            <p:blipFill>
              <a:blip r:embed="rId27"/>
              <a:stretch>
                <a:fillRect/>
              </a:stretch>
            </p:blipFill>
            <p:spPr>
              <a:xfrm>
                <a:off x="10662340" y="4982905"/>
                <a:ext cx="1141008" cy="1141008"/>
              </a:xfrm>
              <a:prstGeom prst="rect">
                <a:avLst/>
              </a:prstGeom>
            </p:spPr>
          </p:pic>
          <p:sp>
            <p:nvSpPr>
              <p:cNvPr id="76" name="Rectangle 75"/>
              <p:cNvSpPr/>
              <p:nvPr/>
            </p:nvSpPr>
            <p:spPr>
              <a:xfrm>
                <a:off x="9229964" y="5132083"/>
                <a:ext cx="225188" cy="146225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p:cNvSpPr/>
              <p:nvPr/>
            </p:nvSpPr>
            <p:spPr>
              <a:xfrm>
                <a:off x="9290717" y="6537216"/>
                <a:ext cx="953833" cy="1001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p:cNvSpPr/>
              <p:nvPr/>
            </p:nvSpPr>
            <p:spPr>
              <a:xfrm>
                <a:off x="9206752" y="4492747"/>
                <a:ext cx="197208" cy="247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TextBox 68"/>
              <p:cNvSpPr txBox="1"/>
              <p:nvPr/>
            </p:nvSpPr>
            <p:spPr>
              <a:xfrm>
                <a:off x="9076123" y="5899467"/>
                <a:ext cx="543739" cy="523220"/>
              </a:xfrm>
              <a:prstGeom prst="rect">
                <a:avLst/>
              </a:prstGeom>
              <a:noFill/>
            </p:spPr>
            <p:txBody>
              <a:bodyPr wrap="none" rtlCol="0">
                <a:spAutoFit/>
              </a:bodyPr>
              <a:lstStyle/>
              <a:p>
                <a:r>
                  <a:rPr lang="is-IS" sz="2800" b="1" dirty="0" smtClean="0">
                    <a:solidFill>
                      <a:schemeClr val="bg1"/>
                    </a:solidFill>
                    <a:latin typeface="Gill Sans" charset="0"/>
                    <a:ea typeface="Gill Sans" charset="0"/>
                    <a:cs typeface="Gill Sans" charset="0"/>
                  </a:rPr>
                  <a:t>…</a:t>
                </a:r>
                <a:endParaRPr lang="en-US" sz="2800" b="1" dirty="0">
                  <a:solidFill>
                    <a:schemeClr val="bg1"/>
                  </a:solidFill>
                  <a:latin typeface="Gill Sans" charset="0"/>
                  <a:ea typeface="Gill Sans" charset="0"/>
                  <a:cs typeface="Gill Sans" charset="0"/>
                </a:endParaRPr>
              </a:p>
            </p:txBody>
          </p:sp>
        </p:grpSp>
        <p:sp>
          <p:nvSpPr>
            <p:cNvPr id="82" name="Oval 81"/>
            <p:cNvSpPr/>
            <p:nvPr/>
          </p:nvSpPr>
          <p:spPr>
            <a:xfrm>
              <a:off x="11274987" y="6059532"/>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1198088" y="6155831"/>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1270634" y="6100422"/>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49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dissolv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C370D7-C2B4-7D45-8FDC-89088104784E}"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44</a:t>
            </a:fld>
            <a:endParaRPr lang="en-US" dirty="0"/>
          </a:p>
        </p:txBody>
      </p:sp>
      <p:sp>
        <p:nvSpPr>
          <p:cNvPr id="7" name="Title 1"/>
          <p:cNvSpPr>
            <a:spLocks noGrp="1"/>
          </p:cNvSpPr>
          <p:nvPr>
            <p:ph type="title"/>
          </p:nvPr>
        </p:nvSpPr>
        <p:spPr>
          <a:xfrm>
            <a:off x="454149" y="636859"/>
            <a:ext cx="6215386" cy="1143000"/>
          </a:xfrm>
        </p:spPr>
        <p:txBody>
          <a:bodyPr/>
          <a:lstStyle/>
          <a:p>
            <a:r>
              <a:rPr lang="en-US" sz="3600" dirty="0" smtClean="0"/>
              <a:t>Per I/O Prediction On More Devices</a:t>
            </a:r>
            <a:endParaRPr lang="en-US" sz="3600" dirty="0"/>
          </a:p>
        </p:txBody>
      </p:sp>
      <p:sp>
        <p:nvSpPr>
          <p:cNvPr id="31" name="TextBox 30"/>
          <p:cNvSpPr txBox="1"/>
          <p:nvPr/>
        </p:nvSpPr>
        <p:spPr>
          <a:xfrm>
            <a:off x="7847174" y="1070745"/>
            <a:ext cx="3385670"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SSD deployments</a:t>
            </a:r>
            <a:endParaRPr lang="en-US" sz="2800" b="1" dirty="0">
              <a:solidFill>
                <a:schemeClr val="bg1"/>
              </a:solidFill>
              <a:latin typeface="Gill Sans" charset="0"/>
              <a:ea typeface="Gill Sans" charset="0"/>
              <a:cs typeface="Gill Sans" charset="0"/>
            </a:endParaRPr>
          </a:p>
        </p:txBody>
      </p:sp>
      <p:cxnSp>
        <p:nvCxnSpPr>
          <p:cNvPr id="44" name="Straight Connector 43"/>
          <p:cNvCxnSpPr/>
          <p:nvPr/>
        </p:nvCxnSpPr>
        <p:spPr>
          <a:xfrm flipV="1">
            <a:off x="7586732" y="1593575"/>
            <a:ext cx="4014921" cy="2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7173698" y="1776743"/>
            <a:ext cx="1590304" cy="2559799"/>
            <a:chOff x="7437869" y="1880472"/>
            <a:chExt cx="1590304" cy="2559799"/>
          </a:xfrm>
        </p:grpSpPr>
        <p:grpSp>
          <p:nvGrpSpPr>
            <p:cNvPr id="58" name="Group 57"/>
            <p:cNvGrpSpPr/>
            <p:nvPr/>
          </p:nvGrpSpPr>
          <p:grpSpPr>
            <a:xfrm>
              <a:off x="7437869" y="1880472"/>
              <a:ext cx="1590304" cy="2559799"/>
              <a:chOff x="7322515" y="2292978"/>
              <a:chExt cx="1590304" cy="2559799"/>
            </a:xfrm>
          </p:grpSpPr>
          <p:sp>
            <p:nvSpPr>
              <p:cNvPr id="54" name="Rounded Rectangle 53"/>
              <p:cNvSpPr/>
              <p:nvPr/>
            </p:nvSpPr>
            <p:spPr>
              <a:xfrm>
                <a:off x="7322515" y="2830813"/>
                <a:ext cx="1590304" cy="20219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99760" y="3134424"/>
                <a:ext cx="869594" cy="359228"/>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451924" y="3111358"/>
                <a:ext cx="604261" cy="405358"/>
              </a:xfrm>
              <a:prstGeom prst="rect">
                <a:avLst/>
              </a:prstGeom>
            </p:spPr>
          </p:pic>
          <p:pic>
            <p:nvPicPr>
              <p:cNvPr id="36" name="Picture 35"/>
              <p:cNvPicPr>
                <a:picLocks noChangeAspect="1"/>
              </p:cNvPicPr>
              <p:nvPr/>
            </p:nvPicPr>
            <p:blipFill>
              <a:blip r:embed="rId5"/>
              <a:stretch>
                <a:fillRect/>
              </a:stretch>
            </p:blipFill>
            <p:spPr>
              <a:xfrm rot="5400000">
                <a:off x="7448640" y="3882959"/>
                <a:ext cx="610829" cy="418752"/>
              </a:xfrm>
              <a:prstGeom prst="rect">
                <a:avLst/>
              </a:prstGeom>
            </p:spPr>
          </p:pic>
          <p:sp>
            <p:nvSpPr>
              <p:cNvPr id="51" name="TextBox 50"/>
              <p:cNvSpPr txBox="1"/>
              <p:nvPr/>
            </p:nvSpPr>
            <p:spPr>
              <a:xfrm>
                <a:off x="7422223" y="2292978"/>
                <a:ext cx="1366080" cy="461665"/>
              </a:xfrm>
              <a:prstGeom prst="rect">
                <a:avLst/>
              </a:prstGeom>
              <a:noFill/>
            </p:spPr>
            <p:txBody>
              <a:bodyPr wrap="none" rtlCol="0">
                <a:spAutoFit/>
              </a:bodyPr>
              <a:lstStyle/>
              <a:p>
                <a:r>
                  <a:rPr lang="en-US" sz="2400" b="1" smtClean="0">
                    <a:solidFill>
                      <a:srgbClr val="0000FF"/>
                    </a:solidFill>
                    <a:latin typeface="Gill Sans" charset="0"/>
                    <a:ea typeface="Gill Sans" charset="0"/>
                    <a:cs typeface="Gill Sans" charset="0"/>
                  </a:rPr>
                  <a:t>“Open”</a:t>
                </a:r>
                <a:endParaRPr lang="en-US" sz="2400" b="1" dirty="0">
                  <a:solidFill>
                    <a:srgbClr val="0000FF"/>
                  </a:solidFill>
                  <a:latin typeface="Gill Sans" charset="0"/>
                  <a:ea typeface="Gill Sans" charset="0"/>
                  <a:cs typeface="Gill Sans" charset="0"/>
                </a:endParaRPr>
              </a:p>
            </p:txBody>
          </p:sp>
          <p:pic>
            <p:nvPicPr>
              <p:cNvPr id="52" name="Picture 51"/>
              <p:cNvPicPr>
                <a:picLocks noChangeAspect="1"/>
              </p:cNvPicPr>
              <p:nvPr/>
            </p:nvPicPr>
            <p:blipFill>
              <a:blip r:embed="rId6"/>
              <a:stretch>
                <a:fillRect/>
              </a:stretch>
            </p:blipFill>
            <p:spPr>
              <a:xfrm rot="16200000">
                <a:off x="8132943" y="3867834"/>
                <a:ext cx="670028" cy="508199"/>
              </a:xfrm>
              <a:prstGeom prst="rect">
                <a:avLst/>
              </a:prstGeom>
            </p:spPr>
          </p:pic>
        </p:grpSp>
        <p:sp>
          <p:nvSpPr>
            <p:cNvPr id="63" name="TextBox 62"/>
            <p:cNvSpPr txBox="1"/>
            <p:nvPr/>
          </p:nvSpPr>
          <p:spPr>
            <a:xfrm>
              <a:off x="7927795" y="3917050"/>
              <a:ext cx="543739" cy="523220"/>
            </a:xfrm>
            <a:prstGeom prst="rect">
              <a:avLst/>
            </a:prstGeom>
            <a:noFill/>
          </p:spPr>
          <p:txBody>
            <a:bodyPr wrap="none" rtlCol="0">
              <a:spAutoFit/>
            </a:bodyPr>
            <a:lstStyle/>
            <a:p>
              <a:r>
                <a:rPr lang="is-IS" sz="2800" b="1" dirty="0" smtClean="0">
                  <a:solidFill>
                    <a:schemeClr val="bg1"/>
                  </a:solidFill>
                  <a:latin typeface="Gill Sans" charset="0"/>
                  <a:ea typeface="Gill Sans" charset="0"/>
                  <a:cs typeface="Gill Sans" charset="0"/>
                </a:rPr>
                <a:t>…</a:t>
              </a:r>
              <a:endParaRPr lang="en-US" sz="2800" b="1" dirty="0">
                <a:solidFill>
                  <a:schemeClr val="bg1"/>
                </a:solidFill>
                <a:latin typeface="Gill Sans" charset="0"/>
                <a:ea typeface="Gill Sans" charset="0"/>
                <a:cs typeface="Gill Sans" charset="0"/>
              </a:endParaRPr>
            </a:p>
          </p:txBody>
        </p:sp>
      </p:grpSp>
      <p:grpSp>
        <p:nvGrpSpPr>
          <p:cNvPr id="86" name="Group 85"/>
          <p:cNvGrpSpPr/>
          <p:nvPr/>
        </p:nvGrpSpPr>
        <p:grpSpPr>
          <a:xfrm>
            <a:off x="6876878" y="1720976"/>
            <a:ext cx="4942266" cy="4916385"/>
            <a:chOff x="6876878" y="1720976"/>
            <a:chExt cx="4942266" cy="4916385"/>
          </a:xfrm>
        </p:grpSpPr>
        <p:grpSp>
          <p:nvGrpSpPr>
            <p:cNvPr id="81" name="Group 80"/>
            <p:cNvGrpSpPr/>
            <p:nvPr/>
          </p:nvGrpSpPr>
          <p:grpSpPr>
            <a:xfrm>
              <a:off x="6876878" y="1720976"/>
              <a:ext cx="4942266" cy="4916385"/>
              <a:chOff x="6876878" y="1720976"/>
              <a:chExt cx="4942266" cy="4916385"/>
            </a:xfrm>
          </p:grpSpPr>
          <p:sp>
            <p:nvSpPr>
              <p:cNvPr id="75" name="Rounded Rectangle 74"/>
              <p:cNvSpPr/>
              <p:nvPr/>
            </p:nvSpPr>
            <p:spPr>
              <a:xfrm>
                <a:off x="6876878" y="4481543"/>
                <a:ext cx="4942266" cy="2155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Rounded Rectangle 73"/>
              <p:cNvSpPr/>
              <p:nvPr/>
            </p:nvSpPr>
            <p:spPr>
              <a:xfrm>
                <a:off x="9268164" y="2238409"/>
                <a:ext cx="2550980" cy="43989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6" name="Picture 65"/>
              <p:cNvPicPr>
                <a:picLocks noChangeAspect="1"/>
              </p:cNvPicPr>
              <p:nvPr/>
            </p:nvPicPr>
            <p:blipFill>
              <a:blip r:embed="rId7"/>
              <a:stretch>
                <a:fillRect/>
              </a:stretch>
            </p:blipFill>
            <p:spPr>
              <a:xfrm>
                <a:off x="10714242" y="4481543"/>
                <a:ext cx="986948" cy="740211"/>
              </a:xfrm>
              <a:prstGeom prst="rect">
                <a:avLst/>
              </a:prstGeom>
            </p:spPr>
          </p:pic>
          <p:pic>
            <p:nvPicPr>
              <p:cNvPr id="61" name="Picture 60"/>
              <p:cNvPicPr>
                <a:picLocks noChangeAspect="1"/>
              </p:cNvPicPr>
              <p:nvPr/>
            </p:nvPicPr>
            <p:blipFill>
              <a:blip r:embed="rId8"/>
              <a:stretch>
                <a:fillRect/>
              </a:stretch>
            </p:blipFill>
            <p:spPr>
              <a:xfrm>
                <a:off x="9423637" y="3612972"/>
                <a:ext cx="1110249" cy="1110249"/>
              </a:xfrm>
              <a:prstGeom prst="rect">
                <a:avLst/>
              </a:prstGeom>
            </p:spPr>
          </p:pic>
          <p:sp>
            <p:nvSpPr>
              <p:cNvPr id="53" name="TextBox 52"/>
              <p:cNvSpPr txBox="1"/>
              <p:nvPr/>
            </p:nvSpPr>
            <p:spPr>
              <a:xfrm>
                <a:off x="9523430" y="1720976"/>
                <a:ext cx="2260555" cy="461665"/>
              </a:xfrm>
              <a:prstGeom prst="rect">
                <a:avLst/>
              </a:prstGeom>
              <a:noFill/>
            </p:spPr>
            <p:txBody>
              <a:bodyPr wrap="none" rtlCol="0">
                <a:spAutoFit/>
              </a:bodyPr>
              <a:lstStyle/>
              <a:p>
                <a:r>
                  <a:rPr lang="en-US" sz="2400" b="1" smtClean="0">
                    <a:solidFill>
                      <a:srgbClr val="FF0000"/>
                    </a:solidFill>
                    <a:latin typeface="Gill Sans" charset="0"/>
                    <a:ea typeface="Gill Sans" charset="0"/>
                    <a:cs typeface="Gill Sans" charset="0"/>
                  </a:rPr>
                  <a:t>Non-“Open”</a:t>
                </a:r>
                <a:endParaRPr lang="en-US" sz="2400" b="1" dirty="0">
                  <a:solidFill>
                    <a:srgbClr val="FF0000"/>
                  </a:solidFill>
                  <a:latin typeface="Gill Sans" charset="0"/>
                  <a:ea typeface="Gill Sans" charset="0"/>
                  <a:cs typeface="Gill Sans" charset="0"/>
                </a:endParaRPr>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4029" y="2371125"/>
                <a:ext cx="1141983" cy="761322"/>
              </a:xfrm>
              <a:prstGeom prst="rect">
                <a:avLst/>
              </a:prstGeom>
            </p:spPr>
          </p:pic>
          <p:pic>
            <p:nvPicPr>
              <p:cNvPr id="56" name="Picture 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3962" y="3168346"/>
                <a:ext cx="1149601" cy="520427"/>
              </a:xfrm>
              <a:prstGeom prst="rect">
                <a:avLst/>
              </a:prstGeom>
            </p:spPr>
          </p:pic>
          <p:pic>
            <p:nvPicPr>
              <p:cNvPr id="57" name="Picture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7036" y="2407024"/>
                <a:ext cx="909460" cy="694726"/>
              </a:xfrm>
              <a:prstGeom prst="rect">
                <a:avLst/>
              </a:prstGeom>
            </p:spPr>
          </p:pic>
          <p:pic>
            <p:nvPicPr>
              <p:cNvPr id="60" name="Picture 59"/>
              <p:cNvPicPr>
                <a:picLocks noChangeAspect="1"/>
              </p:cNvPicPr>
              <p:nvPr/>
            </p:nvPicPr>
            <p:blipFill>
              <a:blip r:embed="rId12"/>
              <a:stretch>
                <a:fillRect/>
              </a:stretch>
            </p:blipFill>
            <p:spPr>
              <a:xfrm>
                <a:off x="10761876" y="3072619"/>
                <a:ext cx="839779" cy="839779"/>
              </a:xfrm>
              <a:prstGeom prst="rect">
                <a:avLst/>
              </a:prstGeom>
            </p:spPr>
          </p:pic>
          <p:pic>
            <p:nvPicPr>
              <p:cNvPr id="62" name="Picture 6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62340" y="3751267"/>
                <a:ext cx="1038850" cy="812059"/>
              </a:xfrm>
              <a:prstGeom prst="rect">
                <a:avLst/>
              </a:prstGeom>
            </p:spPr>
          </p:pic>
          <p:pic>
            <p:nvPicPr>
              <p:cNvPr id="65" name="Picture 64"/>
              <p:cNvPicPr>
                <a:picLocks noChangeAspect="1"/>
              </p:cNvPicPr>
              <p:nvPr/>
            </p:nvPicPr>
            <p:blipFill>
              <a:blip r:embed="rId14"/>
              <a:stretch>
                <a:fillRect/>
              </a:stretch>
            </p:blipFill>
            <p:spPr>
              <a:xfrm>
                <a:off x="9416159" y="4521224"/>
                <a:ext cx="1169629" cy="838234"/>
              </a:xfrm>
              <a:prstGeom prst="rect">
                <a:avLst/>
              </a:prstGeom>
            </p:spPr>
          </p:pic>
          <p:pic>
            <p:nvPicPr>
              <p:cNvPr id="67" name="Picture 6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20140" y="4670029"/>
                <a:ext cx="1158460" cy="639226"/>
              </a:xfrm>
              <a:prstGeom prst="rect">
                <a:avLst/>
              </a:prstGeom>
            </p:spPr>
          </p:pic>
          <p:pic>
            <p:nvPicPr>
              <p:cNvPr id="68" name="Picture 67"/>
              <p:cNvPicPr>
                <a:picLocks noChangeAspect="1"/>
              </p:cNvPicPr>
              <p:nvPr/>
            </p:nvPicPr>
            <p:blipFill>
              <a:blip r:embed="rId16"/>
              <a:stretch>
                <a:fillRect/>
              </a:stretch>
            </p:blipFill>
            <p:spPr>
              <a:xfrm>
                <a:off x="7037187" y="4603669"/>
                <a:ext cx="1137709" cy="758473"/>
              </a:xfrm>
              <a:prstGeom prst="rect">
                <a:avLst/>
              </a:prstGeom>
            </p:spPr>
          </p:pic>
          <p:pic>
            <p:nvPicPr>
              <p:cNvPr id="70" name="Picture 69"/>
              <p:cNvPicPr>
                <a:picLocks noChangeAspect="1"/>
              </p:cNvPicPr>
              <p:nvPr/>
            </p:nvPicPr>
            <p:blipFill>
              <a:blip r:embed="rId17"/>
              <a:stretch>
                <a:fillRect/>
              </a:stretch>
            </p:blipFill>
            <p:spPr>
              <a:xfrm>
                <a:off x="6985007" y="5218597"/>
                <a:ext cx="1158581" cy="830316"/>
              </a:xfrm>
              <a:prstGeom prst="rect">
                <a:avLst/>
              </a:prstGeom>
            </p:spPr>
          </p:pic>
          <p:pic>
            <p:nvPicPr>
              <p:cNvPr id="71" name="Picture 70"/>
              <p:cNvPicPr>
                <a:picLocks noChangeAspect="1"/>
              </p:cNvPicPr>
              <p:nvPr/>
            </p:nvPicPr>
            <p:blipFill>
              <a:blip r:embed="rId18"/>
              <a:stretch>
                <a:fillRect/>
              </a:stretch>
            </p:blipFill>
            <p:spPr>
              <a:xfrm>
                <a:off x="8235936" y="5252371"/>
                <a:ext cx="1018274" cy="763705"/>
              </a:xfrm>
              <a:prstGeom prst="rect">
                <a:avLst/>
              </a:prstGeom>
            </p:spPr>
          </p:pic>
          <p:pic>
            <p:nvPicPr>
              <p:cNvPr id="72" name="Picture 71"/>
              <p:cNvPicPr>
                <a:picLocks noChangeAspect="1"/>
              </p:cNvPicPr>
              <p:nvPr/>
            </p:nvPicPr>
            <p:blipFill>
              <a:blip r:embed="rId19"/>
              <a:stretch>
                <a:fillRect/>
              </a:stretch>
            </p:blipFill>
            <p:spPr>
              <a:xfrm>
                <a:off x="9521266" y="5399486"/>
                <a:ext cx="1032297" cy="509503"/>
              </a:xfrm>
              <a:prstGeom prst="rect">
                <a:avLst/>
              </a:prstGeom>
            </p:spPr>
          </p:pic>
          <p:pic>
            <p:nvPicPr>
              <p:cNvPr id="73" name="Picture 72"/>
              <p:cNvPicPr>
                <a:picLocks noChangeAspect="1"/>
              </p:cNvPicPr>
              <p:nvPr/>
            </p:nvPicPr>
            <p:blipFill>
              <a:blip r:embed="rId20"/>
              <a:stretch>
                <a:fillRect/>
              </a:stretch>
            </p:blipFill>
            <p:spPr>
              <a:xfrm>
                <a:off x="10662340" y="4982905"/>
                <a:ext cx="1141008" cy="1141008"/>
              </a:xfrm>
              <a:prstGeom prst="rect">
                <a:avLst/>
              </a:prstGeom>
            </p:spPr>
          </p:pic>
          <p:sp>
            <p:nvSpPr>
              <p:cNvPr id="76" name="Rectangle 75"/>
              <p:cNvSpPr/>
              <p:nvPr/>
            </p:nvSpPr>
            <p:spPr>
              <a:xfrm>
                <a:off x="9229964" y="5132083"/>
                <a:ext cx="225188" cy="146225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p:cNvSpPr/>
              <p:nvPr/>
            </p:nvSpPr>
            <p:spPr>
              <a:xfrm>
                <a:off x="9290717" y="6537216"/>
                <a:ext cx="953833" cy="1001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p:cNvSpPr/>
              <p:nvPr/>
            </p:nvSpPr>
            <p:spPr>
              <a:xfrm>
                <a:off x="9206752" y="4492747"/>
                <a:ext cx="197208" cy="247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TextBox 68"/>
              <p:cNvSpPr txBox="1"/>
              <p:nvPr/>
            </p:nvSpPr>
            <p:spPr>
              <a:xfrm>
                <a:off x="9076123" y="5899467"/>
                <a:ext cx="543739" cy="523220"/>
              </a:xfrm>
              <a:prstGeom prst="rect">
                <a:avLst/>
              </a:prstGeom>
              <a:noFill/>
            </p:spPr>
            <p:txBody>
              <a:bodyPr wrap="none" rtlCol="0">
                <a:spAutoFit/>
              </a:bodyPr>
              <a:lstStyle/>
              <a:p>
                <a:r>
                  <a:rPr lang="is-IS" sz="2800" b="1" dirty="0" smtClean="0">
                    <a:solidFill>
                      <a:schemeClr val="bg1"/>
                    </a:solidFill>
                    <a:latin typeface="Gill Sans" charset="0"/>
                    <a:ea typeface="Gill Sans" charset="0"/>
                    <a:cs typeface="Gill Sans" charset="0"/>
                  </a:rPr>
                  <a:t>…</a:t>
                </a:r>
                <a:endParaRPr lang="en-US" sz="2800" b="1" dirty="0">
                  <a:solidFill>
                    <a:schemeClr val="bg1"/>
                  </a:solidFill>
                  <a:latin typeface="Gill Sans" charset="0"/>
                  <a:ea typeface="Gill Sans" charset="0"/>
                  <a:cs typeface="Gill Sans" charset="0"/>
                </a:endParaRPr>
              </a:p>
            </p:txBody>
          </p:sp>
        </p:grpSp>
        <p:sp>
          <p:nvSpPr>
            <p:cNvPr id="82" name="Oval 81"/>
            <p:cNvSpPr/>
            <p:nvPr/>
          </p:nvSpPr>
          <p:spPr>
            <a:xfrm>
              <a:off x="11274987" y="6059532"/>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1198088" y="6155831"/>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1270634" y="6100422"/>
              <a:ext cx="528361" cy="470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ounded Rectangular Callout 84"/>
          <p:cNvSpPr/>
          <p:nvPr/>
        </p:nvSpPr>
        <p:spPr>
          <a:xfrm>
            <a:off x="234588" y="5004515"/>
            <a:ext cx="5626056" cy="1499907"/>
          </a:xfrm>
          <a:prstGeom prst="wedgeRoundRectCallout">
            <a:avLst>
              <a:gd name="adj1" fmla="val -5968"/>
              <a:gd name="adj2" fmla="val -71437"/>
              <a:gd name="adj3" fmla="val 16667"/>
            </a:avLst>
          </a:prstGeom>
          <a:solidFill>
            <a:srgbClr val="FF0000"/>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Gill Sans" charset="0"/>
                <a:ea typeface="Gill Sans" charset="0"/>
                <a:cs typeface="Gill Sans" charset="0"/>
              </a:rPr>
              <a:t>MittOS</a:t>
            </a:r>
            <a:r>
              <a:rPr lang="en-US" sz="2800" dirty="0" smtClean="0">
                <a:latin typeface="Gill Sans" charset="0"/>
                <a:ea typeface="Gill Sans" charset="0"/>
                <a:cs typeface="Gill Sans" charset="0"/>
              </a:rPr>
              <a:t> needs to support </a:t>
            </a:r>
          </a:p>
          <a:p>
            <a:pPr algn="ctr"/>
            <a:r>
              <a:rPr lang="en-US" sz="2800" b="1" dirty="0" smtClean="0">
                <a:latin typeface="Gill Sans" charset="0"/>
                <a:ea typeface="Gill Sans" charset="0"/>
                <a:cs typeface="Gill Sans" charset="0"/>
              </a:rPr>
              <a:t>per-I/O prediction on commodity SSDs</a:t>
            </a:r>
            <a:endParaRPr lang="en-US" sz="2800" b="1" dirty="0">
              <a:latin typeface="Gill Sans" charset="0"/>
              <a:ea typeface="Gill Sans" charset="0"/>
              <a:cs typeface="Gill Sans" charset="0"/>
            </a:endParaRPr>
          </a:p>
        </p:txBody>
      </p:sp>
      <p:grpSp>
        <p:nvGrpSpPr>
          <p:cNvPr id="30" name="Group 29"/>
          <p:cNvGrpSpPr/>
          <p:nvPr/>
        </p:nvGrpSpPr>
        <p:grpSpPr>
          <a:xfrm>
            <a:off x="902525" y="2463495"/>
            <a:ext cx="6271173" cy="706251"/>
            <a:chOff x="1060124" y="2464559"/>
            <a:chExt cx="6095694" cy="703787"/>
          </a:xfrm>
        </p:grpSpPr>
        <p:cxnSp>
          <p:nvCxnSpPr>
            <p:cNvPr id="15" name="Straight Connector 14"/>
            <p:cNvCxnSpPr/>
            <p:nvPr/>
          </p:nvCxnSpPr>
          <p:spPr>
            <a:xfrm flipV="1">
              <a:off x="1060124" y="2464559"/>
              <a:ext cx="3812583" cy="358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872707" y="2464559"/>
              <a:ext cx="803353" cy="7037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676060" y="3168346"/>
              <a:ext cx="147975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3" name="TextBox 92"/>
          <p:cNvSpPr txBox="1"/>
          <p:nvPr/>
        </p:nvSpPr>
        <p:spPr>
          <a:xfrm>
            <a:off x="1269043" y="2520953"/>
            <a:ext cx="3507114" cy="461665"/>
          </a:xfrm>
          <a:prstGeom prst="rect">
            <a:avLst/>
          </a:prstGeom>
          <a:noFill/>
        </p:spPr>
        <p:txBody>
          <a:bodyPr wrap="none" rtlCol="0">
            <a:spAutoFit/>
          </a:bodyPr>
          <a:lstStyle/>
          <a:p>
            <a:r>
              <a:rPr lang="en-US" sz="2400" b="1" dirty="0" smtClean="0">
                <a:solidFill>
                  <a:srgbClr val="0000FF"/>
                </a:solidFill>
                <a:latin typeface="Gill Sans" charset="0"/>
                <a:ea typeface="Gill Sans" charset="0"/>
                <a:cs typeface="Gill Sans" charset="0"/>
              </a:rPr>
              <a:t>Supported by </a:t>
            </a:r>
            <a:r>
              <a:rPr lang="en-US" sz="2400" b="1" dirty="0" err="1" smtClean="0">
                <a:solidFill>
                  <a:srgbClr val="0000FF"/>
                </a:solidFill>
                <a:latin typeface="Gill Sans" charset="0"/>
                <a:ea typeface="Gill Sans" charset="0"/>
                <a:cs typeface="Gill Sans" charset="0"/>
              </a:rPr>
              <a:t>MittOS</a:t>
            </a:r>
            <a:endParaRPr lang="en-US" sz="2400" b="1" dirty="0">
              <a:solidFill>
                <a:srgbClr val="0000FF"/>
              </a:solidFill>
              <a:latin typeface="Gill Sans" charset="0"/>
              <a:ea typeface="Gill Sans" charset="0"/>
              <a:cs typeface="Gill Sans" charset="0"/>
            </a:endParaRPr>
          </a:p>
        </p:txBody>
      </p:sp>
      <p:sp>
        <p:nvSpPr>
          <p:cNvPr id="94" name="TextBox 93"/>
          <p:cNvSpPr txBox="1"/>
          <p:nvPr/>
        </p:nvSpPr>
        <p:spPr>
          <a:xfrm>
            <a:off x="1054122" y="2001830"/>
            <a:ext cx="4177297"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Used for extreme performance </a:t>
            </a:r>
            <a:endParaRPr lang="en-US" sz="2400" dirty="0">
              <a:solidFill>
                <a:schemeClr val="bg1"/>
              </a:solidFill>
              <a:latin typeface="Gill Sans" charset="0"/>
              <a:ea typeface="Gill Sans" charset="0"/>
              <a:cs typeface="Gill Sans" charset="0"/>
            </a:endParaRPr>
          </a:p>
        </p:txBody>
      </p:sp>
      <p:grpSp>
        <p:nvGrpSpPr>
          <p:cNvPr id="95" name="Group 94"/>
          <p:cNvGrpSpPr/>
          <p:nvPr/>
        </p:nvGrpSpPr>
        <p:grpSpPr>
          <a:xfrm>
            <a:off x="780206" y="4085991"/>
            <a:ext cx="6095694" cy="703787"/>
            <a:chOff x="1060124" y="2464559"/>
            <a:chExt cx="6095694" cy="703787"/>
          </a:xfrm>
        </p:grpSpPr>
        <p:cxnSp>
          <p:nvCxnSpPr>
            <p:cNvPr id="96" name="Straight Connector 95"/>
            <p:cNvCxnSpPr/>
            <p:nvPr/>
          </p:nvCxnSpPr>
          <p:spPr>
            <a:xfrm flipV="1">
              <a:off x="1060124" y="2464559"/>
              <a:ext cx="3812583" cy="358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872707" y="2464559"/>
              <a:ext cx="803353" cy="7037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76060" y="3168346"/>
              <a:ext cx="147975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9" name="TextBox 98"/>
          <p:cNvSpPr txBox="1"/>
          <p:nvPr/>
        </p:nvSpPr>
        <p:spPr>
          <a:xfrm>
            <a:off x="1187304" y="3595727"/>
            <a:ext cx="2998385"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Used for general cases</a:t>
            </a:r>
            <a:endParaRPr lang="en-US" sz="2400" dirty="0">
              <a:solidFill>
                <a:schemeClr val="bg1"/>
              </a:solidFill>
              <a:latin typeface="Gill Sans" charset="0"/>
              <a:ea typeface="Gill Sans" charset="0"/>
              <a:cs typeface="Gill Sans" charset="0"/>
            </a:endParaRPr>
          </a:p>
        </p:txBody>
      </p:sp>
      <p:sp>
        <p:nvSpPr>
          <p:cNvPr id="100" name="TextBox 99"/>
          <p:cNvSpPr txBox="1"/>
          <p:nvPr/>
        </p:nvSpPr>
        <p:spPr>
          <a:xfrm>
            <a:off x="699078" y="4139881"/>
            <a:ext cx="3802451"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Not covered by </a:t>
            </a:r>
            <a:r>
              <a:rPr lang="en-US" sz="2400" b="1" dirty="0" err="1" smtClean="0">
                <a:solidFill>
                  <a:srgbClr val="FF0000"/>
                </a:solidFill>
                <a:latin typeface="Gill Sans" charset="0"/>
                <a:ea typeface="Gill Sans" charset="0"/>
                <a:cs typeface="Gill Sans" charset="0"/>
              </a:rPr>
              <a:t>MittOS</a:t>
            </a:r>
            <a:endParaRPr lang="en-US" sz="2400" b="1" dirty="0">
              <a:solidFill>
                <a:srgbClr val="FF0000"/>
              </a:solidFill>
              <a:latin typeface="Gill Sans" charset="0"/>
              <a:ea typeface="Gill Sans" charset="0"/>
              <a:cs typeface="Gill Sans" charset="0"/>
            </a:endParaRPr>
          </a:p>
        </p:txBody>
      </p:sp>
    </p:spTree>
    <p:extLst>
      <p:ext uri="{BB962C8B-B14F-4D97-AF65-F5344CB8AC3E}">
        <p14:creationId xmlns:p14="http://schemas.microsoft.com/office/powerpoint/2010/main" val="15250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p:tgtEl>
                                          <p:spTgt spid="85"/>
                                        </p:tgtEl>
                                        <p:attrNameLst>
                                          <p:attrName>ppt_y</p:attrName>
                                        </p:attrNameLst>
                                      </p:cBhvr>
                                      <p:tavLst>
                                        <p:tav tm="0">
                                          <p:val>
                                            <p:strVal val="#ppt_y-#ppt_h*1.125000"/>
                                          </p:val>
                                        </p:tav>
                                        <p:tav tm="100000">
                                          <p:val>
                                            <p:strVal val="#ppt_y"/>
                                          </p:val>
                                        </p:tav>
                                      </p:tavLst>
                                    </p:anim>
                                    <p:animEffect transition="in" filter="wipe(down)">
                                      <p:cBhvr>
                                        <p:cTn id="2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3" grpId="0"/>
      <p:bldP spid="94" grpId="0"/>
      <p:bldP spid="99" grpId="0"/>
      <p:bldP spid="10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628E2B-B612-4F46-8554-4C36851D2BC8}"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45</a:t>
            </a:fld>
            <a:endParaRPr lang="en-US" dirty="0"/>
          </a:p>
        </p:txBody>
      </p:sp>
      <p:sp>
        <p:nvSpPr>
          <p:cNvPr id="10" name="Title 1"/>
          <p:cNvSpPr>
            <a:spLocks noGrp="1"/>
          </p:cNvSpPr>
          <p:nvPr>
            <p:ph type="title"/>
          </p:nvPr>
        </p:nvSpPr>
        <p:spPr>
          <a:xfrm>
            <a:off x="444494" y="91440"/>
            <a:ext cx="12489628" cy="1143000"/>
          </a:xfrm>
        </p:spPr>
        <p:txBody>
          <a:bodyPr/>
          <a:lstStyle/>
          <a:p>
            <a:r>
              <a:rPr lang="en-US" sz="3600" dirty="0" smtClean="0"/>
              <a:t>Current SSD Tail-Prediction Approaches</a:t>
            </a:r>
            <a:endParaRPr lang="en-US" sz="3600" dirty="0"/>
          </a:p>
        </p:txBody>
      </p:sp>
      <p:sp>
        <p:nvSpPr>
          <p:cNvPr id="11" name="TextBox 10"/>
          <p:cNvSpPr txBox="1"/>
          <p:nvPr/>
        </p:nvSpPr>
        <p:spPr>
          <a:xfrm>
            <a:off x="622801" y="1484245"/>
            <a:ext cx="2501006" cy="523220"/>
          </a:xfrm>
          <a:prstGeom prst="rect">
            <a:avLst/>
          </a:prstGeom>
          <a:noFill/>
        </p:spPr>
        <p:txBody>
          <a:bodyPr wrap="none" rtlCol="0">
            <a:spAutoFit/>
          </a:bodyPr>
          <a:lstStyle/>
          <a:p>
            <a:r>
              <a:rPr lang="en-US" sz="2800" b="1" dirty="0" smtClean="0">
                <a:solidFill>
                  <a:schemeClr val="bg1"/>
                </a:solidFill>
                <a:latin typeface="Arial" charset="0"/>
                <a:ea typeface="Arial" charset="0"/>
                <a:cs typeface="Arial" charset="0"/>
              </a:rPr>
              <a:t>1</a:t>
            </a:r>
            <a:r>
              <a:rPr lang="en-US" sz="2800" b="1" dirty="0" smtClean="0">
                <a:solidFill>
                  <a:schemeClr val="bg1"/>
                </a:solidFill>
                <a:latin typeface="Gill Sans" charset="0"/>
                <a:ea typeface="Gill Sans" charset="0"/>
                <a:cs typeface="Gill Sans" charset="0"/>
              </a:rPr>
              <a:t>. ML-based </a:t>
            </a:r>
            <a:endParaRPr lang="en-US" sz="2800" b="1" dirty="0">
              <a:solidFill>
                <a:schemeClr val="bg1"/>
              </a:solidFill>
              <a:latin typeface="Gill Sans" charset="0"/>
              <a:ea typeface="Gill Sans" charset="0"/>
              <a:cs typeface="Gill Sans" charset="0"/>
            </a:endParaRPr>
          </a:p>
        </p:txBody>
      </p:sp>
      <p:sp>
        <p:nvSpPr>
          <p:cNvPr id="12" name="TextBox 11"/>
          <p:cNvSpPr txBox="1"/>
          <p:nvPr/>
        </p:nvSpPr>
        <p:spPr>
          <a:xfrm>
            <a:off x="3362905" y="1484245"/>
            <a:ext cx="2894703" cy="523220"/>
          </a:xfrm>
          <a:prstGeom prst="rect">
            <a:avLst/>
          </a:prstGeom>
          <a:noFill/>
        </p:spPr>
        <p:txBody>
          <a:bodyPr wrap="none" rtlCol="0">
            <a:spAutoFit/>
          </a:bodyPr>
          <a:lstStyle/>
          <a:p>
            <a:r>
              <a:rPr lang="en-US" sz="2800" dirty="0">
                <a:solidFill>
                  <a:schemeClr val="tx1">
                    <a:lumMod val="85000"/>
                  </a:schemeClr>
                </a:solidFill>
                <a:latin typeface="Gill Sans" charset="0"/>
                <a:ea typeface="Gill Sans" charset="0"/>
                <a:cs typeface="Gill Sans" charset="0"/>
              </a:rPr>
              <a:t>2</a:t>
            </a:r>
            <a:r>
              <a:rPr lang="en-US" sz="2800" dirty="0" smtClean="0">
                <a:solidFill>
                  <a:schemeClr val="tx1">
                    <a:lumMod val="85000"/>
                  </a:schemeClr>
                </a:solidFill>
                <a:latin typeface="Gill Sans" charset="0"/>
                <a:ea typeface="Gill Sans" charset="0"/>
                <a:cs typeface="Gill Sans" charset="0"/>
              </a:rPr>
              <a:t>. Heuristic-based </a:t>
            </a:r>
            <a:endParaRPr lang="en-US" sz="2800" dirty="0">
              <a:solidFill>
                <a:schemeClr val="tx1">
                  <a:lumMod val="85000"/>
                </a:schemeClr>
              </a:solidFill>
              <a:latin typeface="Gill Sans" charset="0"/>
              <a:ea typeface="Gill Sans" charset="0"/>
              <a:cs typeface="Gill Sans" charset="0"/>
            </a:endParaRPr>
          </a:p>
        </p:txBody>
      </p:sp>
      <p:pic>
        <p:nvPicPr>
          <p:cNvPr id="13" name="Picture 12"/>
          <p:cNvPicPr>
            <a:picLocks noChangeAspect="1"/>
          </p:cNvPicPr>
          <p:nvPr/>
        </p:nvPicPr>
        <p:blipFill>
          <a:blip r:embed="rId3"/>
          <a:stretch>
            <a:fillRect/>
          </a:stretch>
        </p:blipFill>
        <p:spPr>
          <a:xfrm>
            <a:off x="2555382" y="4615832"/>
            <a:ext cx="1588125" cy="1588125"/>
          </a:xfrm>
          <a:prstGeom prst="rect">
            <a:avLst/>
          </a:prstGeom>
        </p:spPr>
      </p:pic>
      <p:grpSp>
        <p:nvGrpSpPr>
          <p:cNvPr id="26" name="Group 25"/>
          <p:cNvGrpSpPr/>
          <p:nvPr/>
        </p:nvGrpSpPr>
        <p:grpSpPr>
          <a:xfrm>
            <a:off x="261250" y="5330586"/>
            <a:ext cx="2815614" cy="569355"/>
            <a:chOff x="444494" y="5040547"/>
            <a:chExt cx="2815614" cy="569355"/>
          </a:xfrm>
        </p:grpSpPr>
        <p:cxnSp>
          <p:nvCxnSpPr>
            <p:cNvPr id="17" name="Straight Connector 16"/>
            <p:cNvCxnSpPr/>
            <p:nvPr/>
          </p:nvCxnSpPr>
          <p:spPr>
            <a:xfrm flipV="1">
              <a:off x="2775022" y="5609902"/>
              <a:ext cx="4850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85503" y="5040547"/>
              <a:ext cx="281784" cy="5693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4494" y="5040547"/>
              <a:ext cx="204100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2890335" y="3203260"/>
            <a:ext cx="1175322"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Input</a:t>
            </a:r>
            <a:endParaRPr lang="en-US" sz="2800" b="1" dirty="0">
              <a:solidFill>
                <a:schemeClr val="bg1"/>
              </a:solidFill>
              <a:latin typeface="Gill Sans" charset="0"/>
              <a:ea typeface="Gill Sans" charset="0"/>
              <a:cs typeface="Gill Sans" charset="0"/>
            </a:endParaRPr>
          </a:p>
        </p:txBody>
      </p:sp>
      <p:sp>
        <p:nvSpPr>
          <p:cNvPr id="28" name="TextBox 27"/>
          <p:cNvSpPr txBox="1"/>
          <p:nvPr/>
        </p:nvSpPr>
        <p:spPr>
          <a:xfrm>
            <a:off x="65716" y="3760925"/>
            <a:ext cx="2432076" cy="1569660"/>
          </a:xfrm>
          <a:prstGeom prst="rect">
            <a:avLst/>
          </a:prstGeom>
          <a:noFill/>
        </p:spPr>
        <p:txBody>
          <a:bodyPr wrap="none" rtlCol="0">
            <a:spAutoFit/>
          </a:bodyPr>
          <a:lstStyle/>
          <a:p>
            <a:pPr algn="ctr"/>
            <a:r>
              <a:rPr lang="en-US" sz="2400" i="1" dirty="0" smtClean="0">
                <a:solidFill>
                  <a:schemeClr val="bg1"/>
                </a:solidFill>
                <a:latin typeface="Gill Sans" charset="0"/>
                <a:ea typeface="Gill Sans" charset="0"/>
                <a:cs typeface="Gill Sans" charset="0"/>
              </a:rPr>
              <a:t>Average</a:t>
            </a:r>
            <a:r>
              <a:rPr lang="en-US" sz="2400" dirty="0" smtClean="0">
                <a:solidFill>
                  <a:schemeClr val="bg1"/>
                </a:solidFill>
                <a:latin typeface="Gill Sans" charset="0"/>
                <a:ea typeface="Gill Sans" charset="0"/>
                <a:cs typeface="Gill Sans" charset="0"/>
              </a:rPr>
              <a:t> req. rate,</a:t>
            </a:r>
          </a:p>
          <a:p>
            <a:pPr algn="ctr"/>
            <a:r>
              <a:rPr lang="en-US" sz="2400" i="1" dirty="0" smtClean="0">
                <a:solidFill>
                  <a:schemeClr val="bg1"/>
                </a:solidFill>
                <a:latin typeface="Gill Sans" charset="0"/>
                <a:ea typeface="Gill Sans" charset="0"/>
                <a:cs typeface="Gill Sans" charset="0"/>
              </a:rPr>
              <a:t>Average </a:t>
            </a:r>
            <a:r>
              <a:rPr lang="en-US" sz="2400" dirty="0" smtClean="0">
                <a:solidFill>
                  <a:schemeClr val="bg1"/>
                </a:solidFill>
                <a:latin typeface="Gill Sans" charset="0"/>
                <a:ea typeface="Gill Sans" charset="0"/>
                <a:cs typeface="Gill Sans" charset="0"/>
              </a:rPr>
              <a:t>req</a:t>
            </a:r>
            <a:r>
              <a:rPr lang="en-US" sz="2400" dirty="0">
                <a:solidFill>
                  <a:schemeClr val="bg1"/>
                </a:solidFill>
                <a:latin typeface="Gill Sans" charset="0"/>
                <a:ea typeface="Gill Sans" charset="0"/>
                <a:cs typeface="Gill Sans" charset="0"/>
              </a:rPr>
              <a:t>.</a:t>
            </a:r>
            <a:r>
              <a:rPr lang="en-US" sz="2400" dirty="0" smtClean="0">
                <a:solidFill>
                  <a:schemeClr val="bg1"/>
                </a:solidFill>
                <a:latin typeface="Gill Sans" charset="0"/>
                <a:ea typeface="Gill Sans" charset="0"/>
                <a:cs typeface="Gill Sans" charset="0"/>
              </a:rPr>
              <a:t> size,</a:t>
            </a:r>
          </a:p>
          <a:p>
            <a:pPr algn="ctr"/>
            <a:r>
              <a:rPr lang="en-US" sz="2400" dirty="0" smtClean="0">
                <a:solidFill>
                  <a:schemeClr val="bg1"/>
                </a:solidFill>
                <a:latin typeface="Gill Sans" charset="0"/>
                <a:ea typeface="Gill Sans" charset="0"/>
                <a:cs typeface="Gill Sans" charset="0"/>
              </a:rPr>
              <a:t>Read/write-ratios,</a:t>
            </a:r>
          </a:p>
          <a:p>
            <a:pPr algn="ctr"/>
            <a:r>
              <a:rPr lang="is-I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29" name="TextBox 28"/>
          <p:cNvSpPr txBox="1"/>
          <p:nvPr/>
        </p:nvSpPr>
        <p:spPr>
          <a:xfrm>
            <a:off x="5395021" y="3218758"/>
            <a:ext cx="1486304"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Models</a:t>
            </a:r>
            <a:endParaRPr lang="en-US" sz="2800" b="1" dirty="0">
              <a:solidFill>
                <a:schemeClr val="bg1"/>
              </a:solidFill>
              <a:latin typeface="Gill Sans" charset="0"/>
              <a:ea typeface="Gill Sans" charset="0"/>
              <a:cs typeface="Gill Sans" charset="0"/>
            </a:endParaRPr>
          </a:p>
        </p:txBody>
      </p:sp>
      <p:grpSp>
        <p:nvGrpSpPr>
          <p:cNvPr id="35" name="Group 34"/>
          <p:cNvGrpSpPr/>
          <p:nvPr/>
        </p:nvGrpSpPr>
        <p:grpSpPr>
          <a:xfrm>
            <a:off x="4756892" y="4118129"/>
            <a:ext cx="2621121" cy="2491421"/>
            <a:chOff x="5358566" y="3166351"/>
            <a:chExt cx="2621121" cy="2491421"/>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939" y="3166351"/>
              <a:ext cx="1114737" cy="1188779"/>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8566" y="4423320"/>
              <a:ext cx="1345184" cy="1234452"/>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798" y="4481094"/>
              <a:ext cx="1192889" cy="1128808"/>
            </a:xfrm>
            <a:prstGeom prst="rect">
              <a:avLst/>
            </a:prstGeom>
          </p:spPr>
        </p:pic>
        <p:sp>
          <p:nvSpPr>
            <p:cNvPr id="34" name="TextBox 33"/>
            <p:cNvSpPr txBox="1"/>
            <p:nvPr/>
          </p:nvSpPr>
          <p:spPr>
            <a:xfrm>
              <a:off x="6457528" y="4211215"/>
              <a:ext cx="492443" cy="461665"/>
            </a:xfrm>
            <a:prstGeom prst="rect">
              <a:avLst/>
            </a:prstGeom>
            <a:noFill/>
          </p:spPr>
          <p:txBody>
            <a:bodyPr wrap="none" rtlCol="0">
              <a:spAutoFit/>
            </a:bodyPr>
            <a:lstStyle/>
            <a:p>
              <a:pPr algn="ctr"/>
              <a:r>
                <a:rPr lang="is-IS" sz="2400" i="1"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sp>
        <p:nvSpPr>
          <p:cNvPr id="36" name="TextBox 35"/>
          <p:cNvSpPr txBox="1"/>
          <p:nvPr/>
        </p:nvSpPr>
        <p:spPr>
          <a:xfrm>
            <a:off x="8326015" y="3218758"/>
            <a:ext cx="1515158"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Output</a:t>
            </a:r>
            <a:endParaRPr lang="en-US" sz="2800" b="1" dirty="0">
              <a:solidFill>
                <a:schemeClr val="bg1"/>
              </a:solidFill>
              <a:latin typeface="Gill Sans" charset="0"/>
              <a:ea typeface="Gill Sans" charset="0"/>
              <a:cs typeface="Gill Sans" charset="0"/>
            </a:endParaRPr>
          </a:p>
        </p:txBody>
      </p:sp>
      <p:sp>
        <p:nvSpPr>
          <p:cNvPr id="37" name="Right Arrow 36"/>
          <p:cNvSpPr/>
          <p:nvPr/>
        </p:nvSpPr>
        <p:spPr>
          <a:xfrm>
            <a:off x="4143507" y="5098151"/>
            <a:ext cx="785242" cy="531378"/>
          </a:xfrm>
          <a:prstGeom prst="rightArrow">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7461061" y="5093280"/>
            <a:ext cx="761199" cy="531378"/>
          </a:xfrm>
          <a:prstGeom prst="rightArrow">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9714" y="4676660"/>
            <a:ext cx="1187761" cy="1307850"/>
          </a:xfrm>
          <a:prstGeom prst="rect">
            <a:avLst/>
          </a:prstGeom>
        </p:spPr>
      </p:pic>
      <p:cxnSp>
        <p:nvCxnSpPr>
          <p:cNvPr id="44" name="Straight Connector 43"/>
          <p:cNvCxnSpPr/>
          <p:nvPr/>
        </p:nvCxnSpPr>
        <p:spPr>
          <a:xfrm flipV="1">
            <a:off x="8604420" y="5952491"/>
            <a:ext cx="134712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9951542" y="5249075"/>
            <a:ext cx="183640" cy="7034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135182" y="5249075"/>
            <a:ext cx="17659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543070" y="3788134"/>
            <a:ext cx="2648930" cy="1323439"/>
          </a:xfrm>
          <a:prstGeom prst="rect">
            <a:avLst/>
          </a:prstGeom>
          <a:noFill/>
        </p:spPr>
        <p:txBody>
          <a:bodyPr wrap="none" rtlCol="0">
            <a:spAutoFit/>
          </a:bodyPr>
          <a:lstStyle/>
          <a:p>
            <a:pPr algn="ctr"/>
            <a:r>
              <a:rPr lang="en-US" sz="2000" b="1" i="1" dirty="0" smtClean="0">
                <a:solidFill>
                  <a:srgbClr val="FF0000"/>
                </a:solidFill>
                <a:latin typeface="Gill Sans" charset="0"/>
                <a:ea typeface="Gill Sans" charset="0"/>
                <a:cs typeface="Gill Sans" charset="0"/>
              </a:rPr>
              <a:t>Average</a:t>
            </a:r>
            <a:r>
              <a:rPr lang="en-US" sz="2000" dirty="0" smtClean="0">
                <a:solidFill>
                  <a:srgbClr val="FF0000"/>
                </a:solidFill>
                <a:latin typeface="Gill Sans" charset="0"/>
                <a:ea typeface="Gill Sans" charset="0"/>
                <a:cs typeface="Gill Sans" charset="0"/>
              </a:rPr>
              <a:t> </a:t>
            </a:r>
            <a:r>
              <a:rPr lang="en-US" sz="2000" dirty="0" smtClean="0">
                <a:solidFill>
                  <a:schemeClr val="bg1"/>
                </a:solidFill>
                <a:latin typeface="Gill Sans" charset="0"/>
                <a:ea typeface="Gill Sans" charset="0"/>
                <a:cs typeface="Gill Sans" charset="0"/>
              </a:rPr>
              <a:t>latencies,</a:t>
            </a:r>
          </a:p>
          <a:p>
            <a:pPr algn="ctr"/>
            <a:r>
              <a:rPr lang="en-US" sz="2000" b="1" i="1" dirty="0" smtClean="0">
                <a:solidFill>
                  <a:srgbClr val="FF0000"/>
                </a:solidFill>
                <a:latin typeface="Gill Sans" charset="0"/>
                <a:ea typeface="Gill Sans" charset="0"/>
                <a:cs typeface="Gill Sans" charset="0"/>
              </a:rPr>
              <a:t>Throughput</a:t>
            </a:r>
            <a:r>
              <a:rPr lang="en-US" sz="2000" dirty="0" smtClean="0">
                <a:solidFill>
                  <a:schemeClr val="bg1"/>
                </a:solidFill>
                <a:latin typeface="Gill Sans" charset="0"/>
                <a:ea typeface="Gill Sans" charset="0"/>
                <a:cs typeface="Gill Sans" charset="0"/>
              </a:rPr>
              <a:t>,</a:t>
            </a:r>
          </a:p>
          <a:p>
            <a:pPr algn="ctr"/>
            <a:r>
              <a:rPr lang="en-US" sz="2000" b="1" i="1" dirty="0" smtClean="0">
                <a:solidFill>
                  <a:srgbClr val="FF0000"/>
                </a:solidFill>
                <a:latin typeface="Gill Sans" charset="0"/>
                <a:ea typeface="Gill Sans" charset="0"/>
                <a:cs typeface="Gill Sans" charset="0"/>
              </a:rPr>
              <a:t>Potential</a:t>
            </a:r>
            <a:r>
              <a:rPr lang="en-US" sz="2000" dirty="0" smtClean="0">
                <a:solidFill>
                  <a:srgbClr val="FF0000"/>
                </a:solidFill>
                <a:latin typeface="Gill Sans" charset="0"/>
                <a:ea typeface="Gill Sans" charset="0"/>
                <a:cs typeface="Gill Sans" charset="0"/>
              </a:rPr>
              <a:t> </a:t>
            </a:r>
            <a:r>
              <a:rPr lang="en-US" sz="2000" dirty="0" smtClean="0">
                <a:solidFill>
                  <a:schemeClr val="bg1"/>
                </a:solidFill>
                <a:latin typeface="Gill Sans" charset="0"/>
                <a:ea typeface="Gill Sans" charset="0"/>
                <a:cs typeface="Gill Sans" charset="0"/>
              </a:rPr>
              <a:t>bottlenecks,</a:t>
            </a:r>
          </a:p>
          <a:p>
            <a:pPr algn="ctr"/>
            <a:r>
              <a:rPr lang="is-IS" sz="2000" dirty="0" smtClean="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sp>
        <p:nvSpPr>
          <p:cNvPr id="54" name="TextBox 53"/>
          <p:cNvSpPr txBox="1"/>
          <p:nvPr/>
        </p:nvSpPr>
        <p:spPr>
          <a:xfrm>
            <a:off x="2162620" y="2303889"/>
            <a:ext cx="3232402" cy="523220"/>
          </a:xfrm>
          <a:prstGeom prst="rect">
            <a:avLst/>
          </a:prstGeom>
          <a:noFill/>
        </p:spPr>
        <p:txBody>
          <a:bodyPr wrap="square" rtlCol="0">
            <a:spAutoFit/>
          </a:bodyPr>
          <a:lstStyle/>
          <a:p>
            <a:pPr marL="342900" indent="-342900">
              <a:buFont typeface="ZapfDingbatsITC" charset="0"/>
              <a:buChar char="✚"/>
            </a:pPr>
            <a:r>
              <a:rPr lang="en-US" sz="2800" dirty="0" smtClean="0">
                <a:solidFill>
                  <a:schemeClr val="bg1"/>
                </a:solidFill>
                <a:latin typeface="Gill Sans" charset="0"/>
                <a:ea typeface="Gill Sans" charset="0"/>
                <a:cs typeface="Gill Sans" charset="0"/>
              </a:rPr>
              <a:t> Good accuracies</a:t>
            </a:r>
            <a:endParaRPr lang="en-US" sz="2800" i="1" dirty="0" smtClean="0">
              <a:solidFill>
                <a:schemeClr val="bg1"/>
              </a:solidFill>
              <a:latin typeface="Gill Sans" charset="0"/>
              <a:ea typeface="Gill Sans" charset="0"/>
              <a:cs typeface="Gill Sans" charset="0"/>
            </a:endParaRPr>
          </a:p>
        </p:txBody>
      </p:sp>
      <p:grpSp>
        <p:nvGrpSpPr>
          <p:cNvPr id="58" name="Group 57"/>
          <p:cNvGrpSpPr/>
          <p:nvPr/>
        </p:nvGrpSpPr>
        <p:grpSpPr>
          <a:xfrm>
            <a:off x="6047378" y="2303889"/>
            <a:ext cx="5730881" cy="523220"/>
            <a:chOff x="6607424" y="2343830"/>
            <a:chExt cx="5730881" cy="523220"/>
          </a:xfrm>
        </p:grpSpPr>
        <p:sp>
          <p:nvSpPr>
            <p:cNvPr id="56" name="Minus 55"/>
            <p:cNvSpPr/>
            <p:nvPr/>
          </p:nvSpPr>
          <p:spPr>
            <a:xfrm>
              <a:off x="6607424" y="2417697"/>
              <a:ext cx="409220" cy="42491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016644" y="2343830"/>
              <a:ext cx="5321661" cy="523220"/>
            </a:xfrm>
            <a:prstGeom prst="rect">
              <a:avLst/>
            </a:prstGeom>
            <a:noFill/>
          </p:spPr>
          <p:txBody>
            <a:bodyPr wrap="square" rtlCol="0">
              <a:spAutoFit/>
            </a:bodyPr>
            <a:lstStyle/>
            <a:p>
              <a:r>
                <a:rPr lang="en-US" sz="2800" dirty="0" smtClean="0">
                  <a:solidFill>
                    <a:srgbClr val="FF0000"/>
                  </a:solidFill>
                  <a:latin typeface="Gill Sans" charset="0"/>
                  <a:ea typeface="Gill Sans" charset="0"/>
                  <a:cs typeface="Gill Sans" charset="0"/>
                </a:rPr>
                <a:t> Too </a:t>
              </a:r>
              <a:r>
                <a:rPr lang="en-US" sz="2800" b="1" dirty="0" smtClean="0">
                  <a:solidFill>
                    <a:srgbClr val="FF0000"/>
                  </a:solidFill>
                  <a:latin typeface="Gill Sans" charset="0"/>
                  <a:ea typeface="Gill Sans" charset="0"/>
                  <a:cs typeface="Gill Sans" charset="0"/>
                </a:rPr>
                <a:t>coarse</a:t>
              </a:r>
              <a:r>
                <a:rPr lang="en-US" sz="2800" dirty="0" smtClean="0">
                  <a:solidFill>
                    <a:srgbClr val="FF0000"/>
                  </a:solidFill>
                  <a:latin typeface="Gill Sans" charset="0"/>
                  <a:ea typeface="Gill Sans" charset="0"/>
                  <a:cs typeface="Gill Sans" charset="0"/>
                </a:rPr>
                <a:t> for per I/O prediction</a:t>
              </a:r>
              <a:endParaRPr lang="en-US" sz="2800" i="1" dirty="0" smtClean="0">
                <a:solidFill>
                  <a:srgbClr val="FF0000"/>
                </a:solidFill>
                <a:latin typeface="Gill Sans" charset="0"/>
                <a:ea typeface="Gill Sans" charset="0"/>
                <a:cs typeface="Gill Sans" charset="0"/>
              </a:endParaRPr>
            </a:p>
          </p:txBody>
        </p:sp>
      </p:grpSp>
      <p:sp>
        <p:nvSpPr>
          <p:cNvPr id="2" name="Down Arrow 1"/>
          <p:cNvSpPr/>
          <p:nvPr/>
        </p:nvSpPr>
        <p:spPr>
          <a:xfrm rot="8247484">
            <a:off x="10065810" y="2780105"/>
            <a:ext cx="158804" cy="10724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rot="2814639">
            <a:off x="9754946" y="2989231"/>
            <a:ext cx="1139351" cy="400110"/>
          </a:xfrm>
          <a:prstGeom prst="rect">
            <a:avLst/>
          </a:prstGeom>
          <a:noFill/>
        </p:spPr>
        <p:txBody>
          <a:bodyPr wrap="none" rtlCol="0">
            <a:spAutoFit/>
          </a:bodyPr>
          <a:lstStyle/>
          <a:p>
            <a:pPr algn="ctr"/>
            <a:r>
              <a:rPr lang="en-US" sz="2000" i="1" dirty="0" smtClean="0">
                <a:solidFill>
                  <a:srgbClr val="FF0000"/>
                </a:solidFill>
                <a:latin typeface="Gill Sans" charset="0"/>
                <a:ea typeface="Gill Sans" charset="0"/>
                <a:cs typeface="Gill Sans" charset="0"/>
              </a:rPr>
              <a:t>Aggregate</a:t>
            </a:r>
          </a:p>
        </p:txBody>
      </p:sp>
    </p:spTree>
    <p:extLst>
      <p:ext uri="{BB962C8B-B14F-4D97-AF65-F5344CB8AC3E}">
        <p14:creationId xmlns:p14="http://schemas.microsoft.com/office/powerpoint/2010/main" val="150275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dissolve">
                                      <p:cBhvr>
                                        <p:cTn id="32" dur="500"/>
                                        <p:tgtEl>
                                          <p:spTgt spid="3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par>
                                <p:cTn id="36" presetID="9"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dissolve">
                                      <p:cBhvr>
                                        <p:cTn id="44" dur="500"/>
                                        <p:tgtEl>
                                          <p:spTgt spid="46"/>
                                        </p:tgtEl>
                                      </p:cBhvr>
                                    </p:animEffect>
                                  </p:childTnLst>
                                </p:cTn>
                              </p:par>
                              <p:par>
                                <p:cTn id="45" presetID="9"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dissolve">
                                      <p:cBhvr>
                                        <p:cTn id="47" dur="500"/>
                                        <p:tgtEl>
                                          <p:spTgt spid="4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dissolve">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p:tgtEl>
                                          <p:spTgt spid="54"/>
                                        </p:tgtEl>
                                        <p:attrNameLst>
                                          <p:attrName>ppt_y</p:attrName>
                                        </p:attrNameLst>
                                      </p:cBhvr>
                                      <p:tavLst>
                                        <p:tav tm="0">
                                          <p:val>
                                            <p:strVal val="#ppt_y+#ppt_h*1.125000"/>
                                          </p:val>
                                        </p:tav>
                                        <p:tav tm="100000">
                                          <p:val>
                                            <p:strVal val="#ppt_y"/>
                                          </p:val>
                                        </p:tav>
                                      </p:tavLst>
                                    </p:anim>
                                    <p:animEffect transition="in" filter="wipe(up)">
                                      <p:cBhvr>
                                        <p:cTn id="56" dur="500"/>
                                        <p:tgtEl>
                                          <p:spTgt spid="5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additive="base">
                                        <p:cTn id="61" dur="500"/>
                                        <p:tgtEl>
                                          <p:spTgt spid="58"/>
                                        </p:tgtEl>
                                        <p:attrNameLst>
                                          <p:attrName>ppt_y</p:attrName>
                                        </p:attrNameLst>
                                      </p:cBhvr>
                                      <p:tavLst>
                                        <p:tav tm="0">
                                          <p:val>
                                            <p:strVal val="#ppt_y+#ppt_h*1.125000"/>
                                          </p:val>
                                        </p:tav>
                                        <p:tav tm="100000">
                                          <p:val>
                                            <p:strVal val="#ppt_y"/>
                                          </p:val>
                                        </p:tav>
                                      </p:tavLst>
                                    </p:anim>
                                    <p:animEffect transition="in" filter="wipe(up)">
                                      <p:cBhvr>
                                        <p:cTn id="62" dur="500"/>
                                        <p:tgtEl>
                                          <p:spTgt spid="58"/>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p:tgtEl>
                                          <p:spTgt spid="39"/>
                                        </p:tgtEl>
                                        <p:attrNameLst>
                                          <p:attrName>ppt_y</p:attrName>
                                        </p:attrNameLst>
                                      </p:cBhvr>
                                      <p:tavLst>
                                        <p:tav tm="0">
                                          <p:val>
                                            <p:strVal val="#ppt_y+#ppt_h*1.125000"/>
                                          </p:val>
                                        </p:tav>
                                        <p:tav tm="100000">
                                          <p:val>
                                            <p:strVal val="#ppt_y"/>
                                          </p:val>
                                        </p:tav>
                                      </p:tavLst>
                                    </p:anim>
                                    <p:animEffect transition="in" filter="wipe(up)">
                                      <p:cBhvr>
                                        <p:cTn id="66" dur="500"/>
                                        <p:tgtEl>
                                          <p:spTgt spid="39"/>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p:tgtEl>
                                          <p:spTgt spid="2"/>
                                        </p:tgtEl>
                                        <p:attrNameLst>
                                          <p:attrName>ppt_y</p:attrName>
                                        </p:attrNameLst>
                                      </p:cBhvr>
                                      <p:tavLst>
                                        <p:tav tm="0">
                                          <p:val>
                                            <p:strVal val="#ppt_y+#ppt_h*1.125000"/>
                                          </p:val>
                                        </p:tav>
                                        <p:tav tm="100000">
                                          <p:val>
                                            <p:strVal val="#ppt_y"/>
                                          </p:val>
                                        </p:tav>
                                      </p:tavLst>
                                    </p:anim>
                                    <p:animEffect transition="in" filter="wipe(up)">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6" grpId="0"/>
      <p:bldP spid="37" grpId="0" animBg="1"/>
      <p:bldP spid="38" grpId="0" animBg="1"/>
      <p:bldP spid="52" grpId="0"/>
      <p:bldP spid="54" grpId="0"/>
      <p:bldP spid="2"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171DAF2-538A-0C41-87DA-7B1C99CFEBD1}"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46</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Current SSD Tail-Prediction Approach</a:t>
            </a:r>
            <a:endParaRPr lang="en-US" sz="3600" dirty="0"/>
          </a:p>
        </p:txBody>
      </p:sp>
      <p:sp>
        <p:nvSpPr>
          <p:cNvPr id="8" name="TextBox 7"/>
          <p:cNvSpPr txBox="1"/>
          <p:nvPr/>
        </p:nvSpPr>
        <p:spPr>
          <a:xfrm>
            <a:off x="622801" y="1484245"/>
            <a:ext cx="2024272" cy="523220"/>
          </a:xfrm>
          <a:prstGeom prst="rect">
            <a:avLst/>
          </a:prstGeom>
          <a:noFill/>
        </p:spPr>
        <p:txBody>
          <a:bodyPr wrap="none" rtlCol="0">
            <a:spAutoFit/>
          </a:bodyPr>
          <a:lstStyle/>
          <a:p>
            <a:r>
              <a:rPr lang="en-US" sz="2800" dirty="0" smtClean="0">
                <a:solidFill>
                  <a:schemeClr val="tx1">
                    <a:lumMod val="85000"/>
                  </a:schemeClr>
                </a:solidFill>
                <a:latin typeface="Arial" charset="0"/>
                <a:ea typeface="Arial" charset="0"/>
                <a:cs typeface="Arial" charset="0"/>
              </a:rPr>
              <a:t>1</a:t>
            </a:r>
            <a:r>
              <a:rPr lang="en-US" sz="2800" dirty="0" smtClean="0">
                <a:solidFill>
                  <a:schemeClr val="tx1">
                    <a:lumMod val="85000"/>
                  </a:schemeClr>
                </a:solidFill>
                <a:latin typeface="Gill Sans" charset="0"/>
                <a:ea typeface="Gill Sans" charset="0"/>
                <a:cs typeface="Gill Sans" charset="0"/>
              </a:rPr>
              <a:t>. ML-based </a:t>
            </a:r>
            <a:endParaRPr lang="en-US" sz="2800" dirty="0">
              <a:solidFill>
                <a:schemeClr val="tx1">
                  <a:lumMod val="85000"/>
                </a:schemeClr>
              </a:solidFill>
              <a:latin typeface="Gill Sans" charset="0"/>
              <a:ea typeface="Gill Sans" charset="0"/>
              <a:cs typeface="Gill Sans" charset="0"/>
            </a:endParaRPr>
          </a:p>
        </p:txBody>
      </p:sp>
      <p:sp>
        <p:nvSpPr>
          <p:cNvPr id="9" name="TextBox 8"/>
          <p:cNvSpPr txBox="1"/>
          <p:nvPr/>
        </p:nvSpPr>
        <p:spPr>
          <a:xfrm>
            <a:off x="3362905" y="1484245"/>
            <a:ext cx="3598421" cy="523220"/>
          </a:xfrm>
          <a:prstGeom prst="rect">
            <a:avLst/>
          </a:prstGeom>
          <a:noFill/>
        </p:spPr>
        <p:txBody>
          <a:bodyPr wrap="none" rtlCol="0">
            <a:spAutoFit/>
          </a:bodyPr>
          <a:lstStyle/>
          <a:p>
            <a:r>
              <a:rPr lang="en-US" sz="2800" b="1" dirty="0">
                <a:solidFill>
                  <a:schemeClr val="bg1"/>
                </a:solidFill>
                <a:latin typeface="Gill Sans" charset="0"/>
                <a:ea typeface="Gill Sans" charset="0"/>
                <a:cs typeface="Gill Sans" charset="0"/>
              </a:rPr>
              <a:t>2</a:t>
            </a:r>
            <a:r>
              <a:rPr lang="en-US" sz="2800" b="1" dirty="0" smtClean="0">
                <a:solidFill>
                  <a:schemeClr val="bg1"/>
                </a:solidFill>
                <a:latin typeface="Gill Sans" charset="0"/>
                <a:ea typeface="Gill Sans" charset="0"/>
                <a:cs typeface="Gill Sans" charset="0"/>
              </a:rPr>
              <a:t>. Heuristic-based </a:t>
            </a:r>
            <a:endParaRPr lang="en-US" sz="2800" b="1" dirty="0">
              <a:solidFill>
                <a:schemeClr val="bg1"/>
              </a:solidFill>
              <a:latin typeface="Gill Sans" charset="0"/>
              <a:ea typeface="Gill Sans" charset="0"/>
              <a:cs typeface="Gill Sans" charset="0"/>
            </a:endParaRPr>
          </a:p>
        </p:txBody>
      </p:sp>
      <p:pic>
        <p:nvPicPr>
          <p:cNvPr id="10" name="Picture 9"/>
          <p:cNvPicPr>
            <a:picLocks noChangeAspect="1"/>
          </p:cNvPicPr>
          <p:nvPr/>
        </p:nvPicPr>
        <p:blipFill>
          <a:blip r:embed="rId3"/>
          <a:stretch>
            <a:fillRect/>
          </a:stretch>
        </p:blipFill>
        <p:spPr>
          <a:xfrm>
            <a:off x="145433" y="4918209"/>
            <a:ext cx="1295582" cy="1295582"/>
          </a:xfrm>
          <a:prstGeom prst="rect">
            <a:avLst/>
          </a:prstGeom>
        </p:spPr>
      </p:pic>
      <p:grpSp>
        <p:nvGrpSpPr>
          <p:cNvPr id="20" name="Group 19"/>
          <p:cNvGrpSpPr/>
          <p:nvPr/>
        </p:nvGrpSpPr>
        <p:grpSpPr>
          <a:xfrm>
            <a:off x="793224" y="5678592"/>
            <a:ext cx="3707697" cy="538599"/>
            <a:chOff x="1854903" y="3240505"/>
            <a:chExt cx="4145847" cy="1941578"/>
          </a:xfrm>
        </p:grpSpPr>
        <p:cxnSp>
          <p:nvCxnSpPr>
            <p:cNvPr id="12" name="Straight Connector 11"/>
            <p:cNvCxnSpPr/>
            <p:nvPr/>
          </p:nvCxnSpPr>
          <p:spPr>
            <a:xfrm>
              <a:off x="1854903" y="5182083"/>
              <a:ext cx="101213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856837" y="3240505"/>
              <a:ext cx="506068" cy="19415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62905" y="3240505"/>
              <a:ext cx="26378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087867" y="3788518"/>
            <a:ext cx="3079369" cy="1938992"/>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Observable properties:</a:t>
            </a:r>
          </a:p>
          <a:p>
            <a:r>
              <a:rPr lang="en-US" sz="2400" b="1" dirty="0" smtClean="0">
                <a:solidFill>
                  <a:srgbClr val="0000FF"/>
                </a:solidFill>
                <a:latin typeface="Gill Sans" charset="0"/>
                <a:ea typeface="Gill Sans" charset="0"/>
                <a:cs typeface="Gill Sans" charset="0"/>
              </a:rPr>
              <a:t>Write buffer</a:t>
            </a:r>
            <a:r>
              <a:rPr lang="en-US" sz="2400" dirty="0" smtClean="0">
                <a:solidFill>
                  <a:srgbClr val="0000FF"/>
                </a:solidFill>
                <a:latin typeface="Gill Sans" charset="0"/>
                <a:ea typeface="Gill Sans" charset="0"/>
                <a:cs typeface="Gill Sans" charset="0"/>
              </a:rPr>
              <a:t>,</a:t>
            </a:r>
          </a:p>
          <a:p>
            <a:r>
              <a:rPr lang="en-US" sz="2400" dirty="0" smtClean="0">
                <a:solidFill>
                  <a:schemeClr val="bg1"/>
                </a:solidFill>
                <a:latin typeface="Gill Sans" charset="0"/>
                <a:ea typeface="Gill Sans" charset="0"/>
                <a:cs typeface="Gill Sans" charset="0"/>
              </a:rPr>
              <a:t>Internal parallelism,</a:t>
            </a:r>
          </a:p>
          <a:p>
            <a:r>
              <a:rPr lang="en-US" sz="2400" dirty="0" smtClean="0">
                <a:solidFill>
                  <a:schemeClr val="bg1"/>
                </a:solidFill>
                <a:latin typeface="Gill Sans" charset="0"/>
                <a:ea typeface="Gill Sans" charset="0"/>
                <a:cs typeface="Gill Sans" charset="0"/>
              </a:rPr>
              <a:t>Read/write unit,</a:t>
            </a:r>
          </a:p>
          <a:p>
            <a:r>
              <a:rPr lang="is-I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nvGrpSpPr>
          <p:cNvPr id="6" name="Group 5"/>
          <p:cNvGrpSpPr/>
          <p:nvPr/>
        </p:nvGrpSpPr>
        <p:grpSpPr>
          <a:xfrm>
            <a:off x="4286250" y="3471354"/>
            <a:ext cx="7074986" cy="2971874"/>
            <a:chOff x="4286250" y="3471354"/>
            <a:chExt cx="7074986" cy="2971874"/>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362" y="3471354"/>
              <a:ext cx="5933874" cy="2971874"/>
            </a:xfrm>
            <a:prstGeom prst="rect">
              <a:avLst/>
            </a:prstGeom>
          </p:spPr>
        </p:pic>
        <p:grpSp>
          <p:nvGrpSpPr>
            <p:cNvPr id="30" name="Group 29"/>
            <p:cNvGrpSpPr/>
            <p:nvPr/>
          </p:nvGrpSpPr>
          <p:grpSpPr>
            <a:xfrm>
              <a:off x="4286250" y="3955325"/>
              <a:ext cx="2819400" cy="510563"/>
              <a:chOff x="3889433" y="3955325"/>
              <a:chExt cx="3216217" cy="529613"/>
            </a:xfrm>
          </p:grpSpPr>
          <p:cxnSp>
            <p:nvCxnSpPr>
              <p:cNvPr id="25" name="Straight Connector 24"/>
              <p:cNvCxnSpPr/>
              <p:nvPr/>
            </p:nvCxnSpPr>
            <p:spPr>
              <a:xfrm>
                <a:off x="3889433" y="4465888"/>
                <a:ext cx="1676400" cy="1905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565833" y="3959096"/>
                <a:ext cx="434917" cy="52584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00750" y="3955325"/>
                <a:ext cx="1104900" cy="377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5565833" y="4465888"/>
              <a:ext cx="1806517" cy="1501053"/>
              <a:chOff x="5565833" y="4465888"/>
              <a:chExt cx="1806517" cy="1501053"/>
            </a:xfrm>
          </p:grpSpPr>
          <p:cxnSp>
            <p:nvCxnSpPr>
              <p:cNvPr id="31" name="Straight Connector 30"/>
              <p:cNvCxnSpPr/>
              <p:nvPr/>
            </p:nvCxnSpPr>
            <p:spPr>
              <a:xfrm flipH="1" flipV="1">
                <a:off x="5565833" y="4465888"/>
                <a:ext cx="951227" cy="150105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17060" y="5944120"/>
                <a:ext cx="855290" cy="2282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36" name="Rounded Rectangle 35"/>
            <p:cNvSpPr/>
            <p:nvPr/>
          </p:nvSpPr>
          <p:spPr>
            <a:xfrm>
              <a:off x="7105650" y="3707206"/>
              <a:ext cx="1181100" cy="579044"/>
            </a:xfrm>
            <a:prstGeom prst="roundRect">
              <a:avLst/>
            </a:prstGeom>
            <a:solidFill>
              <a:srgbClr val="0000FF">
                <a:alpha val="50000"/>
              </a:srgbClr>
            </a:solidFill>
            <a:ln>
              <a:solidFill>
                <a:srgbClr val="0000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7372350" y="5543550"/>
              <a:ext cx="914400" cy="586966"/>
            </a:xfrm>
            <a:prstGeom prst="roundRect">
              <a:avLst/>
            </a:prstGeom>
            <a:solidFill>
              <a:srgbClr val="0000FF">
                <a:alpha val="50000"/>
              </a:srgbClr>
            </a:solidFill>
            <a:ln>
              <a:solidFill>
                <a:srgbClr val="0000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842955" y="5451100"/>
              <a:ext cx="1273105" cy="707886"/>
            </a:xfrm>
            <a:prstGeom prst="rect">
              <a:avLst/>
            </a:prstGeom>
            <a:noFill/>
          </p:spPr>
          <p:txBody>
            <a:bodyPr wrap="none" rtlCol="0">
              <a:spAutoFit/>
            </a:bodyPr>
            <a:lstStyle/>
            <a:p>
              <a:r>
                <a:rPr lang="en-US" sz="2000" dirty="0" smtClean="0">
                  <a:solidFill>
                    <a:srgbClr val="0000FF"/>
                  </a:solidFill>
                  <a:latin typeface="Gill Sans" charset="0"/>
                  <a:ea typeface="Gill Sans" charset="0"/>
                  <a:cs typeface="Gill Sans" charset="0"/>
                </a:rPr>
                <a:t>Patterned </a:t>
              </a:r>
            </a:p>
            <a:p>
              <a:r>
                <a:rPr lang="en-US" sz="2000" dirty="0" smtClean="0">
                  <a:solidFill>
                    <a:srgbClr val="0000FF"/>
                  </a:solidFill>
                  <a:latin typeface="Gill Sans" charset="0"/>
                  <a:ea typeface="Gill Sans" charset="0"/>
                  <a:cs typeface="Gill Sans" charset="0"/>
                </a:rPr>
                <a:t>workloads</a:t>
              </a:r>
              <a:endParaRPr lang="en-US" sz="2000" dirty="0">
                <a:solidFill>
                  <a:srgbClr val="0000FF"/>
                </a:solidFill>
                <a:latin typeface="Gill Sans" charset="0"/>
                <a:ea typeface="Gill Sans" charset="0"/>
                <a:cs typeface="Gill Sans" charset="0"/>
              </a:endParaRPr>
            </a:p>
          </p:txBody>
        </p:sp>
      </p:grpSp>
      <p:sp>
        <p:nvSpPr>
          <p:cNvPr id="39" name="Rounded Rectangular Callout 38"/>
          <p:cNvSpPr/>
          <p:nvPr/>
        </p:nvSpPr>
        <p:spPr>
          <a:xfrm>
            <a:off x="8817436" y="3299400"/>
            <a:ext cx="2994321" cy="697328"/>
          </a:xfrm>
          <a:prstGeom prst="wedgeRoundRectCallout">
            <a:avLst>
              <a:gd name="adj1" fmla="val -37579"/>
              <a:gd name="adj2" fmla="val 14585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rgbClr val="0000FF"/>
                </a:solidFill>
                <a:latin typeface="Gill Sans" charset="0"/>
                <a:ea typeface="Gill Sans" charset="0"/>
                <a:cs typeface="Gill Sans" charset="0"/>
              </a:rPr>
              <a:t>Timing</a:t>
            </a:r>
            <a:r>
              <a:rPr lang="en-US" sz="2000" dirty="0" smtClean="0">
                <a:solidFill>
                  <a:srgbClr val="0000FF"/>
                </a:solidFill>
                <a:latin typeface="Gill Sans" charset="0"/>
                <a:ea typeface="Gill Sans" charset="0"/>
                <a:cs typeface="Gill Sans" charset="0"/>
              </a:rPr>
              <a:t> </a:t>
            </a:r>
            <a:r>
              <a:rPr lang="en-US" sz="2000" dirty="0" smtClean="0">
                <a:latin typeface="Gill Sans" charset="0"/>
                <a:ea typeface="Gill Sans" charset="0"/>
                <a:cs typeface="Gill Sans" charset="0"/>
              </a:rPr>
              <a:t>of </a:t>
            </a:r>
            <a:r>
              <a:rPr lang="en-US" sz="2000" b="1" dirty="0" smtClean="0">
                <a:solidFill>
                  <a:srgbClr val="0000FF"/>
                </a:solidFill>
                <a:latin typeface="Gill Sans" charset="0"/>
                <a:ea typeface="Gill Sans" charset="0"/>
                <a:cs typeface="Gill Sans" charset="0"/>
              </a:rPr>
              <a:t>flushes</a:t>
            </a:r>
            <a:r>
              <a:rPr lang="en-US" sz="2000" b="1" dirty="0" smtClean="0">
                <a:latin typeface="Gill Sans" charset="0"/>
                <a:ea typeface="Gill Sans" charset="0"/>
                <a:cs typeface="Gill Sans" charset="0"/>
              </a:rPr>
              <a:t>,</a:t>
            </a:r>
            <a:r>
              <a:rPr lang="en-US" sz="2000" dirty="0" smtClean="0">
                <a:latin typeface="Gill Sans" charset="0"/>
                <a:ea typeface="Gill Sans" charset="0"/>
                <a:cs typeface="Gill Sans" charset="0"/>
              </a:rPr>
              <a:t> </a:t>
            </a:r>
          </a:p>
          <a:p>
            <a:pPr algn="ctr"/>
            <a:r>
              <a:rPr lang="en-US" sz="2000" dirty="0" smtClean="0">
                <a:latin typeface="Gill Sans" charset="0"/>
                <a:ea typeface="Gill Sans" charset="0"/>
                <a:cs typeface="Gill Sans" charset="0"/>
              </a:rPr>
              <a:t>and </a:t>
            </a:r>
            <a:r>
              <a:rPr lang="en-US" sz="2000" b="1" dirty="0" smtClean="0">
                <a:solidFill>
                  <a:srgbClr val="0000FF"/>
                </a:solidFill>
                <a:latin typeface="Gill Sans" charset="0"/>
                <a:ea typeface="Gill Sans" charset="0"/>
                <a:cs typeface="Gill Sans" charset="0"/>
              </a:rPr>
              <a:t>affected I/</a:t>
            </a:r>
            <a:r>
              <a:rPr lang="en-US" sz="2000" b="1" dirty="0" err="1" smtClean="0">
                <a:solidFill>
                  <a:srgbClr val="0000FF"/>
                </a:solidFill>
                <a:latin typeface="Gill Sans" charset="0"/>
                <a:ea typeface="Gill Sans" charset="0"/>
                <a:cs typeface="Gill Sans" charset="0"/>
              </a:rPr>
              <a:t>Os</a:t>
            </a:r>
            <a:endParaRPr lang="en-US" sz="2000" b="1" dirty="0">
              <a:solidFill>
                <a:srgbClr val="0000FF"/>
              </a:solidFill>
              <a:latin typeface="Gill Sans" charset="0"/>
              <a:ea typeface="Gill Sans" charset="0"/>
              <a:cs typeface="Gill Sans" charset="0"/>
            </a:endParaRPr>
          </a:p>
        </p:txBody>
      </p:sp>
      <p:cxnSp>
        <p:nvCxnSpPr>
          <p:cNvPr id="41" name="Elbow Connector 40"/>
          <p:cNvCxnSpPr>
            <a:stCxn id="36" idx="2"/>
          </p:cNvCxnSpPr>
          <p:nvPr/>
        </p:nvCxnSpPr>
        <p:spPr>
          <a:xfrm rot="16200000" flipH="1">
            <a:off x="8703037" y="3279413"/>
            <a:ext cx="944588" cy="2958262"/>
          </a:xfrm>
          <a:prstGeom prst="bentConnector2">
            <a:avLst/>
          </a:prstGeom>
          <a:ln w="1270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2801" y="2303889"/>
            <a:ext cx="4772221" cy="523220"/>
          </a:xfrm>
          <a:prstGeom prst="rect">
            <a:avLst/>
          </a:prstGeom>
          <a:noFill/>
        </p:spPr>
        <p:txBody>
          <a:bodyPr wrap="square" rtlCol="0">
            <a:spAutoFit/>
          </a:bodyPr>
          <a:lstStyle/>
          <a:p>
            <a:pPr marL="342900" indent="-342900">
              <a:buFont typeface="ZapfDingbatsITC" charset="0"/>
              <a:buChar char="✚"/>
            </a:pPr>
            <a:r>
              <a:rPr lang="en-US" sz="2800" dirty="0" smtClean="0">
                <a:solidFill>
                  <a:schemeClr val="bg1"/>
                </a:solidFill>
                <a:latin typeface="Gill Sans" charset="0"/>
                <a:ea typeface="Gill Sans" charset="0"/>
                <a:cs typeface="Gill Sans" charset="0"/>
              </a:rPr>
              <a:t> Support per I/O prediction</a:t>
            </a:r>
            <a:endParaRPr lang="en-US" sz="2800" i="1" dirty="0" smtClean="0">
              <a:solidFill>
                <a:schemeClr val="bg1"/>
              </a:solidFill>
              <a:latin typeface="Gill Sans" charset="0"/>
              <a:ea typeface="Gill Sans" charset="0"/>
              <a:cs typeface="Gill Sans" charset="0"/>
            </a:endParaRPr>
          </a:p>
        </p:txBody>
      </p:sp>
      <p:grpSp>
        <p:nvGrpSpPr>
          <p:cNvPr id="45" name="Group 44"/>
          <p:cNvGrpSpPr/>
          <p:nvPr/>
        </p:nvGrpSpPr>
        <p:grpSpPr>
          <a:xfrm>
            <a:off x="6047378" y="2303889"/>
            <a:ext cx="5730881" cy="954107"/>
            <a:chOff x="6607424" y="2343830"/>
            <a:chExt cx="5730881" cy="954107"/>
          </a:xfrm>
        </p:grpSpPr>
        <p:sp>
          <p:nvSpPr>
            <p:cNvPr id="46" name="Minus 45"/>
            <p:cNvSpPr/>
            <p:nvPr/>
          </p:nvSpPr>
          <p:spPr>
            <a:xfrm>
              <a:off x="6607424" y="2417697"/>
              <a:ext cx="409220" cy="42491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016644" y="2343830"/>
              <a:ext cx="5321661" cy="954107"/>
            </a:xfrm>
            <a:prstGeom prst="rect">
              <a:avLst/>
            </a:prstGeom>
            <a:noFill/>
          </p:spPr>
          <p:txBody>
            <a:bodyPr wrap="square" rtlCol="0">
              <a:spAutoFit/>
            </a:bodyPr>
            <a:lstStyle/>
            <a:p>
              <a:r>
                <a:rPr lang="en-US" sz="2800" dirty="0" smtClean="0">
                  <a:solidFill>
                    <a:srgbClr val="FF0000"/>
                  </a:solidFill>
                  <a:latin typeface="Gill Sans" charset="0"/>
                  <a:ea typeface="Gill Sans" charset="0"/>
                  <a:cs typeface="Gill Sans" charset="0"/>
                </a:rPr>
                <a:t> Cannot cover all SSD properties (e.g. garbage collections)</a:t>
              </a:r>
              <a:endParaRPr lang="en-US" sz="2800" i="1" dirty="0" smtClean="0">
                <a:solidFill>
                  <a:srgbClr val="FF0000"/>
                </a:solidFill>
                <a:latin typeface="Gill Sans" charset="0"/>
                <a:ea typeface="Gill Sans" charset="0"/>
                <a:cs typeface="Gill Sans" charset="0"/>
              </a:endParaRPr>
            </a:p>
          </p:txBody>
        </p:sp>
      </p:grpSp>
    </p:spTree>
    <p:extLst>
      <p:ext uri="{BB962C8B-B14F-4D97-AF65-F5344CB8AC3E}">
        <p14:creationId xmlns:p14="http://schemas.microsoft.com/office/powerpoint/2010/main" val="8021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par>
                                <p:cTn id="13" presetID="9"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dissolv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p:tgtEl>
                                          <p:spTgt spid="45"/>
                                        </p:tgtEl>
                                        <p:attrNameLst>
                                          <p:attrName>ppt_y</p:attrName>
                                        </p:attrNameLst>
                                      </p:cBhvr>
                                      <p:tavLst>
                                        <p:tav tm="0">
                                          <p:val>
                                            <p:strVal val="#ppt_y+#ppt_h*1.125000"/>
                                          </p:val>
                                        </p:tav>
                                        <p:tav tm="100000">
                                          <p:val>
                                            <p:strVal val="#ppt_y"/>
                                          </p:val>
                                        </p:tav>
                                      </p:tavLst>
                                    </p:anim>
                                    <p:animEffect transition="in" filter="wipe(up)">
                                      <p:cBhvr>
                                        <p:cTn id="21" dur="500"/>
                                        <p:tgtEl>
                                          <p:spTgt spid="4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p:tgtEl>
                                          <p:spTgt spid="44"/>
                                        </p:tgtEl>
                                        <p:attrNameLst>
                                          <p:attrName>ppt_y</p:attrName>
                                        </p:attrNameLst>
                                      </p:cBhvr>
                                      <p:tavLst>
                                        <p:tav tm="0">
                                          <p:val>
                                            <p:strVal val="#ppt_y+#ppt_h*1.125000"/>
                                          </p:val>
                                        </p:tav>
                                        <p:tav tm="100000">
                                          <p:val>
                                            <p:strVal val="#ppt_y"/>
                                          </p:val>
                                        </p:tav>
                                      </p:tavLst>
                                    </p:anim>
                                    <p:animEffect transition="in" filter="wipe(up)">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E7914B-3B06-DE49-BB82-B0A89367528E}"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47</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MLOS Approach</a:t>
            </a:r>
            <a:endParaRPr lang="en-US" sz="3600" dirty="0"/>
          </a:p>
        </p:txBody>
      </p:sp>
      <p:sp>
        <p:nvSpPr>
          <p:cNvPr id="9" name="Rounded Rectangular Callout 8"/>
          <p:cNvSpPr/>
          <p:nvPr/>
        </p:nvSpPr>
        <p:spPr>
          <a:xfrm>
            <a:off x="2664418" y="1198098"/>
            <a:ext cx="7260631" cy="797799"/>
          </a:xfrm>
          <a:prstGeom prst="wedgeRoundRectCallout">
            <a:avLst>
              <a:gd name="adj1" fmla="val -59205"/>
              <a:gd name="adj2" fmla="val -41337"/>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solidFill>
                  <a:srgbClr val="0000FF"/>
                </a:solidFill>
                <a:latin typeface="Gill Sans" charset="0"/>
                <a:ea typeface="Gill Sans" charset="0"/>
                <a:cs typeface="Gill Sans" charset="0"/>
              </a:rPr>
              <a:t>Good accuracies </a:t>
            </a:r>
            <a:r>
              <a:rPr lang="en-US" sz="2800" dirty="0" smtClean="0">
                <a:latin typeface="Gill Sans" charset="0"/>
                <a:ea typeface="Gill Sans" charset="0"/>
                <a:cs typeface="Gill Sans" charset="0"/>
              </a:rPr>
              <a:t>for </a:t>
            </a:r>
            <a:r>
              <a:rPr lang="en-US" sz="2800" b="1" dirty="0" smtClean="0">
                <a:solidFill>
                  <a:srgbClr val="0000FF"/>
                </a:solidFill>
                <a:latin typeface="Gill Sans" charset="0"/>
                <a:ea typeface="Gill Sans" charset="0"/>
                <a:cs typeface="Gill Sans" charset="0"/>
              </a:rPr>
              <a:t>per I/O prediction</a:t>
            </a:r>
            <a:endParaRPr lang="en-US" sz="2800" dirty="0">
              <a:latin typeface="Gill Sans" charset="0"/>
              <a:ea typeface="Gill Sans" charset="0"/>
              <a:cs typeface="Gill Sans" charset="0"/>
            </a:endParaRPr>
          </a:p>
        </p:txBody>
      </p:sp>
      <p:grpSp>
        <p:nvGrpSpPr>
          <p:cNvPr id="19" name="Group 18"/>
          <p:cNvGrpSpPr/>
          <p:nvPr/>
        </p:nvGrpSpPr>
        <p:grpSpPr>
          <a:xfrm>
            <a:off x="970953" y="2763129"/>
            <a:ext cx="2738856" cy="3429561"/>
            <a:chOff x="1020342" y="2341098"/>
            <a:chExt cx="2738856" cy="3429561"/>
          </a:xfrm>
        </p:grpSpPr>
        <p:cxnSp>
          <p:nvCxnSpPr>
            <p:cNvPr id="14" name="Straight Connector 13"/>
            <p:cNvCxnSpPr/>
            <p:nvPr/>
          </p:nvCxnSpPr>
          <p:spPr>
            <a:xfrm flipH="1">
              <a:off x="2201823" y="2605343"/>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0342" y="2343733"/>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16" name="TextBox 15"/>
            <p:cNvSpPr txBox="1"/>
            <p:nvPr/>
          </p:nvSpPr>
          <p:spPr>
            <a:xfrm>
              <a:off x="2344387" y="2341098"/>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grpSp>
      <p:sp>
        <p:nvSpPr>
          <p:cNvPr id="20" name="Oval 19"/>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1" name="TextBox 20"/>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28" name="Curved Connector 27"/>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604034" y="3947450"/>
            <a:ext cx="4822696" cy="2263527"/>
            <a:chOff x="2604034" y="3947450"/>
            <a:chExt cx="4822696" cy="2263527"/>
          </a:xfrm>
        </p:grpSpPr>
        <p:sp>
          <p:nvSpPr>
            <p:cNvPr id="13" name="TextBox 12"/>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sp>
          <p:nvSpPr>
            <p:cNvPr id="32" name="TextBox 31"/>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33" name="Rectangle 32"/>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35" name="Straight Arrow Connector 34"/>
            <p:cNvCxnSpPr>
              <a:stCxn id="13" idx="3"/>
              <a:endCxn id="33" idx="1"/>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3" idx="2"/>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40" name="TextBox 39"/>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grpSp>
      <p:grpSp>
        <p:nvGrpSpPr>
          <p:cNvPr id="6" name="Group 5"/>
          <p:cNvGrpSpPr/>
          <p:nvPr/>
        </p:nvGrpSpPr>
        <p:grpSpPr>
          <a:xfrm>
            <a:off x="7426730" y="3712887"/>
            <a:ext cx="3668635" cy="1858401"/>
            <a:chOff x="7426730" y="3712887"/>
            <a:chExt cx="3668635" cy="1858401"/>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cxnSp>
          <p:nvCxnSpPr>
            <p:cNvPr id="41" name="Straight Arrow Connector 40"/>
            <p:cNvCxnSpPr>
              <a:stCxn id="33" idx="3"/>
              <a:endCxn id="12" idx="1"/>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46" name="TextBox 45"/>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47" name="Straight Arrow Connector 46"/>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a:xfrm>
            <a:off x="7890667" y="3672264"/>
            <a:ext cx="2722630" cy="1899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p:cNvSpPr/>
          <p:nvPr/>
        </p:nvSpPr>
        <p:spPr>
          <a:xfrm rot="2439889">
            <a:off x="9509561" y="3117946"/>
            <a:ext cx="276958" cy="5278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9808799" y="2731559"/>
            <a:ext cx="1070037"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Focus</a:t>
            </a:r>
            <a:endParaRPr lang="en-US" b="1" dirty="0">
              <a:solidFill>
                <a:srgbClr val="FF0000"/>
              </a:solidFill>
              <a:latin typeface="Gill Sans" charset="0"/>
              <a:ea typeface="Gill Sans" charset="0"/>
              <a:cs typeface="Gill Sans" charset="0"/>
            </a:endParaRPr>
          </a:p>
        </p:txBody>
      </p:sp>
      <p:grpSp>
        <p:nvGrpSpPr>
          <p:cNvPr id="8" name="Group 7"/>
          <p:cNvGrpSpPr/>
          <p:nvPr/>
        </p:nvGrpSpPr>
        <p:grpSpPr>
          <a:xfrm>
            <a:off x="11190706" y="3247691"/>
            <a:ext cx="897596" cy="2720144"/>
            <a:chOff x="11190706" y="3247691"/>
            <a:chExt cx="897596" cy="2720144"/>
          </a:xfrm>
        </p:grpSpPr>
        <p:pic>
          <p:nvPicPr>
            <p:cNvPr id="31" name="Picture 30"/>
            <p:cNvPicPr>
              <a:picLocks noChangeAspect="1"/>
            </p:cNvPicPr>
            <p:nvPr/>
          </p:nvPicPr>
          <p:blipFill>
            <a:blip r:embed="rId4"/>
            <a:stretch>
              <a:fillRect/>
            </a:stretch>
          </p:blipFill>
          <p:spPr>
            <a:xfrm>
              <a:off x="11190706" y="5034567"/>
              <a:ext cx="821897" cy="821897"/>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6751" y="4824658"/>
              <a:ext cx="871551" cy="394553"/>
            </a:xfrm>
            <a:prstGeom prst="rect">
              <a:avLst/>
            </a:prstGeom>
          </p:spPr>
        </p:pic>
        <p:pic>
          <p:nvPicPr>
            <p:cNvPr id="36" name="Picture 35"/>
            <p:cNvPicPr>
              <a:picLocks noChangeAspect="1"/>
            </p:cNvPicPr>
            <p:nvPr/>
          </p:nvPicPr>
          <p:blipFill>
            <a:blip r:embed="rId6"/>
            <a:stretch>
              <a:fillRect/>
            </a:stretch>
          </p:blipFill>
          <p:spPr>
            <a:xfrm>
              <a:off x="11286832" y="3247691"/>
              <a:ext cx="629642" cy="629642"/>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4213" y="4297108"/>
              <a:ext cx="674884" cy="527550"/>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25743" y="3809929"/>
              <a:ext cx="751821" cy="414847"/>
            </a:xfrm>
            <a:prstGeom prst="rect">
              <a:avLst/>
            </a:prstGeom>
          </p:spPr>
        </p:pic>
        <p:sp>
          <p:nvSpPr>
            <p:cNvPr id="43" name="TextBox 42"/>
            <p:cNvSpPr txBox="1"/>
            <p:nvPr/>
          </p:nvSpPr>
          <p:spPr>
            <a:xfrm>
              <a:off x="11384231" y="5506170"/>
              <a:ext cx="492443" cy="461665"/>
            </a:xfrm>
            <a:prstGeom prst="rect">
              <a:avLst/>
            </a:prstGeom>
            <a:noFill/>
          </p:spPr>
          <p:txBody>
            <a:bodyPr wrap="none" rtlCol="0">
              <a:spAutoFit/>
            </a:bodyPr>
            <a:lstStyle/>
            <a:p>
              <a:r>
                <a:rPr lang="is-IS" sz="240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spTree>
    <p:extLst>
      <p:ext uri="{BB962C8B-B14F-4D97-AF65-F5344CB8AC3E}">
        <p14:creationId xmlns:p14="http://schemas.microsoft.com/office/powerpoint/2010/main" val="100437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p:tgtEl>
                                          <p:spTgt spid="49"/>
                                        </p:tgtEl>
                                        <p:attrNameLst>
                                          <p:attrName>ppt_y</p:attrName>
                                        </p:attrNameLst>
                                      </p:cBhvr>
                                      <p:tavLst>
                                        <p:tav tm="0">
                                          <p:val>
                                            <p:strVal val="#ppt_y+#ppt_h*1.125000"/>
                                          </p:val>
                                        </p:tav>
                                        <p:tav tm="100000">
                                          <p:val>
                                            <p:strVal val="#ppt_y"/>
                                          </p:val>
                                        </p:tav>
                                      </p:tavLst>
                                    </p:anim>
                                    <p:animEffect transition="in" filter="wipe(up)">
                                      <p:cBhvr>
                                        <p:cTn id="21" dur="500"/>
                                        <p:tgtEl>
                                          <p:spTgt spid="49"/>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ppt_y</p:attrName>
                                        </p:attrNameLst>
                                      </p:cBhvr>
                                      <p:tavLst>
                                        <p:tav tm="0">
                                          <p:val>
                                            <p:strVal val="#ppt_y+#ppt_h*1.125000"/>
                                          </p:val>
                                        </p:tav>
                                        <p:tav tm="100000">
                                          <p:val>
                                            <p:strVal val="#ppt_y"/>
                                          </p:val>
                                        </p:tav>
                                      </p:tavLst>
                                    </p:anim>
                                    <p:animEffect transition="in" filter="wipe(up)">
                                      <p:cBhvr>
                                        <p:cTn id="25" dur="500"/>
                                        <p:tgtEl>
                                          <p:spTgt spid="51"/>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ppt_y</p:attrName>
                                        </p:attrNameLst>
                                      </p:cBhvr>
                                      <p:tavLst>
                                        <p:tav tm="0">
                                          <p:val>
                                            <p:strVal val="#ppt_y+#ppt_h*1.125000"/>
                                          </p:val>
                                        </p:tav>
                                        <p:tav tm="100000">
                                          <p:val>
                                            <p:strVal val="#ppt_y"/>
                                          </p:val>
                                        </p:tav>
                                      </p:tavLst>
                                    </p:anim>
                                    <p:animEffect transition="in" filter="wipe(up)">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B04112-B9A6-3644-B308-A1561AB3648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48</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ML/OS Objectives</a:t>
            </a:r>
            <a:endParaRPr lang="en-US" sz="3600" dirty="0"/>
          </a:p>
        </p:txBody>
      </p:sp>
      <p:sp>
        <p:nvSpPr>
          <p:cNvPr id="8" name="TextBox 7"/>
          <p:cNvSpPr txBox="1"/>
          <p:nvPr/>
        </p:nvSpPr>
        <p:spPr>
          <a:xfrm>
            <a:off x="444494" y="1486104"/>
            <a:ext cx="4984891" cy="523220"/>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Predicting tail at </a:t>
            </a:r>
            <a:r>
              <a:rPr lang="en-US" sz="2800" b="1" dirty="0" smtClean="0">
                <a:solidFill>
                  <a:schemeClr val="bg1"/>
                </a:solidFill>
                <a:latin typeface="Gill Sans" charset="0"/>
                <a:ea typeface="Gill Sans" charset="0"/>
                <a:cs typeface="Gill Sans" charset="0"/>
              </a:rPr>
              <a:t>per I/O basis</a:t>
            </a:r>
            <a:endParaRPr lang="en-US" sz="2800" b="1" dirty="0">
              <a:solidFill>
                <a:schemeClr val="bg1"/>
              </a:solidFill>
              <a:latin typeface="Gill Sans" charset="0"/>
              <a:ea typeface="Gill Sans" charset="0"/>
              <a:cs typeface="Gill Sans" charset="0"/>
            </a:endParaRPr>
          </a:p>
        </p:txBody>
      </p:sp>
      <p:grpSp>
        <p:nvGrpSpPr>
          <p:cNvPr id="2" name="Group 1"/>
          <p:cNvGrpSpPr/>
          <p:nvPr/>
        </p:nvGrpSpPr>
        <p:grpSpPr>
          <a:xfrm>
            <a:off x="1270000" y="2009324"/>
            <a:ext cx="2830340" cy="498222"/>
            <a:chOff x="1270000" y="2009324"/>
            <a:chExt cx="2830340" cy="498222"/>
          </a:xfrm>
        </p:grpSpPr>
        <p:cxnSp>
          <p:nvCxnSpPr>
            <p:cNvPr id="12" name="Straight Connector 11"/>
            <p:cNvCxnSpPr/>
            <p:nvPr/>
          </p:nvCxnSpPr>
          <p:spPr>
            <a:xfrm>
              <a:off x="1270000" y="2009324"/>
              <a:ext cx="0" cy="31120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0000" y="2320530"/>
              <a:ext cx="465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35910" y="2045881"/>
              <a:ext cx="2364430" cy="461665"/>
            </a:xfrm>
            <a:prstGeom prst="rect">
              <a:avLst/>
            </a:prstGeom>
            <a:noFill/>
          </p:spPr>
          <p:txBody>
            <a:bodyPr wrap="none" rtlCol="0">
              <a:spAutoFit/>
            </a:bodyPr>
            <a:lstStyle/>
            <a:p>
              <a:r>
                <a:rPr lang="en-US" sz="2400" dirty="0" smtClean="0">
                  <a:solidFill>
                    <a:schemeClr val="bg1"/>
                  </a:solidFill>
                  <a:latin typeface="Arial" charset="0"/>
                  <a:ea typeface="Arial" charset="0"/>
                  <a:cs typeface="Arial" charset="0"/>
                </a:rPr>
                <a:t>1</a:t>
              </a:r>
              <a:r>
                <a:rPr lang="en-US" sz="2400" dirty="0" smtClean="0">
                  <a:solidFill>
                    <a:schemeClr val="bg1"/>
                  </a:solidFill>
                  <a:latin typeface="Gill Sans" charset="0"/>
                  <a:ea typeface="Gill Sans" charset="0"/>
                  <a:cs typeface="Gill Sans" charset="0"/>
                </a:rPr>
                <a:t>. Good accuracy</a:t>
              </a:r>
              <a:endParaRPr lang="en-US" sz="2400" dirty="0">
                <a:solidFill>
                  <a:schemeClr val="bg1"/>
                </a:solidFill>
                <a:latin typeface="Gill Sans" charset="0"/>
                <a:ea typeface="Gill Sans" charset="0"/>
                <a:cs typeface="Gill Sans" charset="0"/>
              </a:endParaRPr>
            </a:p>
          </p:txBody>
        </p:sp>
      </p:grpSp>
      <p:grpSp>
        <p:nvGrpSpPr>
          <p:cNvPr id="6" name="Group 5"/>
          <p:cNvGrpSpPr/>
          <p:nvPr/>
        </p:nvGrpSpPr>
        <p:grpSpPr>
          <a:xfrm>
            <a:off x="1269999" y="2309846"/>
            <a:ext cx="4077284" cy="580507"/>
            <a:chOff x="1269999" y="2309846"/>
            <a:chExt cx="4077284" cy="580507"/>
          </a:xfrm>
        </p:grpSpPr>
        <p:cxnSp>
          <p:nvCxnSpPr>
            <p:cNvPr id="17" name="Straight Connector 16"/>
            <p:cNvCxnSpPr/>
            <p:nvPr/>
          </p:nvCxnSpPr>
          <p:spPr>
            <a:xfrm>
              <a:off x="1269999" y="2659521"/>
              <a:ext cx="46591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35910" y="2428688"/>
              <a:ext cx="3611373" cy="461665"/>
            </a:xfrm>
            <a:prstGeom prst="rect">
              <a:avLst/>
            </a:prstGeom>
            <a:noFill/>
          </p:spPr>
          <p:txBody>
            <a:bodyPr wrap="none" rtlCol="0">
              <a:spAutoFit/>
            </a:bodyPr>
            <a:lstStyle/>
            <a:p>
              <a:r>
                <a:rPr lang="en-US" sz="2400" dirty="0" smtClean="0">
                  <a:solidFill>
                    <a:schemeClr val="bg1"/>
                  </a:solidFill>
                  <a:latin typeface="Arial" charset="0"/>
                  <a:ea typeface="Arial" charset="0"/>
                  <a:cs typeface="Arial" charset="0"/>
                </a:rPr>
                <a:t>2</a:t>
              </a:r>
              <a:r>
                <a:rPr lang="en-US" sz="2400" dirty="0" smtClean="0">
                  <a:solidFill>
                    <a:schemeClr val="bg1"/>
                  </a:solidFill>
                  <a:latin typeface="Gill Sans" charset="0"/>
                  <a:ea typeface="Gill Sans" charset="0"/>
                  <a:cs typeface="Gill Sans" charset="0"/>
                </a:rPr>
                <a:t>. Low prediction overhead</a:t>
              </a:r>
              <a:endParaRPr lang="en-US" sz="2400" dirty="0">
                <a:solidFill>
                  <a:schemeClr val="bg1"/>
                </a:solidFill>
                <a:latin typeface="Gill Sans" charset="0"/>
                <a:ea typeface="Gill Sans" charset="0"/>
                <a:cs typeface="Gill Sans" charset="0"/>
              </a:endParaRPr>
            </a:p>
          </p:txBody>
        </p:sp>
        <p:cxnSp>
          <p:nvCxnSpPr>
            <p:cNvPr id="26" name="Straight Connector 25"/>
            <p:cNvCxnSpPr/>
            <p:nvPr/>
          </p:nvCxnSpPr>
          <p:spPr>
            <a:xfrm>
              <a:off x="1270000" y="2309846"/>
              <a:ext cx="0" cy="3496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ounded Rectangular Callout 30"/>
          <p:cNvSpPr/>
          <p:nvPr/>
        </p:nvSpPr>
        <p:spPr>
          <a:xfrm>
            <a:off x="1269999" y="3323482"/>
            <a:ext cx="3817593" cy="1141837"/>
          </a:xfrm>
          <a:prstGeom prst="wedgeRoundRectCallout">
            <a:avLst>
              <a:gd name="adj1" fmla="val -6070"/>
              <a:gd name="adj2" fmla="val -8621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Gill Sans" charset="0"/>
                <a:ea typeface="Gill Sans" charset="0"/>
                <a:cs typeface="Gill Sans" charset="0"/>
              </a:rPr>
              <a:t>SSDs are fast. </a:t>
            </a:r>
          </a:p>
          <a:p>
            <a:pPr algn="ctr"/>
            <a:r>
              <a:rPr lang="en-US" sz="2400" b="1" dirty="0" smtClean="0">
                <a:latin typeface="Gill Sans" charset="0"/>
                <a:ea typeface="Gill Sans" charset="0"/>
                <a:cs typeface="Gill Sans" charset="0"/>
              </a:rPr>
              <a:t>Prediction needs to be much faster (&lt;</a:t>
            </a:r>
            <a:r>
              <a:rPr lang="en-US" sz="2400" b="1" dirty="0" smtClean="0">
                <a:latin typeface="Arial" charset="0"/>
                <a:ea typeface="Arial" charset="0"/>
                <a:cs typeface="Arial" charset="0"/>
              </a:rPr>
              <a:t>1</a:t>
            </a:r>
            <a:r>
              <a:rPr lang="en-US" sz="2400" b="1" dirty="0" smtClean="0">
                <a:latin typeface="Gill Sans" charset="0"/>
                <a:ea typeface="Gill Sans" charset="0"/>
                <a:cs typeface="Gill Sans" charset="0"/>
              </a:rPr>
              <a:t>0 </a:t>
            </a:r>
            <a:r>
              <a:rPr lang="el-GR" sz="2400" b="1" dirty="0" err="1">
                <a:solidFill>
                  <a:schemeClr val="bg1"/>
                </a:solidFill>
                <a:latin typeface="Gill Sans" charset="0"/>
                <a:ea typeface="Gill Sans" charset="0"/>
                <a:cs typeface="Gill Sans" charset="0"/>
              </a:rPr>
              <a:t>μs</a:t>
            </a:r>
            <a:r>
              <a:rPr lang="en-US" sz="2400" b="1" dirty="0" smtClean="0">
                <a:latin typeface="Gill Sans" charset="0"/>
                <a:ea typeface="Gill Sans" charset="0"/>
                <a:cs typeface="Gill Sans" charset="0"/>
              </a:rPr>
              <a:t>)</a:t>
            </a:r>
            <a:endParaRPr lang="en-US" sz="2400" b="1" dirty="0">
              <a:latin typeface="Gill Sans" charset="0"/>
              <a:ea typeface="Gill Sans" charset="0"/>
              <a:cs typeface="Gill Sans" charset="0"/>
            </a:endParaRPr>
          </a:p>
        </p:txBody>
      </p:sp>
    </p:spTree>
    <p:extLst>
      <p:ext uri="{BB962C8B-B14F-4D97-AF65-F5344CB8AC3E}">
        <p14:creationId xmlns:p14="http://schemas.microsoft.com/office/powerpoint/2010/main" val="113893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65C5A05-93F9-2848-9944-BBAC66A952AD}"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49</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Towards Accuracy</a:t>
            </a:r>
            <a:endParaRPr lang="en-US" sz="3600" dirty="0"/>
          </a:p>
        </p:txBody>
      </p:sp>
      <p:sp>
        <p:nvSpPr>
          <p:cNvPr id="8" name="TextBox 7"/>
          <p:cNvSpPr txBox="1"/>
          <p:nvPr/>
        </p:nvSpPr>
        <p:spPr>
          <a:xfrm>
            <a:off x="444494" y="1486104"/>
            <a:ext cx="4494372" cy="523220"/>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Predicting tail at per I/O basis</a:t>
            </a:r>
            <a:endParaRPr lang="en-US" sz="2800" dirty="0">
              <a:solidFill>
                <a:schemeClr val="bg1"/>
              </a:solidFill>
              <a:latin typeface="Gill Sans" charset="0"/>
              <a:ea typeface="Gill Sans" charset="0"/>
              <a:cs typeface="Gill Sans" charset="0"/>
            </a:endParaRPr>
          </a:p>
        </p:txBody>
      </p:sp>
      <p:cxnSp>
        <p:nvCxnSpPr>
          <p:cNvPr id="12" name="Straight Connector 11"/>
          <p:cNvCxnSpPr/>
          <p:nvPr/>
        </p:nvCxnSpPr>
        <p:spPr>
          <a:xfrm>
            <a:off x="1270000" y="2009324"/>
            <a:ext cx="0" cy="31120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0000" y="2320530"/>
            <a:ext cx="465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69999" y="2659521"/>
            <a:ext cx="465911" cy="0"/>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35910" y="2045881"/>
            <a:ext cx="2807692" cy="461665"/>
          </a:xfrm>
          <a:prstGeom prst="rect">
            <a:avLst/>
          </a:prstGeom>
          <a:noFill/>
        </p:spPr>
        <p:txBody>
          <a:bodyPr wrap="none" rtlCol="0">
            <a:spAutoFit/>
          </a:bodyPr>
          <a:lstStyle/>
          <a:p>
            <a:r>
              <a:rPr lang="en-US" sz="2400" b="1" dirty="0" smtClean="0">
                <a:solidFill>
                  <a:schemeClr val="bg1"/>
                </a:solidFill>
                <a:latin typeface="Arial" charset="0"/>
                <a:ea typeface="Arial" charset="0"/>
                <a:cs typeface="Arial" charset="0"/>
              </a:rPr>
              <a:t>1</a:t>
            </a:r>
            <a:r>
              <a:rPr lang="en-US" sz="2400" b="1" dirty="0" smtClean="0">
                <a:solidFill>
                  <a:schemeClr val="bg1"/>
                </a:solidFill>
                <a:latin typeface="Gill Sans" charset="0"/>
                <a:ea typeface="Gill Sans" charset="0"/>
                <a:cs typeface="Gill Sans" charset="0"/>
              </a:rPr>
              <a:t>. Good accuracy</a:t>
            </a:r>
            <a:endParaRPr lang="en-US" sz="2400" b="1" dirty="0">
              <a:solidFill>
                <a:schemeClr val="bg1"/>
              </a:solidFill>
              <a:latin typeface="Gill Sans" charset="0"/>
              <a:ea typeface="Gill Sans" charset="0"/>
              <a:cs typeface="Gill Sans" charset="0"/>
            </a:endParaRPr>
          </a:p>
        </p:txBody>
      </p:sp>
      <p:sp>
        <p:nvSpPr>
          <p:cNvPr id="21" name="TextBox 20"/>
          <p:cNvSpPr txBox="1"/>
          <p:nvPr/>
        </p:nvSpPr>
        <p:spPr>
          <a:xfrm>
            <a:off x="1735910" y="2428688"/>
            <a:ext cx="3611373" cy="461665"/>
          </a:xfrm>
          <a:prstGeom prst="rect">
            <a:avLst/>
          </a:prstGeom>
          <a:noFill/>
        </p:spPr>
        <p:txBody>
          <a:bodyPr wrap="none" rtlCol="0">
            <a:spAutoFit/>
          </a:bodyPr>
          <a:lstStyle/>
          <a:p>
            <a:r>
              <a:rPr lang="en-US" sz="2400" dirty="0" smtClean="0">
                <a:solidFill>
                  <a:schemeClr val="tx1">
                    <a:lumMod val="85000"/>
                  </a:schemeClr>
                </a:solidFill>
                <a:latin typeface="Arial" charset="0"/>
                <a:ea typeface="Arial" charset="0"/>
                <a:cs typeface="Arial" charset="0"/>
              </a:rPr>
              <a:t>2</a:t>
            </a:r>
            <a:r>
              <a:rPr lang="en-US" sz="2400" dirty="0" smtClean="0">
                <a:solidFill>
                  <a:schemeClr val="tx1">
                    <a:lumMod val="85000"/>
                  </a:schemeClr>
                </a:solidFill>
                <a:latin typeface="Gill Sans" charset="0"/>
                <a:ea typeface="Gill Sans" charset="0"/>
                <a:cs typeface="Gill Sans" charset="0"/>
              </a:rPr>
              <a:t>. Low prediction overhead</a:t>
            </a:r>
            <a:endParaRPr lang="en-US" sz="2400" dirty="0">
              <a:solidFill>
                <a:schemeClr val="tx1">
                  <a:lumMod val="85000"/>
                </a:schemeClr>
              </a:solidFill>
              <a:latin typeface="Gill Sans" charset="0"/>
              <a:ea typeface="Gill Sans" charset="0"/>
              <a:cs typeface="Gill Sans" charset="0"/>
            </a:endParaRPr>
          </a:p>
        </p:txBody>
      </p:sp>
      <p:cxnSp>
        <p:nvCxnSpPr>
          <p:cNvPr id="26" name="Straight Connector 25"/>
          <p:cNvCxnSpPr/>
          <p:nvPr/>
        </p:nvCxnSpPr>
        <p:spPr>
          <a:xfrm>
            <a:off x="1270000" y="2309846"/>
            <a:ext cx="0" cy="349675"/>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0" y="3803801"/>
            <a:ext cx="1509350" cy="1428269"/>
          </a:xfrm>
          <a:prstGeom prst="rect">
            <a:avLst/>
          </a:prstGeom>
        </p:spPr>
      </p:pic>
      <p:sp>
        <p:nvSpPr>
          <p:cNvPr id="16" name="Rounded Rectangular Callout 15"/>
          <p:cNvSpPr/>
          <p:nvPr/>
        </p:nvSpPr>
        <p:spPr>
          <a:xfrm>
            <a:off x="2153669" y="3432624"/>
            <a:ext cx="3228689" cy="797799"/>
          </a:xfrm>
          <a:prstGeom prst="wedgeRoundRectCallout">
            <a:avLst>
              <a:gd name="adj1" fmla="val -48026"/>
              <a:gd name="adj2" fmla="val 95844"/>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Per-IO predictions require </a:t>
            </a:r>
            <a:r>
              <a:rPr lang="en-US" sz="2400" b="1" dirty="0" smtClean="0">
                <a:solidFill>
                  <a:schemeClr val="bg1"/>
                </a:solidFill>
                <a:latin typeface="Gill Sans" charset="0"/>
                <a:ea typeface="Gill Sans" charset="0"/>
                <a:cs typeface="Gill Sans" charset="0"/>
              </a:rPr>
              <a:t>per-IO input</a:t>
            </a:r>
            <a:endParaRPr lang="en-US" sz="2400" b="1" dirty="0">
              <a:solidFill>
                <a:schemeClr val="bg1"/>
              </a:solidFill>
              <a:latin typeface="Gill Sans" charset="0"/>
              <a:ea typeface="Gill Sans" charset="0"/>
              <a:cs typeface="Gill Sans" charset="0"/>
            </a:endParaRPr>
          </a:p>
        </p:txBody>
      </p:sp>
      <p:grpSp>
        <p:nvGrpSpPr>
          <p:cNvPr id="6" name="Group 5"/>
          <p:cNvGrpSpPr/>
          <p:nvPr/>
        </p:nvGrpSpPr>
        <p:grpSpPr>
          <a:xfrm>
            <a:off x="705566" y="5261301"/>
            <a:ext cx="4574707" cy="1468683"/>
            <a:chOff x="705566" y="5261301"/>
            <a:chExt cx="4574707" cy="1468683"/>
          </a:xfrm>
        </p:grpSpPr>
        <p:pic>
          <p:nvPicPr>
            <p:cNvPr id="2" name="Picture 1"/>
            <p:cNvPicPr>
              <a:picLocks noChangeAspect="1"/>
            </p:cNvPicPr>
            <p:nvPr/>
          </p:nvPicPr>
          <p:blipFill>
            <a:blip r:embed="rId4"/>
            <a:stretch>
              <a:fillRect/>
            </a:stretch>
          </p:blipFill>
          <p:spPr>
            <a:xfrm>
              <a:off x="705566" y="5464707"/>
              <a:ext cx="1128866" cy="1128866"/>
            </a:xfrm>
            <a:prstGeom prst="rect">
              <a:avLst/>
            </a:prstGeom>
          </p:spPr>
        </p:pic>
        <p:sp>
          <p:nvSpPr>
            <p:cNvPr id="18" name="Rounded Rectangular Callout 17"/>
            <p:cNvSpPr/>
            <p:nvPr/>
          </p:nvSpPr>
          <p:spPr>
            <a:xfrm>
              <a:off x="2201823" y="5261301"/>
              <a:ext cx="3078450" cy="1468683"/>
            </a:xfrm>
            <a:prstGeom prst="wedgeRoundRectCallout">
              <a:avLst>
                <a:gd name="adj1" fmla="val -61208"/>
                <a:gd name="adj2" fmla="val 2918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For each IO:</a:t>
              </a:r>
            </a:p>
            <a:p>
              <a:pPr algn="ctr"/>
              <a:r>
                <a:rPr lang="en-US" sz="2400" b="1" dirty="0" smtClean="0">
                  <a:solidFill>
                    <a:srgbClr val="0000FF"/>
                  </a:solidFill>
                  <a:latin typeface="Gill Sans" charset="0"/>
                  <a:ea typeface="Gill Sans" charset="0"/>
                  <a:cs typeface="Gill Sans" charset="0"/>
                </a:rPr>
                <a:t>Offsets</a:t>
              </a:r>
              <a:r>
                <a:rPr lang="en-US" sz="2400" b="1" dirty="0" smtClean="0">
                  <a:solidFill>
                    <a:schemeClr val="bg1"/>
                  </a:solidFill>
                  <a:latin typeface="Gill Sans" charset="0"/>
                  <a:ea typeface="Gill Sans" charset="0"/>
                  <a:cs typeface="Gill Sans" charset="0"/>
                </a:rPr>
                <a:t>, </a:t>
              </a:r>
            </a:p>
            <a:p>
              <a:pPr algn="ctr"/>
              <a:r>
                <a:rPr lang="en-US" sz="2400" b="1" dirty="0" smtClean="0">
                  <a:solidFill>
                    <a:schemeClr val="bg1"/>
                  </a:solidFill>
                  <a:latin typeface="Gill Sans" charset="0"/>
                  <a:ea typeface="Gill Sans" charset="0"/>
                  <a:cs typeface="Gill Sans" charset="0"/>
                </a:rPr>
                <a:t>Sizes,</a:t>
              </a:r>
            </a:p>
            <a:p>
              <a:pPr algn="ctr"/>
              <a:r>
                <a:rPr lang="en-US" sz="2400" b="1" dirty="0">
                  <a:solidFill>
                    <a:schemeClr val="bg1"/>
                  </a:solidFill>
                  <a:latin typeface="Gill Sans" charset="0"/>
                  <a:ea typeface="Gill Sans" charset="0"/>
                  <a:cs typeface="Gill Sans" charset="0"/>
                </a:rPr>
                <a:t>L</a:t>
              </a:r>
              <a:r>
                <a:rPr lang="en-US" sz="2400" b="1" dirty="0" smtClean="0">
                  <a:solidFill>
                    <a:schemeClr val="bg1"/>
                  </a:solidFill>
                  <a:latin typeface="Gill Sans" charset="0"/>
                  <a:ea typeface="Gill Sans" charset="0"/>
                  <a:cs typeface="Gill Sans" charset="0"/>
                </a:rPr>
                <a:t>atencies</a:t>
              </a: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grpSp>
      <p:grpSp>
        <p:nvGrpSpPr>
          <p:cNvPr id="10" name="Group 9"/>
          <p:cNvGrpSpPr/>
          <p:nvPr/>
        </p:nvGrpSpPr>
        <p:grpSpPr>
          <a:xfrm>
            <a:off x="4438393" y="2160867"/>
            <a:ext cx="4110881" cy="3691599"/>
            <a:chOff x="4438393" y="2160867"/>
            <a:chExt cx="4110881" cy="3691599"/>
          </a:xfrm>
        </p:grpSpPr>
        <p:cxnSp>
          <p:nvCxnSpPr>
            <p:cNvPr id="9" name="Straight Connector 8"/>
            <p:cNvCxnSpPr/>
            <p:nvPr/>
          </p:nvCxnSpPr>
          <p:spPr>
            <a:xfrm>
              <a:off x="4438393" y="5852466"/>
              <a:ext cx="100491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443311" y="2164927"/>
              <a:ext cx="1385608" cy="3687539"/>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56" idx="1"/>
            </p:cNvCxnSpPr>
            <p:nvPr/>
          </p:nvCxnSpPr>
          <p:spPr>
            <a:xfrm>
              <a:off x="6828919" y="2160867"/>
              <a:ext cx="1720355"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7421125">
              <a:off x="5027940" y="3174237"/>
              <a:ext cx="2142253" cy="461665"/>
            </a:xfrm>
            <a:prstGeom prst="rect">
              <a:avLst/>
            </a:prstGeom>
            <a:noFill/>
          </p:spPr>
          <p:txBody>
            <a:bodyPr wrap="none" rtlCol="0">
              <a:spAutoFit/>
            </a:bodyPr>
            <a:lstStyle/>
            <a:p>
              <a:r>
                <a:rPr lang="en-US" sz="2400" b="1" dirty="0" smtClean="0">
                  <a:solidFill>
                    <a:srgbClr val="0000FF"/>
                  </a:solidFill>
                  <a:latin typeface="Gill Sans" charset="0"/>
                  <a:ea typeface="Gill Sans" charset="0"/>
                  <a:cs typeface="Gill Sans" charset="0"/>
                </a:rPr>
                <a:t>Most helpful</a:t>
              </a:r>
              <a:endParaRPr lang="en-US" sz="2400" b="1" dirty="0">
                <a:solidFill>
                  <a:srgbClr val="0000FF"/>
                </a:solidFill>
                <a:latin typeface="Gill Sans" charset="0"/>
                <a:ea typeface="Gill Sans" charset="0"/>
                <a:cs typeface="Gill Sans" charset="0"/>
              </a:endParaRPr>
            </a:p>
          </p:txBody>
        </p:sp>
      </p:grpSp>
      <p:grpSp>
        <p:nvGrpSpPr>
          <p:cNvPr id="11" name="Group 10"/>
          <p:cNvGrpSpPr/>
          <p:nvPr/>
        </p:nvGrpSpPr>
        <p:grpSpPr>
          <a:xfrm>
            <a:off x="7411454" y="1074349"/>
            <a:ext cx="2992725" cy="4954791"/>
            <a:chOff x="7411454" y="1074349"/>
            <a:chExt cx="2992725" cy="4954791"/>
          </a:xfrm>
        </p:grpSpPr>
        <p:sp>
          <p:nvSpPr>
            <p:cNvPr id="52" name="Oval 51"/>
            <p:cNvSpPr>
              <a:spLocks noChangeAspect="1"/>
            </p:cNvSpPr>
            <p:nvPr/>
          </p:nvSpPr>
          <p:spPr>
            <a:xfrm>
              <a:off x="8761217" y="1074349"/>
              <a:ext cx="411755" cy="4117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cxnSp>
          <p:nvCxnSpPr>
            <p:cNvPr id="53" name="Curved Connector 52"/>
            <p:cNvCxnSpPr>
              <a:stCxn id="52" idx="4"/>
            </p:cNvCxnSpPr>
            <p:nvPr/>
          </p:nvCxnSpPr>
          <p:spPr>
            <a:xfrm rot="5400000">
              <a:off x="7580995" y="2256932"/>
              <a:ext cx="2156928" cy="615273"/>
            </a:xfrm>
            <a:prstGeom prst="curvedConnector3">
              <a:avLst/>
            </a:prstGeom>
            <a:ln w="25400">
              <a:solidFill>
                <a:srgbClr val="33FF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2" idx="4"/>
            </p:cNvCxnSpPr>
            <p:nvPr/>
          </p:nvCxnSpPr>
          <p:spPr>
            <a:xfrm rot="16200000" flipH="1">
              <a:off x="8228019" y="2225180"/>
              <a:ext cx="2130638" cy="652486"/>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Alternate Process 55"/>
            <p:cNvSpPr/>
            <p:nvPr/>
          </p:nvSpPr>
          <p:spPr>
            <a:xfrm>
              <a:off x="8549274" y="1916735"/>
              <a:ext cx="835643" cy="488264"/>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Gill Sans" charset="0"/>
                  <a:ea typeface="Gill Sans" charset="0"/>
                  <a:cs typeface="Gill Sans" charset="0"/>
                </a:rPr>
                <a:t>FTL</a:t>
              </a:r>
            </a:p>
          </p:txBody>
        </p:sp>
        <p:sp>
          <p:nvSpPr>
            <p:cNvPr id="57" name="TextBox 56"/>
            <p:cNvSpPr txBox="1"/>
            <p:nvPr/>
          </p:nvSpPr>
          <p:spPr>
            <a:xfrm rot="16894245">
              <a:off x="7587074" y="2780515"/>
              <a:ext cx="968022" cy="461665"/>
            </a:xfrm>
            <a:prstGeom prst="rect">
              <a:avLst/>
            </a:prstGeom>
            <a:noFill/>
          </p:spPr>
          <p:txBody>
            <a:bodyPr wrap="none" rtlCol="0">
              <a:spAutoFit/>
            </a:bodyPr>
            <a:lstStyle/>
            <a:p>
              <a:r>
                <a:rPr lang="en-US" sz="2400" b="1" smtClean="0">
                  <a:solidFill>
                    <a:srgbClr val="33FF00"/>
                  </a:solidFill>
                  <a:latin typeface="Gill Sans" charset="0"/>
                  <a:ea typeface="Gill Sans" charset="0"/>
                  <a:cs typeface="Gill Sans" charset="0"/>
                </a:rPr>
                <a:t>Fast?</a:t>
              </a:r>
              <a:endParaRPr lang="en-US" sz="2400" b="1" dirty="0">
                <a:solidFill>
                  <a:srgbClr val="33FF00"/>
                </a:solidFill>
                <a:latin typeface="Gill Sans" charset="0"/>
                <a:ea typeface="Gill Sans" charset="0"/>
                <a:cs typeface="Gill Sans" charset="0"/>
              </a:endParaRPr>
            </a:p>
          </p:txBody>
        </p:sp>
        <p:sp>
          <p:nvSpPr>
            <p:cNvPr id="58" name="TextBox 57"/>
            <p:cNvSpPr txBox="1"/>
            <p:nvPr/>
          </p:nvSpPr>
          <p:spPr>
            <a:xfrm rot="4123331">
              <a:off x="9340651" y="2788833"/>
              <a:ext cx="1058303" cy="461665"/>
            </a:xfrm>
            <a:prstGeom prst="rect">
              <a:avLst/>
            </a:prstGeom>
            <a:noFill/>
          </p:spPr>
          <p:txBody>
            <a:bodyPr wrap="none" rtlCol="0">
              <a:spAutoFit/>
            </a:bodyPr>
            <a:lstStyle/>
            <a:p>
              <a:r>
                <a:rPr lang="en-US" sz="2400" b="1" dirty="0">
                  <a:solidFill>
                    <a:srgbClr val="FF0000"/>
                  </a:solidFill>
                  <a:latin typeface="Gill Sans" charset="0"/>
                  <a:ea typeface="Gill Sans" charset="0"/>
                  <a:cs typeface="Gill Sans" charset="0"/>
                </a:rPr>
                <a:t>Busy?</a:t>
              </a:r>
            </a:p>
          </p:txBody>
        </p:sp>
        <p:grpSp>
          <p:nvGrpSpPr>
            <p:cNvPr id="76" name="Group 75"/>
            <p:cNvGrpSpPr/>
            <p:nvPr/>
          </p:nvGrpSpPr>
          <p:grpSpPr>
            <a:xfrm>
              <a:off x="7411454" y="3409048"/>
              <a:ext cx="1104537" cy="2620092"/>
              <a:chOff x="7411454" y="3409048"/>
              <a:chExt cx="1104537" cy="2620092"/>
            </a:xfrm>
          </p:grpSpPr>
          <p:cxnSp>
            <p:nvCxnSpPr>
              <p:cNvPr id="34" name="Shape 432"/>
              <p:cNvCxnSpPr/>
              <p:nvPr/>
            </p:nvCxnSpPr>
            <p:spPr>
              <a:xfrm flipV="1">
                <a:off x="7429072" y="5430259"/>
                <a:ext cx="431818" cy="0"/>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35" name="Shape 411"/>
              <p:cNvCxnSpPr/>
              <p:nvPr/>
            </p:nvCxnSpPr>
            <p:spPr>
              <a:xfrm flipV="1">
                <a:off x="7411454" y="3409048"/>
                <a:ext cx="0" cy="2620092"/>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63" name="Shape 432"/>
              <p:cNvCxnSpPr/>
              <p:nvPr/>
            </p:nvCxnSpPr>
            <p:spPr>
              <a:xfrm>
                <a:off x="7429072" y="4103927"/>
                <a:ext cx="431818" cy="0"/>
              </a:xfrm>
              <a:prstGeom prst="straightConnector1">
                <a:avLst/>
              </a:prstGeom>
              <a:noFill/>
              <a:ln w="76200" cap="flat" cmpd="sng">
                <a:solidFill>
                  <a:schemeClr val="tx1">
                    <a:lumMod val="50000"/>
                  </a:schemeClr>
                </a:solidFill>
                <a:prstDash val="solid"/>
                <a:round/>
                <a:headEnd type="none" w="lg" len="lg"/>
                <a:tailEnd type="none" w="lg" len="lg"/>
              </a:ln>
            </p:spPr>
          </p:cxnSp>
          <p:sp>
            <p:nvSpPr>
              <p:cNvPr id="67" name="Rounded Rectangle 66"/>
              <p:cNvSpPr>
                <a:spLocks noChangeAspect="1"/>
              </p:cNvSpPr>
              <p:nvPr/>
            </p:nvSpPr>
            <p:spPr>
              <a:xfrm>
                <a:off x="7698057" y="3686248"/>
                <a:ext cx="798616" cy="83168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69" name="Rounded Rectangle 68"/>
              <p:cNvSpPr>
                <a:spLocks noChangeAspect="1"/>
              </p:cNvSpPr>
              <p:nvPr/>
            </p:nvSpPr>
            <p:spPr>
              <a:xfrm>
                <a:off x="7717375" y="5014415"/>
                <a:ext cx="798616" cy="83168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70" name="Oval 69"/>
              <p:cNvSpPr>
                <a:spLocks noChangeAspect="1"/>
              </p:cNvSpPr>
              <p:nvPr/>
            </p:nvSpPr>
            <p:spPr>
              <a:xfrm>
                <a:off x="7974756" y="3776176"/>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71" name="Oval 70"/>
              <p:cNvSpPr>
                <a:spLocks noChangeAspect="1"/>
              </p:cNvSpPr>
              <p:nvPr/>
            </p:nvSpPr>
            <p:spPr>
              <a:xfrm>
                <a:off x="7992290" y="5353436"/>
                <a:ext cx="411755" cy="411755"/>
              </a:xfrm>
              <a:prstGeom prst="ellipse">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grpSp>
        <p:grpSp>
          <p:nvGrpSpPr>
            <p:cNvPr id="86" name="Group 85"/>
            <p:cNvGrpSpPr/>
            <p:nvPr/>
          </p:nvGrpSpPr>
          <p:grpSpPr>
            <a:xfrm>
              <a:off x="9299642" y="3409048"/>
              <a:ext cx="1104537" cy="2620092"/>
              <a:chOff x="7411454" y="3409048"/>
              <a:chExt cx="1104537" cy="2620092"/>
            </a:xfrm>
          </p:grpSpPr>
          <p:cxnSp>
            <p:nvCxnSpPr>
              <p:cNvPr id="87" name="Shape 432"/>
              <p:cNvCxnSpPr/>
              <p:nvPr/>
            </p:nvCxnSpPr>
            <p:spPr>
              <a:xfrm flipV="1">
                <a:off x="7429072" y="5430259"/>
                <a:ext cx="431818" cy="0"/>
              </a:xfrm>
              <a:prstGeom prst="straightConnector1">
                <a:avLst/>
              </a:prstGeom>
              <a:noFill/>
              <a:ln w="76200" cap="flat" cmpd="sng">
                <a:solidFill>
                  <a:schemeClr val="tx1">
                    <a:lumMod val="50000"/>
                  </a:schemeClr>
                </a:solidFill>
                <a:prstDash val="solid"/>
                <a:round/>
                <a:headEnd type="none" w="lg" len="lg"/>
                <a:tailEnd type="none" w="lg" len="lg"/>
              </a:ln>
            </p:spPr>
          </p:cxnSp>
          <p:cxnSp>
            <p:nvCxnSpPr>
              <p:cNvPr id="88" name="Shape 411"/>
              <p:cNvCxnSpPr/>
              <p:nvPr/>
            </p:nvCxnSpPr>
            <p:spPr>
              <a:xfrm flipV="1">
                <a:off x="7411454" y="3409048"/>
                <a:ext cx="0" cy="2620092"/>
              </a:xfrm>
              <a:prstGeom prst="straightConnector1">
                <a:avLst/>
              </a:prstGeom>
              <a:noFill/>
              <a:ln w="101600" cap="flat" cmpd="sng">
                <a:solidFill>
                  <a:schemeClr val="tx1">
                    <a:lumMod val="50000"/>
                  </a:schemeClr>
                </a:solidFill>
                <a:prstDash val="solid"/>
                <a:round/>
                <a:headEnd type="none" w="lg" len="lg"/>
                <a:tailEnd type="none" w="lg" len="lg"/>
              </a:ln>
            </p:spPr>
          </p:cxnSp>
          <p:cxnSp>
            <p:nvCxnSpPr>
              <p:cNvPr id="89" name="Shape 432"/>
              <p:cNvCxnSpPr/>
              <p:nvPr/>
            </p:nvCxnSpPr>
            <p:spPr>
              <a:xfrm>
                <a:off x="7429072" y="4103927"/>
                <a:ext cx="431818" cy="0"/>
              </a:xfrm>
              <a:prstGeom prst="straightConnector1">
                <a:avLst/>
              </a:prstGeom>
              <a:noFill/>
              <a:ln w="76200" cap="flat" cmpd="sng">
                <a:solidFill>
                  <a:schemeClr val="tx1">
                    <a:lumMod val="50000"/>
                  </a:schemeClr>
                </a:solidFill>
                <a:prstDash val="solid"/>
                <a:round/>
                <a:headEnd type="none" w="lg" len="lg"/>
                <a:tailEnd type="none" w="lg" len="lg"/>
              </a:ln>
            </p:spPr>
          </p:cxnSp>
          <p:sp>
            <p:nvSpPr>
              <p:cNvPr id="90" name="Rounded Rectangle 89"/>
              <p:cNvSpPr>
                <a:spLocks noChangeAspect="1"/>
              </p:cNvSpPr>
              <p:nvPr/>
            </p:nvSpPr>
            <p:spPr>
              <a:xfrm>
                <a:off x="7698057" y="3686248"/>
                <a:ext cx="798616" cy="83168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91" name="Rounded Rectangle 90"/>
              <p:cNvSpPr>
                <a:spLocks noChangeAspect="1"/>
              </p:cNvSpPr>
              <p:nvPr/>
            </p:nvSpPr>
            <p:spPr>
              <a:xfrm>
                <a:off x="7717375" y="5014415"/>
                <a:ext cx="798616" cy="83168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Gill Sans" charset="0"/>
                  <a:ea typeface="Gill Sans" charset="0"/>
                  <a:cs typeface="Gill Sans" charset="0"/>
                </a:endParaRPr>
              </a:p>
            </p:txBody>
          </p:sp>
          <p:sp>
            <p:nvSpPr>
              <p:cNvPr id="92" name="Oval 91"/>
              <p:cNvSpPr>
                <a:spLocks noChangeAspect="1"/>
              </p:cNvSpPr>
              <p:nvPr/>
            </p:nvSpPr>
            <p:spPr>
              <a:xfrm>
                <a:off x="7974756" y="3776176"/>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3" name="Oval 92"/>
              <p:cNvSpPr>
                <a:spLocks noChangeAspect="1"/>
              </p:cNvSpPr>
              <p:nvPr/>
            </p:nvSpPr>
            <p:spPr>
              <a:xfrm>
                <a:off x="7992290" y="5353436"/>
                <a:ext cx="411755" cy="411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grpSp>
        <p:sp>
          <p:nvSpPr>
            <p:cNvPr id="94" name="Oval 93"/>
            <p:cNvSpPr>
              <a:spLocks noChangeAspect="1"/>
            </p:cNvSpPr>
            <p:nvPr/>
          </p:nvSpPr>
          <p:spPr>
            <a:xfrm>
              <a:off x="9759642" y="3887114"/>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5" name="Oval 94"/>
            <p:cNvSpPr>
              <a:spLocks noChangeAspect="1"/>
            </p:cNvSpPr>
            <p:nvPr/>
          </p:nvSpPr>
          <p:spPr>
            <a:xfrm>
              <a:off x="9896734" y="4037523"/>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6" name="Oval 95"/>
            <p:cNvSpPr>
              <a:spLocks noChangeAspect="1"/>
            </p:cNvSpPr>
            <p:nvPr/>
          </p:nvSpPr>
          <p:spPr>
            <a:xfrm>
              <a:off x="9656340" y="4024546"/>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7" name="Oval 96"/>
            <p:cNvSpPr>
              <a:spLocks noChangeAspect="1"/>
            </p:cNvSpPr>
            <p:nvPr/>
          </p:nvSpPr>
          <p:spPr>
            <a:xfrm>
              <a:off x="9651962" y="5066646"/>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8" name="Oval 97"/>
            <p:cNvSpPr>
              <a:spLocks noChangeAspect="1"/>
            </p:cNvSpPr>
            <p:nvPr/>
          </p:nvSpPr>
          <p:spPr>
            <a:xfrm>
              <a:off x="9909832" y="5107102"/>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99" name="Oval 98"/>
            <p:cNvSpPr>
              <a:spLocks noChangeAspect="1"/>
            </p:cNvSpPr>
            <p:nvPr/>
          </p:nvSpPr>
          <p:spPr>
            <a:xfrm>
              <a:off x="9643243" y="5324754"/>
              <a:ext cx="411755" cy="411755"/>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grpSp>
      <p:sp>
        <p:nvSpPr>
          <p:cNvPr id="103" name="Rounded Rectangular Callout 102"/>
          <p:cNvSpPr/>
          <p:nvPr/>
        </p:nvSpPr>
        <p:spPr>
          <a:xfrm>
            <a:off x="9462681" y="548678"/>
            <a:ext cx="2621157" cy="1443797"/>
          </a:xfrm>
          <a:prstGeom prst="wedgeRoundRectCallout">
            <a:avLst>
              <a:gd name="adj1" fmla="val -47563"/>
              <a:gd name="adj2" fmla="val 61037"/>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Maps I/</a:t>
            </a:r>
            <a:r>
              <a:rPr lang="en-US" sz="2400" dirty="0" err="1" smtClean="0">
                <a:solidFill>
                  <a:schemeClr val="bg1"/>
                </a:solidFill>
                <a:latin typeface="Gill Sans" charset="0"/>
                <a:ea typeface="Gill Sans" charset="0"/>
                <a:cs typeface="Gill Sans" charset="0"/>
              </a:rPr>
              <a:t>Os</a:t>
            </a:r>
            <a:r>
              <a:rPr lang="en-US" sz="2400" dirty="0" smtClean="0">
                <a:solidFill>
                  <a:schemeClr val="bg1"/>
                </a:solidFill>
                <a:latin typeface="Gill Sans" charset="0"/>
                <a:ea typeface="Gill Sans" charset="0"/>
                <a:cs typeface="Gill Sans" charset="0"/>
              </a:rPr>
              <a:t> to channels/chips </a:t>
            </a:r>
            <a:r>
              <a:rPr lang="en-US" sz="2400" b="1" dirty="0" smtClean="0">
                <a:solidFill>
                  <a:schemeClr val="bg1"/>
                </a:solidFill>
                <a:latin typeface="Gill Sans" charset="0"/>
                <a:ea typeface="Gill Sans" charset="0"/>
                <a:cs typeface="Gill Sans" charset="0"/>
              </a:rPr>
              <a:t>based on offsets </a:t>
            </a:r>
            <a:endParaRPr lang="en-US" sz="2400" b="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212525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dissolve">
                                      <p:cBhvr>
                                        <p:cTn id="1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693FCB-5CF8-0246-B5C0-AA59EC696C63}"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a:t>
            </a:fld>
            <a:endParaRPr lang="en-US" dirty="0"/>
          </a:p>
        </p:txBody>
      </p:sp>
      <p:sp>
        <p:nvSpPr>
          <p:cNvPr id="8" name="Title 1"/>
          <p:cNvSpPr>
            <a:spLocks noGrp="1"/>
          </p:cNvSpPr>
          <p:nvPr>
            <p:ph type="title"/>
          </p:nvPr>
        </p:nvSpPr>
        <p:spPr>
          <a:xfrm>
            <a:off x="444494" y="91440"/>
            <a:ext cx="8621875" cy="1143000"/>
          </a:xfrm>
        </p:spPr>
        <p:txBody>
          <a:bodyPr/>
          <a:lstStyle/>
          <a:p>
            <a:r>
              <a:rPr lang="en-US" sz="3600" dirty="0" smtClean="0"/>
              <a:t>Reasons Behind Tail</a:t>
            </a:r>
            <a:endParaRPr lang="en-US" sz="3600" dirty="0"/>
          </a:p>
        </p:txBody>
      </p:sp>
      <p:grpSp>
        <p:nvGrpSpPr>
          <p:cNvPr id="54" name="Group 53"/>
          <p:cNvGrpSpPr/>
          <p:nvPr/>
        </p:nvGrpSpPr>
        <p:grpSpPr>
          <a:xfrm>
            <a:off x="4050923" y="1572247"/>
            <a:ext cx="3638925" cy="860854"/>
            <a:chOff x="4050923" y="1572247"/>
            <a:chExt cx="3638925" cy="860854"/>
          </a:xfrm>
        </p:grpSpPr>
        <p:sp>
          <p:nvSpPr>
            <p:cNvPr id="23" name="Rounded Rectangle 22"/>
            <p:cNvSpPr/>
            <p:nvPr/>
          </p:nvSpPr>
          <p:spPr>
            <a:xfrm>
              <a:off x="4050923" y="1572247"/>
              <a:ext cx="3638925" cy="860854"/>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 Applications</a:t>
              </a:r>
              <a:endParaRPr lang="en-US" sz="2000" dirty="0">
                <a:latin typeface="Gill Sans" charset="0"/>
                <a:ea typeface="Gill Sans" charset="0"/>
                <a:cs typeface="Gill Sans" charset="0"/>
              </a:endParaRPr>
            </a:p>
          </p:txBody>
        </p:sp>
        <p:grpSp>
          <p:nvGrpSpPr>
            <p:cNvPr id="24" name="Group 23"/>
            <p:cNvGrpSpPr/>
            <p:nvPr/>
          </p:nvGrpSpPr>
          <p:grpSpPr>
            <a:xfrm>
              <a:off x="4302632" y="1861365"/>
              <a:ext cx="3353952" cy="517102"/>
              <a:chOff x="9440292" y="1014786"/>
              <a:chExt cx="3353952" cy="517102"/>
            </a:xfrm>
          </p:grpSpPr>
          <p:pic>
            <p:nvPicPr>
              <p:cNvPr id="2" name="Picture 1"/>
              <p:cNvPicPr>
                <a:picLocks noChangeAspect="1"/>
              </p:cNvPicPr>
              <p:nvPr/>
            </p:nvPicPr>
            <p:blipFill>
              <a:blip r:embed="rId3"/>
              <a:stretch>
                <a:fillRect/>
              </a:stretch>
            </p:blipFill>
            <p:spPr>
              <a:xfrm>
                <a:off x="9440292" y="1155633"/>
                <a:ext cx="376255" cy="376255"/>
              </a:xfrm>
              <a:prstGeom prst="rect">
                <a:avLst/>
              </a:prstGeom>
            </p:spPr>
          </p:pic>
          <p:pic>
            <p:nvPicPr>
              <p:cNvPr id="6" name="Picture 5"/>
              <p:cNvPicPr>
                <a:picLocks noChangeAspect="1"/>
              </p:cNvPicPr>
              <p:nvPr/>
            </p:nvPicPr>
            <p:blipFill>
              <a:blip r:embed="rId4"/>
              <a:stretch>
                <a:fillRect/>
              </a:stretch>
            </p:blipFill>
            <p:spPr>
              <a:xfrm>
                <a:off x="9921653" y="1147252"/>
                <a:ext cx="359655" cy="359655"/>
              </a:xfrm>
              <a:prstGeom prst="rect">
                <a:avLst/>
              </a:prstGeom>
            </p:spPr>
          </p:pic>
          <p:pic>
            <p:nvPicPr>
              <p:cNvPr id="7" name="Picture 6"/>
              <p:cNvPicPr>
                <a:picLocks noChangeAspect="1"/>
              </p:cNvPicPr>
              <p:nvPr/>
            </p:nvPicPr>
            <p:blipFill>
              <a:blip r:embed="rId5"/>
              <a:stretch>
                <a:fillRect/>
              </a:stretch>
            </p:blipFill>
            <p:spPr>
              <a:xfrm>
                <a:off x="10389110" y="1155633"/>
                <a:ext cx="364497" cy="376255"/>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1791" r="213"/>
              <a:stretch/>
            </p:blipFill>
            <p:spPr>
              <a:xfrm>
                <a:off x="11875837" y="1128490"/>
                <a:ext cx="447153" cy="390019"/>
              </a:xfrm>
              <a:prstGeom prst="rect">
                <a:avLst/>
              </a:prstGeom>
            </p:spPr>
          </p:pic>
          <p:pic>
            <p:nvPicPr>
              <p:cNvPr id="18" name="Picture 17"/>
              <p:cNvPicPr>
                <a:picLocks noChangeAspect="1"/>
              </p:cNvPicPr>
              <p:nvPr/>
            </p:nvPicPr>
            <p:blipFill>
              <a:blip r:embed="rId7"/>
              <a:stretch>
                <a:fillRect/>
              </a:stretch>
            </p:blipFill>
            <p:spPr>
              <a:xfrm>
                <a:off x="10866246" y="1105391"/>
                <a:ext cx="417752" cy="417752"/>
              </a:xfrm>
              <a:prstGeom prst="rect">
                <a:avLst/>
              </a:prstGeom>
            </p:spPr>
          </p:pic>
          <p:pic>
            <p:nvPicPr>
              <p:cNvPr id="19" name="Picture 18"/>
              <p:cNvPicPr>
                <a:picLocks noChangeAspect="1"/>
              </p:cNvPicPr>
              <p:nvPr/>
            </p:nvPicPr>
            <p:blipFill>
              <a:blip r:embed="rId8"/>
              <a:stretch>
                <a:fillRect/>
              </a:stretch>
            </p:blipFill>
            <p:spPr>
              <a:xfrm>
                <a:off x="11378014" y="1116298"/>
                <a:ext cx="401554" cy="401554"/>
              </a:xfrm>
              <a:prstGeom prst="rect">
                <a:avLst/>
              </a:prstGeom>
            </p:spPr>
          </p:pic>
          <p:sp>
            <p:nvSpPr>
              <p:cNvPr id="22" name="TextBox 21"/>
              <p:cNvSpPr txBox="1"/>
              <p:nvPr/>
            </p:nvSpPr>
            <p:spPr>
              <a:xfrm>
                <a:off x="12301801" y="1014786"/>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pic>
        <p:nvPicPr>
          <p:cNvPr id="71" name="Picture 70"/>
          <p:cNvPicPr>
            <a:picLocks noChangeAspect="1"/>
          </p:cNvPicPr>
          <p:nvPr/>
        </p:nvPicPr>
        <p:blipFill>
          <a:blip r:embed="rId9"/>
          <a:stretch>
            <a:fillRect/>
          </a:stretch>
        </p:blipFill>
        <p:spPr>
          <a:xfrm>
            <a:off x="7811175" y="5514396"/>
            <a:ext cx="973624" cy="973624"/>
          </a:xfrm>
          <a:prstGeom prst="rect">
            <a:avLst/>
          </a:prstGeom>
        </p:spPr>
      </p:pic>
      <p:sp>
        <p:nvSpPr>
          <p:cNvPr id="46" name="TextBox 45"/>
          <p:cNvSpPr txBox="1"/>
          <p:nvPr/>
        </p:nvSpPr>
        <p:spPr>
          <a:xfrm>
            <a:off x="8627027" y="5647265"/>
            <a:ext cx="1521570" cy="707886"/>
          </a:xfrm>
          <a:prstGeom prst="rect">
            <a:avLst/>
          </a:prstGeom>
          <a:noFill/>
        </p:spPr>
        <p:txBody>
          <a:bodyPr wrap="none" rtlCol="0">
            <a:spAutoFit/>
          </a:bodyPr>
          <a:lstStyle/>
          <a:p>
            <a:pPr algn="ctr"/>
            <a:r>
              <a:rPr lang="en-US" sz="2000" b="1" i="1" dirty="0" smtClean="0">
                <a:solidFill>
                  <a:srgbClr val="FF0000"/>
                </a:solidFill>
                <a:latin typeface="Gill Sans" charset="0"/>
                <a:ea typeface="Gill Sans" charset="0"/>
                <a:cs typeface="Gill Sans" charset="0"/>
              </a:rPr>
              <a:t>Resource</a:t>
            </a:r>
          </a:p>
          <a:p>
            <a:pPr algn="ctr"/>
            <a:r>
              <a:rPr lang="en-US" sz="2000" b="1" i="1" dirty="0" smtClean="0">
                <a:solidFill>
                  <a:srgbClr val="FF0000"/>
                </a:solidFill>
                <a:latin typeface="Gill Sans" charset="0"/>
                <a:ea typeface="Gill Sans" charset="0"/>
                <a:cs typeface="Gill Sans" charset="0"/>
              </a:rPr>
              <a:t>contention</a:t>
            </a:r>
            <a:endParaRPr lang="en-US" sz="2000" b="1" i="1" dirty="0">
              <a:solidFill>
                <a:srgbClr val="FF0000"/>
              </a:solidFill>
              <a:latin typeface="Gill Sans" charset="0"/>
              <a:ea typeface="Gill Sans" charset="0"/>
              <a:cs typeface="Gill Sans" charset="0"/>
            </a:endParaRPr>
          </a:p>
        </p:txBody>
      </p:sp>
      <p:pic>
        <p:nvPicPr>
          <p:cNvPr id="9" name="Picture 8"/>
          <p:cNvPicPr>
            <a:picLocks noChangeAspect="1"/>
          </p:cNvPicPr>
          <p:nvPr/>
        </p:nvPicPr>
        <p:blipFill>
          <a:blip r:embed="rId10"/>
          <a:stretch>
            <a:fillRect/>
          </a:stretch>
        </p:blipFill>
        <p:spPr>
          <a:xfrm>
            <a:off x="7888947" y="4550489"/>
            <a:ext cx="802430" cy="802430"/>
          </a:xfrm>
          <a:prstGeom prst="rect">
            <a:avLst/>
          </a:prstGeom>
        </p:spPr>
      </p:pic>
      <p:sp>
        <p:nvSpPr>
          <p:cNvPr id="49" name="TextBox 48"/>
          <p:cNvSpPr txBox="1"/>
          <p:nvPr/>
        </p:nvSpPr>
        <p:spPr>
          <a:xfrm>
            <a:off x="8638478" y="4645033"/>
            <a:ext cx="1360885" cy="707886"/>
          </a:xfrm>
          <a:prstGeom prst="rect">
            <a:avLst/>
          </a:prstGeom>
          <a:noFill/>
        </p:spPr>
        <p:txBody>
          <a:bodyPr wrap="none" rtlCol="0">
            <a:spAutoFit/>
          </a:bodyPr>
          <a:lstStyle/>
          <a:p>
            <a:pPr algn="ctr"/>
            <a:r>
              <a:rPr lang="en-US" sz="2000" b="1" i="1" dirty="0" smtClean="0">
                <a:solidFill>
                  <a:srgbClr val="FF0000"/>
                </a:solidFill>
                <a:latin typeface="Gill Sans" charset="0"/>
                <a:ea typeface="Gill Sans" charset="0"/>
                <a:cs typeface="Gill Sans" charset="0"/>
              </a:rPr>
              <a:t>Slow</a:t>
            </a:r>
          </a:p>
          <a:p>
            <a:pPr algn="ctr"/>
            <a:r>
              <a:rPr lang="en-US" sz="2000" b="1" i="1" dirty="0" smtClean="0">
                <a:solidFill>
                  <a:srgbClr val="FF0000"/>
                </a:solidFill>
                <a:latin typeface="Gill Sans" charset="0"/>
                <a:ea typeface="Gill Sans" charset="0"/>
                <a:cs typeface="Gill Sans" charset="0"/>
              </a:rPr>
              <a:t>responses</a:t>
            </a:r>
            <a:endParaRPr lang="en-US" sz="2000" b="1" i="1" dirty="0">
              <a:solidFill>
                <a:srgbClr val="FF0000"/>
              </a:solidFill>
              <a:latin typeface="Gill Sans" charset="0"/>
              <a:ea typeface="Gill Sans" charset="0"/>
              <a:cs typeface="Gill Sans" charset="0"/>
            </a:endParaRPr>
          </a:p>
        </p:txBody>
      </p:sp>
      <p:sp>
        <p:nvSpPr>
          <p:cNvPr id="48" name="TextBox 47"/>
          <p:cNvSpPr txBox="1"/>
          <p:nvPr/>
        </p:nvSpPr>
        <p:spPr>
          <a:xfrm>
            <a:off x="8759371" y="1695522"/>
            <a:ext cx="1386918" cy="707886"/>
          </a:xfrm>
          <a:prstGeom prst="rect">
            <a:avLst/>
          </a:prstGeom>
          <a:noFill/>
        </p:spPr>
        <p:txBody>
          <a:bodyPr wrap="none" rtlCol="0">
            <a:spAutoFit/>
          </a:bodyPr>
          <a:lstStyle/>
          <a:p>
            <a:pPr algn="ctr"/>
            <a:r>
              <a:rPr lang="en-US" sz="2000" b="1" i="1" dirty="0" smtClean="0">
                <a:solidFill>
                  <a:srgbClr val="FF0000"/>
                </a:solidFill>
                <a:latin typeface="Gill Sans" charset="0"/>
                <a:ea typeface="Gill Sans" charset="0"/>
                <a:cs typeface="Gill Sans" charset="0"/>
              </a:rPr>
              <a:t>Unhappy </a:t>
            </a:r>
          </a:p>
          <a:p>
            <a:pPr algn="ctr"/>
            <a:r>
              <a:rPr lang="en-US" sz="2000" b="1" i="1" dirty="0" smtClean="0">
                <a:solidFill>
                  <a:srgbClr val="FF0000"/>
                </a:solidFill>
                <a:latin typeface="Gill Sans" charset="0"/>
                <a:ea typeface="Gill Sans" charset="0"/>
                <a:cs typeface="Gill Sans" charset="0"/>
              </a:rPr>
              <a:t>users</a:t>
            </a:r>
            <a:endParaRPr lang="en-US" sz="2000" b="1" i="1" dirty="0">
              <a:solidFill>
                <a:srgbClr val="FF0000"/>
              </a:solidFill>
              <a:latin typeface="Gill Sans" charset="0"/>
              <a:ea typeface="Gill Sans" charset="0"/>
              <a:cs typeface="Gill Sans" charset="0"/>
            </a:endParaRPr>
          </a:p>
        </p:txBody>
      </p:sp>
      <p:sp>
        <p:nvSpPr>
          <p:cNvPr id="53" name="TextBox 52"/>
          <p:cNvSpPr txBox="1"/>
          <p:nvPr/>
        </p:nvSpPr>
        <p:spPr>
          <a:xfrm>
            <a:off x="9601406" y="1696501"/>
            <a:ext cx="1079143" cy="707886"/>
          </a:xfrm>
          <a:prstGeom prst="rect">
            <a:avLst/>
          </a:prstGeom>
          <a:noFill/>
        </p:spPr>
        <p:txBody>
          <a:bodyPr wrap="none" rtlCol="0">
            <a:spAutoFit/>
          </a:bodyPr>
          <a:lstStyle/>
          <a:p>
            <a:pPr algn="ctr"/>
            <a:r>
              <a:rPr lang="en-US" sz="2000" b="1" i="1" dirty="0">
                <a:solidFill>
                  <a:srgbClr val="0000FF"/>
                </a:solidFill>
                <a:latin typeface="Gill Sans" charset="0"/>
                <a:ea typeface="Gill Sans" charset="0"/>
                <a:cs typeface="Gill Sans" charset="0"/>
              </a:rPr>
              <a:t>H</a:t>
            </a:r>
            <a:r>
              <a:rPr lang="en-US" sz="2000" b="1" i="1" dirty="0" smtClean="0">
                <a:solidFill>
                  <a:srgbClr val="0000FF"/>
                </a:solidFill>
                <a:latin typeface="Gill Sans" charset="0"/>
                <a:ea typeface="Gill Sans" charset="0"/>
                <a:cs typeface="Gill Sans" charset="0"/>
              </a:rPr>
              <a:t>appy </a:t>
            </a:r>
          </a:p>
          <a:p>
            <a:pPr algn="ctr"/>
            <a:r>
              <a:rPr lang="en-US" sz="2000" b="1" i="1" dirty="0" smtClean="0">
                <a:solidFill>
                  <a:srgbClr val="0000FF"/>
                </a:solidFill>
                <a:latin typeface="Gill Sans" charset="0"/>
                <a:ea typeface="Gill Sans" charset="0"/>
                <a:cs typeface="Gill Sans" charset="0"/>
              </a:rPr>
              <a:t>users</a:t>
            </a:r>
            <a:endParaRPr lang="en-US" sz="2000" b="1" i="1" dirty="0">
              <a:solidFill>
                <a:srgbClr val="0000FF"/>
              </a:solidFill>
              <a:latin typeface="Gill Sans" charset="0"/>
              <a:ea typeface="Gill Sans" charset="0"/>
              <a:cs typeface="Gill Sans" charset="0"/>
            </a:endParaRPr>
          </a:p>
        </p:txBody>
      </p:sp>
      <p:pic>
        <p:nvPicPr>
          <p:cNvPr id="13" name="Picture 12"/>
          <p:cNvPicPr>
            <a:picLocks noChangeAspect="1"/>
          </p:cNvPicPr>
          <p:nvPr/>
        </p:nvPicPr>
        <p:blipFill rotWithShape="1">
          <a:blip r:embed="rId11"/>
          <a:srcRect r="2466" b="19433"/>
          <a:stretch/>
        </p:blipFill>
        <p:spPr>
          <a:xfrm>
            <a:off x="8699279" y="4510033"/>
            <a:ext cx="1307491" cy="842432"/>
          </a:xfrm>
          <a:prstGeom prst="rect">
            <a:avLst/>
          </a:prstGeom>
        </p:spPr>
      </p:pic>
      <p:sp>
        <p:nvSpPr>
          <p:cNvPr id="55" name="TextBox 54"/>
          <p:cNvSpPr txBox="1"/>
          <p:nvPr/>
        </p:nvSpPr>
        <p:spPr>
          <a:xfrm>
            <a:off x="9862840" y="4496255"/>
            <a:ext cx="1360885" cy="707886"/>
          </a:xfrm>
          <a:prstGeom prst="rect">
            <a:avLst/>
          </a:prstGeom>
          <a:noFill/>
        </p:spPr>
        <p:txBody>
          <a:bodyPr wrap="none" rtlCol="0">
            <a:spAutoFit/>
          </a:bodyPr>
          <a:lstStyle/>
          <a:p>
            <a:pPr algn="ctr"/>
            <a:r>
              <a:rPr lang="en-US" sz="2000" b="1" i="1" dirty="0" smtClean="0">
                <a:solidFill>
                  <a:srgbClr val="0000FF"/>
                </a:solidFill>
                <a:latin typeface="Gill Sans" charset="0"/>
                <a:ea typeface="Gill Sans" charset="0"/>
                <a:cs typeface="Gill Sans" charset="0"/>
              </a:rPr>
              <a:t>Rapid</a:t>
            </a:r>
          </a:p>
          <a:p>
            <a:pPr algn="ctr"/>
            <a:r>
              <a:rPr lang="en-US" sz="2000" b="1" i="1" dirty="0" smtClean="0">
                <a:solidFill>
                  <a:srgbClr val="0000FF"/>
                </a:solidFill>
                <a:latin typeface="Gill Sans" charset="0"/>
                <a:ea typeface="Gill Sans" charset="0"/>
                <a:cs typeface="Gill Sans" charset="0"/>
              </a:rPr>
              <a:t>responses</a:t>
            </a:r>
            <a:endParaRPr lang="en-US" sz="2000" b="1" i="1" dirty="0">
              <a:solidFill>
                <a:srgbClr val="0000FF"/>
              </a:solidFill>
              <a:latin typeface="Gill Sans" charset="0"/>
              <a:ea typeface="Gill Sans" charset="0"/>
              <a:cs typeface="Gill Sans" charset="0"/>
            </a:endParaRPr>
          </a:p>
        </p:txBody>
      </p:sp>
      <p:grpSp>
        <p:nvGrpSpPr>
          <p:cNvPr id="45" name="Group 44"/>
          <p:cNvGrpSpPr/>
          <p:nvPr/>
        </p:nvGrpSpPr>
        <p:grpSpPr>
          <a:xfrm>
            <a:off x="4050540" y="2551930"/>
            <a:ext cx="3606044" cy="912253"/>
            <a:chOff x="4050540" y="2551930"/>
            <a:chExt cx="3606044" cy="912253"/>
          </a:xfrm>
        </p:grpSpPr>
        <p:sp>
          <p:nvSpPr>
            <p:cNvPr id="28" name="Rounded Rectangle 27"/>
            <p:cNvSpPr/>
            <p:nvPr/>
          </p:nvSpPr>
          <p:spPr>
            <a:xfrm>
              <a:off x="4050540" y="2551930"/>
              <a:ext cx="3606044" cy="912253"/>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User-level Software</a:t>
              </a:r>
              <a:endParaRPr lang="en-US" sz="2000" dirty="0">
                <a:latin typeface="Gill Sans" charset="0"/>
                <a:ea typeface="Gill Sans" charset="0"/>
                <a:cs typeface="Gill Sans" charset="0"/>
              </a:endParaRPr>
            </a:p>
          </p:txBody>
        </p:sp>
        <p:grpSp>
          <p:nvGrpSpPr>
            <p:cNvPr id="20" name="Group 19"/>
            <p:cNvGrpSpPr/>
            <p:nvPr/>
          </p:nvGrpSpPr>
          <p:grpSpPr>
            <a:xfrm>
              <a:off x="4632023" y="2845043"/>
              <a:ext cx="2695890" cy="609089"/>
              <a:chOff x="4601398" y="2923313"/>
              <a:chExt cx="2695890" cy="609089"/>
            </a:xfrm>
          </p:grpSpPr>
          <p:pic>
            <p:nvPicPr>
              <p:cNvPr id="37" name="Picture 36"/>
              <p:cNvPicPr>
                <a:picLocks noChangeAspect="1"/>
              </p:cNvPicPr>
              <p:nvPr/>
            </p:nvPicPr>
            <p:blipFill>
              <a:blip r:embed="rId12"/>
              <a:stretch>
                <a:fillRect/>
              </a:stretch>
            </p:blipFill>
            <p:spPr>
              <a:xfrm flipH="1">
                <a:off x="5608721" y="3057517"/>
                <a:ext cx="622654" cy="467395"/>
              </a:xfrm>
              <a:prstGeom prst="rect">
                <a:avLst/>
              </a:prstGeom>
            </p:spPr>
          </p:pic>
          <p:pic>
            <p:nvPicPr>
              <p:cNvPr id="38" name="Picture 37"/>
              <p:cNvPicPr>
                <a:picLocks noChangeAspect="1"/>
              </p:cNvPicPr>
              <p:nvPr/>
            </p:nvPicPr>
            <p:blipFill>
              <a:blip r:embed="rId13"/>
              <a:stretch>
                <a:fillRect/>
              </a:stretch>
            </p:blipFill>
            <p:spPr>
              <a:xfrm>
                <a:off x="6220749" y="3028281"/>
                <a:ext cx="473961" cy="473961"/>
              </a:xfrm>
              <a:prstGeom prst="rect">
                <a:avLst/>
              </a:prstGeom>
            </p:spPr>
          </p:pic>
          <p:sp>
            <p:nvSpPr>
              <p:cNvPr id="39" name="TextBox 38"/>
              <p:cNvSpPr txBox="1"/>
              <p:nvPr/>
            </p:nvSpPr>
            <p:spPr>
              <a:xfrm>
                <a:off x="6804845" y="2923313"/>
                <a:ext cx="492443" cy="461665"/>
              </a:xfrm>
              <a:prstGeom prst="rect">
                <a:avLst/>
              </a:prstGeom>
              <a:noFill/>
            </p:spPr>
            <p:txBody>
              <a:bodyPr wrap="none" rtlCol="0">
                <a:spAutoFit/>
              </a:bodyPr>
              <a:lstStyle/>
              <a:p>
                <a:pPr algn="ctr"/>
                <a:r>
                  <a:rPr lang="is-IS" sz="2400" b="1" i="1" dirty="0"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pic>
            <p:nvPicPr>
              <p:cNvPr id="40" name="Picture 39"/>
              <p:cNvPicPr>
                <a:picLocks noChangeAspect="1"/>
              </p:cNvPicPr>
              <p:nvPr/>
            </p:nvPicPr>
            <p:blipFill>
              <a:blip r:embed="rId14"/>
              <a:stretch>
                <a:fillRect/>
              </a:stretch>
            </p:blipFill>
            <p:spPr>
              <a:xfrm>
                <a:off x="4601398" y="3052801"/>
                <a:ext cx="448221" cy="479601"/>
              </a:xfrm>
              <a:prstGeom prst="rect">
                <a:avLst/>
              </a:prstGeom>
            </p:spPr>
          </p:pic>
          <p:pic>
            <p:nvPicPr>
              <p:cNvPr id="41" name="Picture 40"/>
              <p:cNvPicPr>
                <a:picLocks noChangeAspect="1"/>
              </p:cNvPicPr>
              <p:nvPr/>
            </p:nvPicPr>
            <p:blipFill>
              <a:blip r:embed="rId15"/>
              <a:stretch>
                <a:fillRect/>
              </a:stretch>
            </p:blipFill>
            <p:spPr>
              <a:xfrm>
                <a:off x="5122921" y="3052801"/>
                <a:ext cx="470453" cy="476782"/>
              </a:xfrm>
              <a:prstGeom prst="rect">
                <a:avLst/>
              </a:prstGeom>
            </p:spPr>
          </p:pic>
        </p:grpSp>
      </p:grpSp>
      <p:sp>
        <p:nvSpPr>
          <p:cNvPr id="44" name="Rounded Rectangle 43"/>
          <p:cNvSpPr/>
          <p:nvPr/>
        </p:nvSpPr>
        <p:spPr>
          <a:xfrm>
            <a:off x="4161143" y="5568787"/>
            <a:ext cx="3495440" cy="828611"/>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Hardware Devices</a:t>
            </a:r>
            <a:endParaRPr lang="en-US" sz="2000" dirty="0">
              <a:latin typeface="Gill Sans" charset="0"/>
              <a:ea typeface="Gill Sans" charset="0"/>
              <a:cs typeface="Gill Sans" charset="0"/>
            </a:endParaRPr>
          </a:p>
        </p:txBody>
      </p:sp>
      <p:grpSp>
        <p:nvGrpSpPr>
          <p:cNvPr id="16" name="Group 15"/>
          <p:cNvGrpSpPr/>
          <p:nvPr/>
        </p:nvGrpSpPr>
        <p:grpSpPr>
          <a:xfrm>
            <a:off x="4894036" y="3657789"/>
            <a:ext cx="1654223" cy="455073"/>
            <a:chOff x="4894036" y="3657789"/>
            <a:chExt cx="1654223" cy="455073"/>
          </a:xfrm>
        </p:grpSpPr>
        <p:sp>
          <p:nvSpPr>
            <p:cNvPr id="65" name="Down Arrow 64"/>
            <p:cNvSpPr/>
            <p:nvPr/>
          </p:nvSpPr>
          <p:spPr>
            <a:xfrm>
              <a:off x="5568497" y="3657789"/>
              <a:ext cx="320177" cy="45153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4894036" y="3658627"/>
              <a:ext cx="320177" cy="45153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6228082" y="3661328"/>
              <a:ext cx="320177" cy="45153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4529361" y="5888995"/>
            <a:ext cx="2972444" cy="501836"/>
            <a:chOff x="8783134" y="2727336"/>
            <a:chExt cx="2972444" cy="501836"/>
          </a:xfrm>
        </p:grpSpPr>
        <p:pic>
          <p:nvPicPr>
            <p:cNvPr id="77" name="Picture 7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30898" y="2828299"/>
              <a:ext cx="666339" cy="369188"/>
            </a:xfrm>
            <a:prstGeom prst="rect">
              <a:avLst/>
            </a:prstGeom>
          </p:spPr>
        </p:pic>
        <p:pic>
          <p:nvPicPr>
            <p:cNvPr id="78" name="Picture 7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04217" y="2737802"/>
              <a:ext cx="560335" cy="491370"/>
            </a:xfrm>
            <a:prstGeom prst="rect">
              <a:avLst/>
            </a:prstGeom>
          </p:spPr>
        </p:pic>
        <p:sp>
          <p:nvSpPr>
            <p:cNvPr id="79" name="TextBox 78"/>
            <p:cNvSpPr txBox="1"/>
            <p:nvPr/>
          </p:nvSpPr>
          <p:spPr>
            <a:xfrm>
              <a:off x="11139832" y="2727336"/>
              <a:ext cx="615746" cy="461665"/>
            </a:xfrm>
            <a:prstGeom prst="rect">
              <a:avLst/>
            </a:prstGeom>
            <a:noFill/>
          </p:spPr>
          <p:txBody>
            <a:bodyPr wrap="square" rtlCol="0">
              <a:spAutoFit/>
            </a:bodyPr>
            <a:lstStyle/>
            <a:p>
              <a:pPr algn="ct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pic>
          <p:nvPicPr>
            <p:cNvPr id="80" name="Picture 79"/>
            <p:cNvPicPr>
              <a:picLocks noChangeAspect="1"/>
            </p:cNvPicPr>
            <p:nvPr/>
          </p:nvPicPr>
          <p:blipFill>
            <a:blip r:embed="rId18"/>
            <a:stretch>
              <a:fillRect/>
            </a:stretch>
          </p:blipFill>
          <p:spPr>
            <a:xfrm>
              <a:off x="9772856" y="2777973"/>
              <a:ext cx="412862" cy="411028"/>
            </a:xfrm>
            <a:prstGeom prst="rect">
              <a:avLst/>
            </a:prstGeom>
          </p:spPr>
        </p:pic>
        <p:pic>
          <p:nvPicPr>
            <p:cNvPr id="81" name="Picture 8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a:off x="9180377" y="2876278"/>
              <a:ext cx="569726" cy="235353"/>
            </a:xfrm>
            <a:prstGeom prst="rect">
              <a:avLst/>
            </a:prstGeom>
          </p:spPr>
        </p:pic>
        <p:pic>
          <p:nvPicPr>
            <p:cNvPr id="82" name="Picture 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a:off x="8783134" y="2886062"/>
              <a:ext cx="382424" cy="256543"/>
            </a:xfrm>
            <a:prstGeom prst="rect">
              <a:avLst/>
            </a:prstGeom>
          </p:spPr>
        </p:pic>
      </p:grpSp>
      <p:grpSp>
        <p:nvGrpSpPr>
          <p:cNvPr id="14" name="Group 13"/>
          <p:cNvGrpSpPr/>
          <p:nvPr/>
        </p:nvGrpSpPr>
        <p:grpSpPr>
          <a:xfrm>
            <a:off x="4148834" y="4619523"/>
            <a:ext cx="3507749" cy="830820"/>
            <a:chOff x="4148835" y="4619523"/>
            <a:chExt cx="3248260" cy="830820"/>
          </a:xfrm>
        </p:grpSpPr>
        <p:sp>
          <p:nvSpPr>
            <p:cNvPr id="42" name="Rounded Rectangle 41"/>
            <p:cNvSpPr/>
            <p:nvPr/>
          </p:nvSpPr>
          <p:spPr>
            <a:xfrm>
              <a:off x="4148835" y="4619523"/>
              <a:ext cx="3248260" cy="83082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Operating Systems</a:t>
              </a:r>
              <a:endParaRPr lang="en-US" sz="2000" dirty="0">
                <a:latin typeface="Gill Sans" charset="0"/>
                <a:ea typeface="Gill Sans" charset="0"/>
                <a:cs typeface="Gill Sans" charset="0"/>
              </a:endParaRPr>
            </a:p>
          </p:txBody>
        </p:sp>
        <p:grpSp>
          <p:nvGrpSpPr>
            <p:cNvPr id="35" name="Group 34"/>
            <p:cNvGrpSpPr/>
            <p:nvPr/>
          </p:nvGrpSpPr>
          <p:grpSpPr>
            <a:xfrm>
              <a:off x="4703911" y="4931922"/>
              <a:ext cx="2138105" cy="512109"/>
              <a:chOff x="8060912" y="3061695"/>
              <a:chExt cx="2708794" cy="695553"/>
            </a:xfrm>
          </p:grpSpPr>
          <p:pic>
            <p:nvPicPr>
              <p:cNvPr id="31" name="Picture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60912" y="3213100"/>
                <a:ext cx="577271" cy="533538"/>
              </a:xfrm>
              <a:prstGeom prst="rect">
                <a:avLst/>
              </a:prstGeom>
            </p:spPr>
          </p:pic>
          <p:pic>
            <p:nvPicPr>
              <p:cNvPr id="32" name="Picture 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20932" y="3190610"/>
                <a:ext cx="592010" cy="566638"/>
              </a:xfrm>
              <a:prstGeom prst="rect">
                <a:avLst/>
              </a:prstGeom>
            </p:spPr>
          </p:pic>
          <p:pic>
            <p:nvPicPr>
              <p:cNvPr id="33" name="Picture 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69237" y="3215500"/>
                <a:ext cx="543334" cy="510897"/>
              </a:xfrm>
              <a:prstGeom prst="rect">
                <a:avLst/>
              </a:prstGeom>
            </p:spPr>
          </p:pic>
          <p:pic>
            <p:nvPicPr>
              <p:cNvPr id="34" name="Picture 3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712571" y="3241747"/>
                <a:ext cx="557507" cy="500812"/>
              </a:xfrm>
              <a:prstGeom prst="rect">
                <a:avLst/>
              </a:prstGeom>
            </p:spPr>
          </p:pic>
          <p:sp>
            <p:nvSpPr>
              <p:cNvPr id="72" name="TextBox 71"/>
              <p:cNvSpPr txBox="1"/>
              <p:nvPr/>
            </p:nvSpPr>
            <p:spPr>
              <a:xfrm>
                <a:off x="10277263" y="3061695"/>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sp>
        <p:nvSpPr>
          <p:cNvPr id="73" name="TextBox 72"/>
          <p:cNvSpPr txBox="1"/>
          <p:nvPr/>
        </p:nvSpPr>
        <p:spPr>
          <a:xfrm>
            <a:off x="5062378" y="4092746"/>
            <a:ext cx="1332416" cy="461665"/>
          </a:xfrm>
          <a:prstGeom prst="rect">
            <a:avLst/>
          </a:prstGeom>
          <a:noFill/>
        </p:spPr>
        <p:txBody>
          <a:bodyPr wrap="none" rtlCol="0">
            <a:spAutoFit/>
          </a:bodyPr>
          <a:lstStyle/>
          <a:p>
            <a:pPr algn="ctr"/>
            <a:r>
              <a:rPr lang="en-US" sz="2400" i="1" dirty="0" smtClean="0">
                <a:solidFill>
                  <a:schemeClr val="bg1"/>
                </a:solidFill>
                <a:latin typeface="Gill Sans" charset="0"/>
                <a:ea typeface="Gill Sans" charset="0"/>
                <a:cs typeface="Gill Sans" charset="0"/>
              </a:rPr>
              <a:t>Resources</a:t>
            </a:r>
            <a:endParaRPr lang="en-US" sz="2400" i="1" dirty="0">
              <a:solidFill>
                <a:schemeClr val="bg1"/>
              </a:solidFill>
              <a:latin typeface="Gill Sans" charset="0"/>
              <a:ea typeface="Gill Sans" charset="0"/>
              <a:cs typeface="Gill Sans" charset="0"/>
            </a:endParaRPr>
          </a:p>
        </p:txBody>
      </p:sp>
      <p:pic>
        <p:nvPicPr>
          <p:cNvPr id="74" name="Picture 73" descr="blue-smiley-face-hi.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983675" y="1791496"/>
            <a:ext cx="539093" cy="540000"/>
          </a:xfrm>
          <a:prstGeom prst="rect">
            <a:avLst/>
          </a:prstGeom>
        </p:spPr>
      </p:pic>
      <p:pic>
        <p:nvPicPr>
          <p:cNvPr id="75" name="Picture 74" descr="sad 2 .jpg"/>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foregroundMark x1="79630" y1="78086" x2="79630" y2="78086"/>
                      </a14:backgroundRemoval>
                    </a14:imgEffect>
                  </a14:imgLayer>
                </a14:imgProps>
              </a:ext>
              <a:ext uri="{28A0092B-C50C-407E-A947-70E740481C1C}">
                <a14:useLocalDpi xmlns:a14="http://schemas.microsoft.com/office/drawing/2010/main" val="0"/>
              </a:ext>
            </a:extLst>
          </a:blip>
          <a:stretch>
            <a:fillRect/>
          </a:stretch>
        </p:blipFill>
        <p:spPr>
          <a:xfrm>
            <a:off x="8164530" y="1697743"/>
            <a:ext cx="727525" cy="727525"/>
          </a:xfrm>
          <a:prstGeom prst="rect">
            <a:avLst/>
          </a:prstGeom>
        </p:spPr>
      </p:pic>
      <p:sp>
        <p:nvSpPr>
          <p:cNvPr id="76" name="TextBox 75"/>
          <p:cNvSpPr txBox="1"/>
          <p:nvPr/>
        </p:nvSpPr>
        <p:spPr>
          <a:xfrm>
            <a:off x="3505660" y="3582627"/>
            <a:ext cx="1351012"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Sharing</a:t>
            </a:r>
            <a:endParaRPr lang="en-US" sz="2400" b="1" dirty="0">
              <a:solidFill>
                <a:srgbClr val="FF0000"/>
              </a:solidFill>
              <a:latin typeface="Gill Sans" charset="0"/>
              <a:ea typeface="Gill Sans" charset="0"/>
              <a:cs typeface="Gill Sans" charset="0"/>
            </a:endParaRPr>
          </a:p>
        </p:txBody>
      </p:sp>
      <p:grpSp>
        <p:nvGrpSpPr>
          <p:cNvPr id="83" name="Group 82"/>
          <p:cNvGrpSpPr/>
          <p:nvPr/>
        </p:nvGrpSpPr>
        <p:grpSpPr>
          <a:xfrm>
            <a:off x="4894099" y="3656575"/>
            <a:ext cx="1654223" cy="455073"/>
            <a:chOff x="4894036" y="3657789"/>
            <a:chExt cx="1654223" cy="455073"/>
          </a:xfrm>
        </p:grpSpPr>
        <p:sp>
          <p:nvSpPr>
            <p:cNvPr id="84" name="Down Arrow 83"/>
            <p:cNvSpPr/>
            <p:nvPr/>
          </p:nvSpPr>
          <p:spPr>
            <a:xfrm>
              <a:off x="5568497" y="3657789"/>
              <a:ext cx="320177" cy="45153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own Arrow 84"/>
            <p:cNvSpPr/>
            <p:nvPr/>
          </p:nvSpPr>
          <p:spPr>
            <a:xfrm>
              <a:off x="4894036" y="3658627"/>
              <a:ext cx="320177" cy="45153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wn Arrow 85"/>
            <p:cNvSpPr/>
            <p:nvPr/>
          </p:nvSpPr>
          <p:spPr>
            <a:xfrm>
              <a:off x="6228082" y="3661328"/>
              <a:ext cx="320177" cy="45153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7675136" y="1736680"/>
            <a:ext cx="1200129" cy="3616239"/>
            <a:chOff x="7675136" y="1736680"/>
            <a:chExt cx="1200129" cy="3616239"/>
          </a:xfrm>
        </p:grpSpPr>
        <p:sp>
          <p:nvSpPr>
            <p:cNvPr id="25" name="Rectangle 24"/>
            <p:cNvSpPr/>
            <p:nvPr/>
          </p:nvSpPr>
          <p:spPr>
            <a:xfrm>
              <a:off x="8212081" y="1736680"/>
              <a:ext cx="663184" cy="71940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p:cNvSpPr/>
            <p:nvPr/>
          </p:nvSpPr>
          <p:spPr>
            <a:xfrm>
              <a:off x="7675136" y="4513835"/>
              <a:ext cx="1024143" cy="83908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61575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dissolve">
                                      <p:cBhvr>
                                        <p:cTn id="25" dur="500"/>
                                        <p:tgtEl>
                                          <p:spTgt spid="8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dissolve">
                                      <p:cBhvr>
                                        <p:cTn id="28" dur="500"/>
                                        <p:tgtEl>
                                          <p:spTgt spid="76"/>
                                        </p:tgtEl>
                                      </p:cBhvr>
                                    </p:animEffect>
                                  </p:childTnLst>
                                </p:cTn>
                              </p:par>
                            </p:childTnLst>
                          </p:cTn>
                        </p:par>
                        <p:par>
                          <p:cTn id="29" fill="hold">
                            <p:stCondLst>
                              <p:cond delay="500"/>
                            </p:stCondLst>
                            <p:childTnLst>
                              <p:par>
                                <p:cTn id="30" presetID="12" presetClass="entr" presetSubtype="4" fill="hold" grpId="0" nodeType="afterEffect">
                                  <p:stCondLst>
                                    <p:cond delay="50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p:tgtEl>
                                          <p:spTgt spid="46"/>
                                        </p:tgtEl>
                                        <p:attrNameLst>
                                          <p:attrName>ppt_y</p:attrName>
                                        </p:attrNameLst>
                                      </p:cBhvr>
                                      <p:tavLst>
                                        <p:tav tm="0">
                                          <p:val>
                                            <p:strVal val="#ppt_y+#ppt_h*1.125000"/>
                                          </p:val>
                                        </p:tav>
                                        <p:tav tm="100000">
                                          <p:val>
                                            <p:strVal val="#ppt_y"/>
                                          </p:val>
                                        </p:tav>
                                      </p:tavLst>
                                    </p:anim>
                                    <p:animEffect transition="in" filter="wipe(up)">
                                      <p:cBhvr>
                                        <p:cTn id="33" dur="500"/>
                                        <p:tgtEl>
                                          <p:spTgt spid="46"/>
                                        </p:tgtEl>
                                      </p:cBhvr>
                                    </p:animEffect>
                                  </p:childTnLst>
                                </p:cTn>
                              </p:par>
                              <p:par>
                                <p:cTn id="34" presetID="12" presetClass="entr" presetSubtype="4" fill="hold" nodeType="withEffect">
                                  <p:stCondLst>
                                    <p:cond delay="500"/>
                                  </p:stCondLst>
                                  <p:childTnLst>
                                    <p:set>
                                      <p:cBhvr>
                                        <p:cTn id="35" dur="1" fill="hold">
                                          <p:stCondLst>
                                            <p:cond delay="0"/>
                                          </p:stCondLst>
                                        </p:cTn>
                                        <p:tgtEl>
                                          <p:spTgt spid="71"/>
                                        </p:tgtEl>
                                        <p:attrNameLst>
                                          <p:attrName>style.visibility</p:attrName>
                                        </p:attrNameLst>
                                      </p:cBhvr>
                                      <p:to>
                                        <p:strVal val="visible"/>
                                      </p:to>
                                    </p:set>
                                    <p:anim calcmode="lin" valueType="num">
                                      <p:cBhvr additive="base">
                                        <p:cTn id="36" dur="500"/>
                                        <p:tgtEl>
                                          <p:spTgt spid="71"/>
                                        </p:tgtEl>
                                        <p:attrNameLst>
                                          <p:attrName>ppt_y</p:attrName>
                                        </p:attrNameLst>
                                      </p:cBhvr>
                                      <p:tavLst>
                                        <p:tav tm="0">
                                          <p:val>
                                            <p:strVal val="#ppt_y+#ppt_h*1.125000"/>
                                          </p:val>
                                        </p:tav>
                                        <p:tav tm="100000">
                                          <p:val>
                                            <p:strVal val="#ppt_y"/>
                                          </p:val>
                                        </p:tav>
                                      </p:tavLst>
                                    </p:anim>
                                    <p:animEffect transition="in" filter="wipe(up)">
                                      <p:cBhvr>
                                        <p:cTn id="37" dur="500"/>
                                        <p:tgtEl>
                                          <p:spTgt spid="71"/>
                                        </p:tgtEl>
                                      </p:cBhvr>
                                    </p:animEffect>
                                  </p:childTnLst>
                                </p:cTn>
                              </p:par>
                            </p:childTnLst>
                          </p:cTn>
                        </p:par>
                        <p:par>
                          <p:cTn id="38" fill="hold">
                            <p:stCondLst>
                              <p:cond delay="1500"/>
                            </p:stCondLst>
                            <p:childTnLst>
                              <p:par>
                                <p:cTn id="39" presetID="12" presetClass="entr" presetSubtype="4" fill="hold" grpId="0" nodeType="afterEffect">
                                  <p:stCondLst>
                                    <p:cond delay="75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p:tgtEl>
                                          <p:spTgt spid="49"/>
                                        </p:tgtEl>
                                        <p:attrNameLst>
                                          <p:attrName>ppt_y</p:attrName>
                                        </p:attrNameLst>
                                      </p:cBhvr>
                                      <p:tavLst>
                                        <p:tav tm="0">
                                          <p:val>
                                            <p:strVal val="#ppt_y+#ppt_h*1.125000"/>
                                          </p:val>
                                        </p:tav>
                                        <p:tav tm="100000">
                                          <p:val>
                                            <p:strVal val="#ppt_y"/>
                                          </p:val>
                                        </p:tav>
                                      </p:tavLst>
                                    </p:anim>
                                    <p:animEffect transition="in" filter="wipe(up)">
                                      <p:cBhvr>
                                        <p:cTn id="42" dur="500"/>
                                        <p:tgtEl>
                                          <p:spTgt spid="49"/>
                                        </p:tgtEl>
                                      </p:cBhvr>
                                    </p:animEffect>
                                  </p:childTnLst>
                                </p:cTn>
                              </p:par>
                              <p:par>
                                <p:cTn id="43" presetID="12" presetClass="entr" presetSubtype="4" fill="hold"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ppt_y</p:attrName>
                                        </p:attrNameLst>
                                      </p:cBhvr>
                                      <p:tavLst>
                                        <p:tav tm="0">
                                          <p:val>
                                            <p:strVal val="#ppt_y+#ppt_h*1.125000"/>
                                          </p:val>
                                        </p:tav>
                                        <p:tav tm="100000">
                                          <p:val>
                                            <p:strVal val="#ppt_y"/>
                                          </p:val>
                                        </p:tav>
                                      </p:tavLst>
                                    </p:anim>
                                    <p:animEffect transition="in" filter="wipe(up)">
                                      <p:cBhvr>
                                        <p:cTn id="46" dur="500"/>
                                        <p:tgtEl>
                                          <p:spTgt spid="9"/>
                                        </p:tgtEl>
                                      </p:cBhvr>
                                    </p:animEffect>
                                  </p:childTnLst>
                                </p:cTn>
                              </p:par>
                            </p:childTnLst>
                          </p:cTn>
                        </p:par>
                        <p:par>
                          <p:cTn id="47" fill="hold">
                            <p:stCondLst>
                              <p:cond delay="2750"/>
                            </p:stCondLst>
                            <p:childTnLst>
                              <p:par>
                                <p:cTn id="48" presetID="12" presetClass="entr" presetSubtype="4" fill="hold" grpId="0" nodeType="afterEffect">
                                  <p:stCondLst>
                                    <p:cond delay="75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p:tgtEl>
                                          <p:spTgt spid="48"/>
                                        </p:tgtEl>
                                        <p:attrNameLst>
                                          <p:attrName>ppt_y</p:attrName>
                                        </p:attrNameLst>
                                      </p:cBhvr>
                                      <p:tavLst>
                                        <p:tav tm="0">
                                          <p:val>
                                            <p:strVal val="#ppt_y+#ppt_h*1.125000"/>
                                          </p:val>
                                        </p:tav>
                                        <p:tav tm="100000">
                                          <p:val>
                                            <p:strVal val="#ppt_y"/>
                                          </p:val>
                                        </p:tav>
                                      </p:tavLst>
                                    </p:anim>
                                    <p:animEffect transition="in" filter="wipe(up)">
                                      <p:cBhvr>
                                        <p:cTn id="51" dur="500"/>
                                        <p:tgtEl>
                                          <p:spTgt spid="48"/>
                                        </p:tgtEl>
                                      </p:cBhvr>
                                    </p:animEffect>
                                  </p:childTnLst>
                                </p:cTn>
                              </p:par>
                              <p:par>
                                <p:cTn id="52" presetID="12" presetClass="entr" presetSubtype="4" fill="hold" nodeType="withEffect">
                                  <p:stCondLst>
                                    <p:cond delay="75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p:tgtEl>
                                          <p:spTgt spid="75"/>
                                        </p:tgtEl>
                                        <p:attrNameLst>
                                          <p:attrName>ppt_y</p:attrName>
                                        </p:attrNameLst>
                                      </p:cBhvr>
                                      <p:tavLst>
                                        <p:tav tm="0">
                                          <p:val>
                                            <p:strVal val="#ppt_y+#ppt_h*1.125000"/>
                                          </p:val>
                                        </p:tav>
                                        <p:tav tm="100000">
                                          <p:val>
                                            <p:strVal val="#ppt_y"/>
                                          </p:val>
                                        </p:tav>
                                      </p:tavLst>
                                    </p:anim>
                                    <p:animEffect transition="in" filter="wipe(up)">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xit" presetSubtype="0" fill="hold" grpId="1" nodeType="withEffect">
                                  <p:stCondLst>
                                    <p:cond delay="0"/>
                                  </p:stCondLst>
                                  <p:childTnLst>
                                    <p:animEffect transition="out" filter="dissolve">
                                      <p:cBhvr>
                                        <p:cTn id="62" dur="500"/>
                                        <p:tgtEl>
                                          <p:spTgt spid="48"/>
                                        </p:tgtEl>
                                      </p:cBhvr>
                                    </p:animEffect>
                                    <p:set>
                                      <p:cBhvr>
                                        <p:cTn id="63" dur="1" fill="hold">
                                          <p:stCondLst>
                                            <p:cond delay="499"/>
                                          </p:stCondLst>
                                        </p:cTn>
                                        <p:tgtEl>
                                          <p:spTgt spid="48"/>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49"/>
                                        </p:tgtEl>
                                      </p:cBhvr>
                                    </p:animEffect>
                                    <p:set>
                                      <p:cBhvr>
                                        <p:cTn id="66" dur="1" fill="hold">
                                          <p:stCondLst>
                                            <p:cond delay="499"/>
                                          </p:stCondLst>
                                        </p:cTn>
                                        <p:tgtEl>
                                          <p:spTgt spid="49"/>
                                        </p:tgtEl>
                                        <p:attrNameLst>
                                          <p:attrName>style.visibility</p:attrName>
                                        </p:attrNameLst>
                                      </p:cBhvr>
                                      <p:to>
                                        <p:strVal val="hidden"/>
                                      </p:to>
                                    </p:set>
                                  </p:childTnLst>
                                </p:cTn>
                              </p:par>
                              <p:par>
                                <p:cTn id="67" presetID="9"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dissolve">
                                      <p:cBhvr>
                                        <p:cTn id="69" dur="500"/>
                                        <p:tgtEl>
                                          <p:spTgt spid="53"/>
                                        </p:tgtEl>
                                      </p:cBhvr>
                                    </p:animEffect>
                                  </p:childTnLst>
                                </p:cTn>
                              </p:par>
                              <p:par>
                                <p:cTn id="70" presetID="9"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dissolve">
                                      <p:cBhvr>
                                        <p:cTn id="72" dur="500"/>
                                        <p:tgtEl>
                                          <p:spTgt spid="74"/>
                                        </p:tgtEl>
                                      </p:cBhvr>
                                    </p:animEffect>
                                  </p:childTnLst>
                                </p:cTn>
                              </p:par>
                              <p:par>
                                <p:cTn id="73" presetID="9" presetClass="entr" presetSubtype="0"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dissolve">
                                      <p:cBhvr>
                                        <p:cTn id="7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49" grpId="1"/>
      <p:bldP spid="48" grpId="0"/>
      <p:bldP spid="48" grpId="1"/>
      <p:bldP spid="53" grpId="0"/>
      <p:bldP spid="55" grpId="0"/>
      <p:bldP spid="44" grpId="0" animBg="1"/>
      <p:bldP spid="73" grpId="0"/>
      <p:bldP spid="7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3"/>
          <a:stretch>
            <a:fillRect/>
          </a:stretch>
        </p:blipFill>
        <p:spPr>
          <a:xfrm>
            <a:off x="4511321" y="4144322"/>
            <a:ext cx="964271" cy="964271"/>
          </a:xfrm>
          <a:prstGeom prst="rect">
            <a:avLst/>
          </a:prstGeom>
        </p:spPr>
      </p:pic>
      <p:sp>
        <p:nvSpPr>
          <p:cNvPr id="3" name="Date Placeholder 2"/>
          <p:cNvSpPr>
            <a:spLocks noGrp="1"/>
          </p:cNvSpPr>
          <p:nvPr>
            <p:ph type="dt" sz="half" idx="10"/>
          </p:nvPr>
        </p:nvSpPr>
        <p:spPr/>
        <p:txBody>
          <a:bodyPr/>
          <a:lstStyle/>
          <a:p>
            <a:fld id="{CEBD58F6-F86E-0A44-9446-2BE1918A81E4}"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50</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Towards Accuracy</a:t>
            </a:r>
            <a:endParaRPr lang="en-US" sz="3600" dirty="0"/>
          </a:p>
        </p:txBody>
      </p:sp>
      <p:sp>
        <p:nvSpPr>
          <p:cNvPr id="8" name="TextBox 7"/>
          <p:cNvSpPr txBox="1"/>
          <p:nvPr/>
        </p:nvSpPr>
        <p:spPr>
          <a:xfrm>
            <a:off x="444494" y="1486104"/>
            <a:ext cx="4494372" cy="523220"/>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Predicting tail at per I/O basis</a:t>
            </a:r>
            <a:endParaRPr lang="en-US" sz="2800" dirty="0">
              <a:solidFill>
                <a:schemeClr val="bg1"/>
              </a:solidFill>
              <a:latin typeface="Gill Sans" charset="0"/>
              <a:ea typeface="Gill Sans" charset="0"/>
              <a:cs typeface="Gill Sans" charset="0"/>
            </a:endParaRPr>
          </a:p>
        </p:txBody>
      </p:sp>
      <p:cxnSp>
        <p:nvCxnSpPr>
          <p:cNvPr id="12" name="Straight Connector 11"/>
          <p:cNvCxnSpPr/>
          <p:nvPr/>
        </p:nvCxnSpPr>
        <p:spPr>
          <a:xfrm>
            <a:off x="1270000" y="2009324"/>
            <a:ext cx="0" cy="31120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0000" y="2320530"/>
            <a:ext cx="465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69999" y="2659521"/>
            <a:ext cx="465911" cy="0"/>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35910" y="2045881"/>
            <a:ext cx="2807692" cy="461665"/>
          </a:xfrm>
          <a:prstGeom prst="rect">
            <a:avLst/>
          </a:prstGeom>
          <a:noFill/>
        </p:spPr>
        <p:txBody>
          <a:bodyPr wrap="none" rtlCol="0">
            <a:spAutoFit/>
          </a:bodyPr>
          <a:lstStyle/>
          <a:p>
            <a:r>
              <a:rPr lang="en-US" sz="2400" b="1" dirty="0" smtClean="0">
                <a:solidFill>
                  <a:schemeClr val="bg1"/>
                </a:solidFill>
                <a:latin typeface="Arial" charset="0"/>
                <a:ea typeface="Arial" charset="0"/>
                <a:cs typeface="Arial" charset="0"/>
              </a:rPr>
              <a:t>1</a:t>
            </a:r>
            <a:r>
              <a:rPr lang="en-US" sz="2400" b="1" dirty="0" smtClean="0">
                <a:solidFill>
                  <a:schemeClr val="bg1"/>
                </a:solidFill>
                <a:latin typeface="Gill Sans" charset="0"/>
                <a:ea typeface="Gill Sans" charset="0"/>
                <a:cs typeface="Gill Sans" charset="0"/>
              </a:rPr>
              <a:t>. Good accuracy</a:t>
            </a:r>
            <a:endParaRPr lang="en-US" sz="2400" b="1" dirty="0">
              <a:solidFill>
                <a:schemeClr val="bg1"/>
              </a:solidFill>
              <a:latin typeface="Gill Sans" charset="0"/>
              <a:ea typeface="Gill Sans" charset="0"/>
              <a:cs typeface="Gill Sans" charset="0"/>
            </a:endParaRPr>
          </a:p>
        </p:txBody>
      </p:sp>
      <p:sp>
        <p:nvSpPr>
          <p:cNvPr id="21" name="TextBox 20"/>
          <p:cNvSpPr txBox="1"/>
          <p:nvPr/>
        </p:nvSpPr>
        <p:spPr>
          <a:xfrm>
            <a:off x="1735910" y="2428688"/>
            <a:ext cx="3611373" cy="461665"/>
          </a:xfrm>
          <a:prstGeom prst="rect">
            <a:avLst/>
          </a:prstGeom>
          <a:noFill/>
        </p:spPr>
        <p:txBody>
          <a:bodyPr wrap="none" rtlCol="0">
            <a:spAutoFit/>
          </a:bodyPr>
          <a:lstStyle/>
          <a:p>
            <a:r>
              <a:rPr lang="en-US" sz="2400" dirty="0" smtClean="0">
                <a:solidFill>
                  <a:schemeClr val="tx1">
                    <a:lumMod val="85000"/>
                  </a:schemeClr>
                </a:solidFill>
                <a:latin typeface="Arial" charset="0"/>
                <a:ea typeface="Arial" charset="0"/>
                <a:cs typeface="Arial" charset="0"/>
              </a:rPr>
              <a:t>2</a:t>
            </a:r>
            <a:r>
              <a:rPr lang="en-US" sz="2400" dirty="0" smtClean="0">
                <a:solidFill>
                  <a:schemeClr val="tx1">
                    <a:lumMod val="85000"/>
                  </a:schemeClr>
                </a:solidFill>
                <a:latin typeface="Gill Sans" charset="0"/>
                <a:ea typeface="Gill Sans" charset="0"/>
                <a:cs typeface="Gill Sans" charset="0"/>
              </a:rPr>
              <a:t>. Low prediction overhead</a:t>
            </a:r>
            <a:endParaRPr lang="en-US" sz="2400" dirty="0">
              <a:solidFill>
                <a:schemeClr val="tx1">
                  <a:lumMod val="85000"/>
                </a:schemeClr>
              </a:solidFill>
              <a:latin typeface="Gill Sans" charset="0"/>
              <a:ea typeface="Gill Sans" charset="0"/>
              <a:cs typeface="Gill Sans" charset="0"/>
            </a:endParaRPr>
          </a:p>
        </p:txBody>
      </p:sp>
      <p:cxnSp>
        <p:nvCxnSpPr>
          <p:cNvPr id="26" name="Straight Connector 25"/>
          <p:cNvCxnSpPr/>
          <p:nvPr/>
        </p:nvCxnSpPr>
        <p:spPr>
          <a:xfrm>
            <a:off x="1270000" y="2309846"/>
            <a:ext cx="0" cy="349675"/>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705566" y="5464707"/>
            <a:ext cx="1128866" cy="1128866"/>
          </a:xfrm>
          <a:prstGeom prst="rect">
            <a:avLst/>
          </a:prstGeom>
        </p:spPr>
      </p:pic>
      <p:sp>
        <p:nvSpPr>
          <p:cNvPr id="18" name="Rounded Rectangular Callout 17"/>
          <p:cNvSpPr/>
          <p:nvPr/>
        </p:nvSpPr>
        <p:spPr>
          <a:xfrm>
            <a:off x="2201824" y="5261301"/>
            <a:ext cx="2998529" cy="1498728"/>
          </a:xfrm>
          <a:prstGeom prst="wedgeRoundRectCallout">
            <a:avLst>
              <a:gd name="adj1" fmla="val -61208"/>
              <a:gd name="adj2" fmla="val 2918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For each IO:</a:t>
            </a:r>
          </a:p>
          <a:p>
            <a:pPr algn="ctr"/>
            <a:r>
              <a:rPr lang="en-US" sz="2400" b="1" dirty="0" smtClean="0">
                <a:solidFill>
                  <a:srgbClr val="0000FF"/>
                </a:solidFill>
                <a:latin typeface="Gill Sans" charset="0"/>
                <a:ea typeface="Gill Sans" charset="0"/>
                <a:cs typeface="Gill Sans" charset="0"/>
              </a:rPr>
              <a:t>Offsets</a:t>
            </a:r>
            <a:r>
              <a:rPr lang="en-US" sz="2400" b="1" dirty="0" smtClean="0">
                <a:solidFill>
                  <a:schemeClr val="bg1"/>
                </a:solidFill>
                <a:latin typeface="Gill Sans" charset="0"/>
                <a:ea typeface="Gill Sans" charset="0"/>
                <a:cs typeface="Gill Sans" charset="0"/>
              </a:rPr>
              <a:t>, </a:t>
            </a:r>
          </a:p>
          <a:p>
            <a:pPr algn="ctr"/>
            <a:r>
              <a:rPr lang="en-US" sz="2400" b="1" dirty="0" smtClean="0">
                <a:solidFill>
                  <a:schemeClr val="bg1"/>
                </a:solidFill>
                <a:latin typeface="Gill Sans" charset="0"/>
                <a:ea typeface="Gill Sans" charset="0"/>
                <a:cs typeface="Gill Sans" charset="0"/>
              </a:rPr>
              <a:t>Sizes</a:t>
            </a:r>
            <a:r>
              <a:rPr lang="is-IS" sz="2400" b="1" dirty="0" smtClean="0">
                <a:solidFill>
                  <a:schemeClr val="bg1"/>
                </a:solidFill>
                <a:latin typeface="Gill Sans" charset="0"/>
                <a:ea typeface="Gill Sans" charset="0"/>
                <a:cs typeface="Gill Sans" charset="0"/>
              </a:rPr>
              <a:t>,</a:t>
            </a:r>
          </a:p>
          <a:p>
            <a:pPr algn="ctr"/>
            <a:r>
              <a:rPr lang="is-IS" sz="2400" b="1" dirty="0" smtClean="0">
                <a:solidFill>
                  <a:schemeClr val="bg1"/>
                </a:solidFill>
                <a:latin typeface="Gill Sans" charset="0"/>
                <a:ea typeface="Gill Sans" charset="0"/>
                <a:cs typeface="Gill Sans" charset="0"/>
              </a:rPr>
              <a:t>Latencies...</a:t>
            </a:r>
            <a:endParaRPr lang="en-US" sz="2400" b="1" dirty="0">
              <a:solidFill>
                <a:schemeClr val="bg1"/>
              </a:solidFill>
              <a:latin typeface="Gill Sans" charset="0"/>
              <a:ea typeface="Gill Sans" charset="0"/>
              <a:cs typeface="Gill Sans" charset="0"/>
            </a:endParaRPr>
          </a:p>
        </p:txBody>
      </p:sp>
      <p:cxnSp>
        <p:nvCxnSpPr>
          <p:cNvPr id="9" name="Straight Connector 8"/>
          <p:cNvCxnSpPr/>
          <p:nvPr/>
        </p:nvCxnSpPr>
        <p:spPr>
          <a:xfrm>
            <a:off x="4438393" y="5852466"/>
            <a:ext cx="100491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443311" y="1057773"/>
            <a:ext cx="1658953" cy="4794695"/>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02264" y="1057773"/>
            <a:ext cx="45356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7373480">
            <a:off x="5197402" y="3046508"/>
            <a:ext cx="2142831" cy="830997"/>
          </a:xfrm>
          <a:prstGeom prst="rect">
            <a:avLst/>
          </a:prstGeom>
          <a:noFill/>
        </p:spPr>
        <p:txBody>
          <a:bodyPr wrap="none" rtlCol="0">
            <a:spAutoFit/>
          </a:bodyPr>
          <a:lstStyle/>
          <a:p>
            <a:pPr algn="ctr"/>
            <a:r>
              <a:rPr lang="en-US" sz="2400" dirty="0" smtClean="0">
                <a:solidFill>
                  <a:srgbClr val="0000FF"/>
                </a:solidFill>
                <a:latin typeface="Gill Sans" charset="0"/>
                <a:ea typeface="Gill Sans" charset="0"/>
                <a:cs typeface="Gill Sans" charset="0"/>
              </a:rPr>
              <a:t>List of Offsets</a:t>
            </a:r>
          </a:p>
          <a:p>
            <a:pPr algn="ctr"/>
            <a:r>
              <a:rPr lang="en-US" sz="2400" dirty="0" smtClean="0">
                <a:solidFill>
                  <a:srgbClr val="0000FF"/>
                </a:solidFill>
                <a:latin typeface="Gill Sans" charset="0"/>
                <a:ea typeface="Gill Sans" charset="0"/>
                <a:cs typeface="Gill Sans" charset="0"/>
              </a:rPr>
              <a:t>(Hex or binary)</a:t>
            </a:r>
            <a:endParaRPr lang="en-US" sz="2400" dirty="0">
              <a:solidFill>
                <a:srgbClr val="0000FF"/>
              </a:solidFill>
              <a:latin typeface="Gill Sans" charset="0"/>
              <a:ea typeface="Gill Sans" charset="0"/>
              <a:cs typeface="Gill Sans"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040" y="3803801"/>
            <a:ext cx="1509350" cy="1428269"/>
          </a:xfrm>
          <a:prstGeom prst="rect">
            <a:avLst/>
          </a:prstGeom>
        </p:spPr>
      </p:pic>
      <p:sp>
        <p:nvSpPr>
          <p:cNvPr id="51" name="Rounded Rectangular Callout 50"/>
          <p:cNvSpPr/>
          <p:nvPr/>
        </p:nvSpPr>
        <p:spPr>
          <a:xfrm>
            <a:off x="1569721" y="3432624"/>
            <a:ext cx="3812638" cy="797799"/>
          </a:xfrm>
          <a:prstGeom prst="wedgeRoundRectCallout">
            <a:avLst>
              <a:gd name="adj1" fmla="val -36434"/>
              <a:gd name="adj2" fmla="val 84382"/>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rgbClr val="FF0000"/>
              </a:solidFill>
              <a:latin typeface="Gill Sans" charset="0"/>
              <a:ea typeface="Gill Sans" charset="0"/>
              <a:cs typeface="Gill Sans" charset="0"/>
            </a:endParaRPr>
          </a:p>
        </p:txBody>
      </p:sp>
      <p:sp>
        <p:nvSpPr>
          <p:cNvPr id="59" name="TextBox 58"/>
          <p:cNvSpPr txBox="1"/>
          <p:nvPr/>
        </p:nvSpPr>
        <p:spPr>
          <a:xfrm>
            <a:off x="7740280" y="369513"/>
            <a:ext cx="3806811"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0x1234</a:t>
            </a:r>
            <a:r>
              <a:rPr lang="en-US" sz="2400" smtClean="0">
                <a:solidFill>
                  <a:schemeClr val="bg1"/>
                </a:solidFill>
                <a:latin typeface="Gill Sans" charset="0"/>
                <a:ea typeface="Gill Sans" charset="0"/>
                <a:cs typeface="Gill Sans" charset="0"/>
              </a:rPr>
              <a:t>,       0x5678,    0x</a:t>
            </a:r>
            <a:r>
              <a:rPr lang="is-I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cxnSp>
        <p:nvCxnSpPr>
          <p:cNvPr id="60" name="Straight Connector 59"/>
          <p:cNvCxnSpPr/>
          <p:nvPr/>
        </p:nvCxnSpPr>
        <p:spPr>
          <a:xfrm flipV="1">
            <a:off x="7740280" y="831178"/>
            <a:ext cx="10790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532308" y="838344"/>
            <a:ext cx="1468672"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Target I/O</a:t>
            </a:r>
            <a:endParaRPr lang="en-US" sz="2400" dirty="0">
              <a:solidFill>
                <a:schemeClr val="bg1"/>
              </a:solidFill>
              <a:latin typeface="Gill Sans" charset="0"/>
              <a:ea typeface="Gill Sans" charset="0"/>
              <a:cs typeface="Gill Sans" charset="0"/>
            </a:endParaRPr>
          </a:p>
        </p:txBody>
      </p:sp>
      <p:cxnSp>
        <p:nvCxnSpPr>
          <p:cNvPr id="62" name="Straight Connector 61"/>
          <p:cNvCxnSpPr/>
          <p:nvPr/>
        </p:nvCxnSpPr>
        <p:spPr>
          <a:xfrm>
            <a:off x="9350201" y="852676"/>
            <a:ext cx="249165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207799" y="852676"/>
            <a:ext cx="2634055" cy="461665"/>
          </a:xfrm>
          <a:prstGeom prst="rect">
            <a:avLst/>
          </a:prstGeom>
          <a:noFill/>
        </p:spPr>
        <p:txBody>
          <a:bodyPr wrap="none" rtlCol="0">
            <a:spAutoFit/>
          </a:bodyPr>
          <a:lstStyle/>
          <a:p>
            <a:pPr algn="ctr"/>
            <a:r>
              <a:rPr lang="en-US" sz="2400" smtClean="0">
                <a:solidFill>
                  <a:schemeClr val="bg1"/>
                </a:solidFill>
                <a:latin typeface="Gill Sans" charset="0"/>
                <a:ea typeface="Gill Sans" charset="0"/>
                <a:cs typeface="Gill Sans" charset="0"/>
              </a:rPr>
              <a:t>Other pending I/</a:t>
            </a:r>
            <a:r>
              <a:rPr lang="en-US" sz="2400" dirty="0" err="1" smtClean="0">
                <a:solidFill>
                  <a:schemeClr val="bg1"/>
                </a:solidFill>
                <a:latin typeface="Gill Sans" charset="0"/>
                <a:ea typeface="Gill Sans" charset="0"/>
                <a:cs typeface="Gill Sans" charset="0"/>
              </a:rPr>
              <a:t>Os</a:t>
            </a:r>
            <a:endParaRPr lang="en-US" sz="2400" dirty="0">
              <a:solidFill>
                <a:schemeClr val="bg1"/>
              </a:solidFill>
              <a:latin typeface="Gill Sans" charset="0"/>
              <a:ea typeface="Gill Sans" charset="0"/>
              <a:cs typeface="Gill Sans" charset="0"/>
            </a:endParaRPr>
          </a:p>
        </p:txBody>
      </p:sp>
      <p:pic>
        <p:nvPicPr>
          <p:cNvPr id="65" name="Picture 64"/>
          <p:cNvPicPr>
            <a:picLocks noChangeAspect="1"/>
          </p:cNvPicPr>
          <p:nvPr/>
        </p:nvPicPr>
        <p:blipFill>
          <a:blip r:embed="rId6"/>
          <a:stretch>
            <a:fillRect/>
          </a:stretch>
        </p:blipFill>
        <p:spPr>
          <a:xfrm>
            <a:off x="4651890" y="3036589"/>
            <a:ext cx="732375" cy="735644"/>
          </a:xfrm>
          <a:prstGeom prst="rect">
            <a:avLst/>
          </a:prstGeom>
        </p:spPr>
      </p:pic>
      <p:grpSp>
        <p:nvGrpSpPr>
          <p:cNvPr id="6" name="Group 5"/>
          <p:cNvGrpSpPr/>
          <p:nvPr/>
        </p:nvGrpSpPr>
        <p:grpSpPr>
          <a:xfrm>
            <a:off x="7741572" y="1353427"/>
            <a:ext cx="3816154" cy="1155151"/>
            <a:chOff x="7741572" y="1353427"/>
            <a:chExt cx="3816154" cy="1155151"/>
          </a:xfrm>
        </p:grpSpPr>
        <p:cxnSp>
          <p:nvCxnSpPr>
            <p:cNvPr id="68" name="Straight Arrow Connector 67"/>
            <p:cNvCxnSpPr/>
            <p:nvPr/>
          </p:nvCxnSpPr>
          <p:spPr>
            <a:xfrm>
              <a:off x="8376009" y="1353427"/>
              <a:ext cx="0" cy="3200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10417170" y="1353427"/>
              <a:ext cx="0" cy="3200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846326" y="1620395"/>
              <a:ext cx="3202479"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1,2,3,4,       5,6,7,8,    </a:t>
              </a:r>
              <a:r>
                <a:rPr lang="is-I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cxnSp>
          <p:nvCxnSpPr>
            <p:cNvPr id="74" name="Straight Connector 73"/>
            <p:cNvCxnSpPr/>
            <p:nvPr/>
          </p:nvCxnSpPr>
          <p:spPr>
            <a:xfrm flipV="1">
              <a:off x="7741572" y="2090707"/>
              <a:ext cx="376189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074978" y="2046913"/>
              <a:ext cx="3482748"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Input features (</a:t>
              </a:r>
              <a:r>
                <a:rPr lang="en-US" sz="2400" b="1" dirty="0" smtClean="0">
                  <a:solidFill>
                    <a:schemeClr val="bg1"/>
                  </a:solidFill>
                  <a:latin typeface="Gill Sans" charset="0"/>
                  <a:ea typeface="Gill Sans" charset="0"/>
                  <a:cs typeface="Gill Sans" charset="0"/>
                </a:rPr>
                <a:t>up to 2k</a:t>
              </a:r>
              <a:r>
                <a:rPr lang="en-U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grpSp>
        <p:nvGrpSpPr>
          <p:cNvPr id="10" name="Group 9"/>
          <p:cNvGrpSpPr/>
          <p:nvPr/>
        </p:nvGrpSpPr>
        <p:grpSpPr>
          <a:xfrm>
            <a:off x="9071277" y="2567773"/>
            <a:ext cx="2570661" cy="3822770"/>
            <a:chOff x="9071277" y="2567773"/>
            <a:chExt cx="2570661" cy="3822770"/>
          </a:xfrm>
        </p:grpSpPr>
        <p:sp>
          <p:nvSpPr>
            <p:cNvPr id="30" name="Rounded Rectangle 29"/>
            <p:cNvSpPr/>
            <p:nvPr/>
          </p:nvSpPr>
          <p:spPr>
            <a:xfrm>
              <a:off x="9747473" y="2567773"/>
              <a:ext cx="1227918" cy="32127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Input</a:t>
              </a:r>
              <a:endParaRPr lang="en-US" sz="2000" dirty="0">
                <a:latin typeface="Gill Sans" charset="0"/>
                <a:ea typeface="Gill Sans" charset="0"/>
                <a:cs typeface="Gill Sans" charset="0"/>
              </a:endParaRPr>
            </a:p>
          </p:txBody>
        </p:sp>
        <p:sp>
          <p:nvSpPr>
            <p:cNvPr id="78" name="Rounded Rectangle 77"/>
            <p:cNvSpPr/>
            <p:nvPr/>
          </p:nvSpPr>
          <p:spPr>
            <a:xfrm>
              <a:off x="9077113" y="3086741"/>
              <a:ext cx="2564825" cy="321276"/>
            </a:xfrm>
            <a:prstGeom prst="roundRect">
              <a:avLst/>
            </a:prstGeom>
            <a:solidFill>
              <a:srgbClr val="0000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Linear (</a:t>
              </a:r>
              <a:r>
                <a:rPr lang="en-US" sz="2000" b="1" dirty="0" smtClean="0">
                  <a:latin typeface="Gill Sans" charset="0"/>
                  <a:ea typeface="Gill Sans" charset="0"/>
                  <a:cs typeface="Gill Sans" charset="0"/>
                </a:rPr>
                <a:t>y = </a:t>
              </a:r>
              <a:r>
                <a:rPr lang="en-US" sz="2000" b="1" dirty="0" err="1" smtClean="0">
                  <a:latin typeface="Gill Sans" charset="0"/>
                  <a:ea typeface="Gill Sans" charset="0"/>
                  <a:cs typeface="Gill Sans" charset="0"/>
                </a:rPr>
                <a:t>wx+b</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p:txBody>
        </p:sp>
        <p:sp>
          <p:nvSpPr>
            <p:cNvPr id="79" name="Rounded Rectangle 78"/>
            <p:cNvSpPr/>
            <p:nvPr/>
          </p:nvSpPr>
          <p:spPr>
            <a:xfrm>
              <a:off x="9548434" y="3619468"/>
              <a:ext cx="1614402" cy="321276"/>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latin typeface="Gill Sans" charset="0"/>
                  <a:ea typeface="Gill Sans" charset="0"/>
                  <a:cs typeface="Gill Sans" charset="0"/>
                </a:rPr>
                <a:t>Activation</a:t>
              </a:r>
              <a:endParaRPr lang="en-US" sz="2000" dirty="0">
                <a:latin typeface="Gill Sans" charset="0"/>
                <a:ea typeface="Gill Sans" charset="0"/>
                <a:cs typeface="Gill Sans" charset="0"/>
              </a:endParaRPr>
            </a:p>
          </p:txBody>
        </p:sp>
        <p:cxnSp>
          <p:nvCxnSpPr>
            <p:cNvPr id="33" name="Straight Arrow Connector 32"/>
            <p:cNvCxnSpPr>
              <a:stCxn id="30" idx="2"/>
              <a:endCxn id="78" idx="0"/>
            </p:cNvCxnSpPr>
            <p:nvPr/>
          </p:nvCxnSpPr>
          <p:spPr>
            <a:xfrm flipH="1">
              <a:off x="10359526" y="2889049"/>
              <a:ext cx="1906" cy="197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8" idx="2"/>
              <a:endCxn id="79" idx="0"/>
            </p:cNvCxnSpPr>
            <p:nvPr/>
          </p:nvCxnSpPr>
          <p:spPr>
            <a:xfrm flipH="1">
              <a:off x="10355635" y="3408017"/>
              <a:ext cx="3891" cy="2114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9" idx="2"/>
            </p:cNvCxnSpPr>
            <p:nvPr/>
          </p:nvCxnSpPr>
          <p:spPr>
            <a:xfrm flipH="1">
              <a:off x="10353690" y="3940744"/>
              <a:ext cx="1945" cy="2433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5400000">
              <a:off x="10229272" y="4207188"/>
              <a:ext cx="415498" cy="369332"/>
            </a:xfrm>
            <a:prstGeom prst="rect">
              <a:avLst/>
            </a:prstGeom>
            <a:noFill/>
          </p:spPr>
          <p:txBody>
            <a:bodyPr wrap="none" rtlCol="0">
              <a:spAutoFit/>
            </a:bodyPr>
            <a:lstStyle/>
            <a:p>
              <a:r>
                <a:rPr lang="is-IS" dirty="0" smtClean="0">
                  <a:solidFill>
                    <a:schemeClr val="bg1"/>
                  </a:solidFill>
                  <a:latin typeface="Gill Sans" charset="0"/>
                  <a:ea typeface="Gill Sans" charset="0"/>
                  <a:cs typeface="Gill Sans" charset="0"/>
                </a:rPr>
                <a:t>…</a:t>
              </a:r>
              <a:endParaRPr lang="en-US" dirty="0">
                <a:solidFill>
                  <a:schemeClr val="bg1"/>
                </a:solidFill>
                <a:latin typeface="Gill Sans" charset="0"/>
                <a:ea typeface="Gill Sans" charset="0"/>
                <a:cs typeface="Gill Sans" charset="0"/>
              </a:endParaRPr>
            </a:p>
          </p:txBody>
        </p:sp>
        <p:cxnSp>
          <p:nvCxnSpPr>
            <p:cNvPr id="100" name="Straight Arrow Connector 99"/>
            <p:cNvCxnSpPr/>
            <p:nvPr/>
          </p:nvCxnSpPr>
          <p:spPr>
            <a:xfrm flipH="1">
              <a:off x="10355717" y="4599603"/>
              <a:ext cx="1945" cy="2433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9071277" y="4842964"/>
              <a:ext cx="2564825" cy="321276"/>
            </a:xfrm>
            <a:prstGeom prst="roundRect">
              <a:avLst/>
            </a:prstGeom>
            <a:solidFill>
              <a:srgbClr val="0000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Linear (</a:t>
              </a:r>
              <a:r>
                <a:rPr lang="en-US" sz="2000" b="1" dirty="0" smtClean="0">
                  <a:latin typeface="Gill Sans" charset="0"/>
                  <a:ea typeface="Gill Sans" charset="0"/>
                  <a:cs typeface="Gill Sans" charset="0"/>
                </a:rPr>
                <a:t>y = </a:t>
              </a:r>
              <a:r>
                <a:rPr lang="en-US" sz="2000" b="1" dirty="0" err="1" smtClean="0">
                  <a:latin typeface="Gill Sans" charset="0"/>
                  <a:ea typeface="Gill Sans" charset="0"/>
                  <a:cs typeface="Gill Sans" charset="0"/>
                </a:rPr>
                <a:t>wx+b</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p:txBody>
        </p:sp>
        <p:cxnSp>
          <p:nvCxnSpPr>
            <p:cNvPr id="102" name="Straight Arrow Connector 101"/>
            <p:cNvCxnSpPr>
              <a:stCxn id="101" idx="2"/>
              <a:endCxn id="104" idx="0"/>
            </p:cNvCxnSpPr>
            <p:nvPr/>
          </p:nvCxnSpPr>
          <p:spPr>
            <a:xfrm>
              <a:off x="10353690" y="5164240"/>
              <a:ext cx="3354" cy="28505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9549843" y="5449292"/>
              <a:ext cx="1614402" cy="321276"/>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Activation</a:t>
              </a:r>
              <a:endParaRPr lang="en-US" sz="2000" dirty="0">
                <a:latin typeface="Gill Sans" charset="0"/>
                <a:ea typeface="Gill Sans" charset="0"/>
                <a:cs typeface="Gill Sans" charset="0"/>
              </a:endParaRPr>
            </a:p>
          </p:txBody>
        </p:sp>
        <p:sp>
          <p:nvSpPr>
            <p:cNvPr id="105" name="Rounded Rectangle 104"/>
            <p:cNvSpPr/>
            <p:nvPr/>
          </p:nvSpPr>
          <p:spPr>
            <a:xfrm>
              <a:off x="9165780" y="6026861"/>
              <a:ext cx="2387196" cy="3636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Output (Reject? 0/1)</a:t>
              </a:r>
              <a:endParaRPr lang="en-US" sz="2000" dirty="0">
                <a:latin typeface="Gill Sans" charset="0"/>
                <a:ea typeface="Gill Sans" charset="0"/>
                <a:cs typeface="Gill Sans" charset="0"/>
              </a:endParaRPr>
            </a:p>
          </p:txBody>
        </p:sp>
        <p:cxnSp>
          <p:nvCxnSpPr>
            <p:cNvPr id="106" name="Straight Arrow Connector 105"/>
            <p:cNvCxnSpPr>
              <a:stCxn id="104" idx="2"/>
              <a:endCxn id="105" idx="0"/>
            </p:cNvCxnSpPr>
            <p:nvPr/>
          </p:nvCxnSpPr>
          <p:spPr>
            <a:xfrm>
              <a:off x="10357044" y="5770568"/>
              <a:ext cx="2334" cy="25629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2787130" y="4398658"/>
            <a:ext cx="1841081"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Expensive!</a:t>
            </a:r>
            <a:endParaRPr lang="en-US" sz="2400" b="1" dirty="0">
              <a:solidFill>
                <a:srgbClr val="FF0000"/>
              </a:solidFill>
              <a:latin typeface="Gill Sans" charset="0"/>
              <a:ea typeface="Gill Sans" charset="0"/>
              <a:cs typeface="Gill Sans" charset="0"/>
            </a:endParaRPr>
          </a:p>
        </p:txBody>
      </p:sp>
      <p:sp>
        <p:nvSpPr>
          <p:cNvPr id="45" name="Right Brace 44"/>
          <p:cNvSpPr/>
          <p:nvPr/>
        </p:nvSpPr>
        <p:spPr>
          <a:xfrm rot="10800000">
            <a:off x="8485621" y="2567773"/>
            <a:ext cx="572168" cy="4025800"/>
          </a:xfrm>
          <a:prstGeom prst="rightBrace">
            <a:avLst>
              <a:gd name="adj1" fmla="val 8333"/>
              <a:gd name="adj2" fmla="val 19440"/>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p:cNvSpPr txBox="1"/>
          <p:nvPr/>
        </p:nvSpPr>
        <p:spPr>
          <a:xfrm>
            <a:off x="6062763" y="5499615"/>
            <a:ext cx="2593787" cy="830997"/>
          </a:xfrm>
          <a:prstGeom prst="rect">
            <a:avLst/>
          </a:prstGeom>
          <a:noFill/>
        </p:spPr>
        <p:txBody>
          <a:bodyPr wrap="none" rtlCol="0">
            <a:spAutoFit/>
          </a:bodyPr>
          <a:lstStyle/>
          <a:p>
            <a:pPr algn="ctr"/>
            <a:r>
              <a:rPr lang="en-US" sz="2400" smtClean="0">
                <a:solidFill>
                  <a:schemeClr val="bg1"/>
                </a:solidFill>
                <a:latin typeface="Gill Sans" charset="0"/>
                <a:ea typeface="Gill Sans" charset="0"/>
                <a:cs typeface="Gill Sans" charset="0"/>
              </a:rPr>
              <a:t>8 hidden layers</a:t>
            </a:r>
            <a:endParaRPr lang="en-US" sz="2400" dirty="0" smtClean="0">
              <a:solidFill>
                <a:schemeClr val="bg1"/>
              </a:solidFill>
              <a:latin typeface="Gill Sans" charset="0"/>
              <a:ea typeface="Gill Sans" charset="0"/>
              <a:cs typeface="Gill Sans" charset="0"/>
            </a:endParaRPr>
          </a:p>
          <a:p>
            <a:pPr algn="ctr"/>
            <a:r>
              <a:rPr lang="en-US" sz="2400" dirty="0" smtClean="0">
                <a:solidFill>
                  <a:schemeClr val="bg1"/>
                </a:solidFill>
                <a:latin typeface="Gill Sans" charset="0"/>
                <a:ea typeface="Gill Sans" charset="0"/>
                <a:cs typeface="Gill Sans" charset="0"/>
              </a:rPr>
              <a:t>~512 neurons/layer</a:t>
            </a:r>
            <a:endParaRPr lang="en-US" sz="2400" dirty="0">
              <a:solidFill>
                <a:schemeClr val="bg1"/>
              </a:solidFill>
              <a:latin typeface="Gill Sans" charset="0"/>
              <a:ea typeface="Gill Sans" charset="0"/>
              <a:cs typeface="Gill Sans" charset="0"/>
            </a:endParaRPr>
          </a:p>
        </p:txBody>
      </p:sp>
      <p:sp>
        <p:nvSpPr>
          <p:cNvPr id="52" name="TextBox 51"/>
          <p:cNvSpPr txBox="1"/>
          <p:nvPr/>
        </p:nvSpPr>
        <p:spPr>
          <a:xfrm>
            <a:off x="1587395" y="3407784"/>
            <a:ext cx="3847976" cy="830997"/>
          </a:xfrm>
          <a:prstGeom prst="rect">
            <a:avLst/>
          </a:prstGeom>
          <a:noFill/>
        </p:spPr>
        <p:txBody>
          <a:bodyPr wrap="none" rtlCol="0">
            <a:spAutoFit/>
          </a:bodyPr>
          <a:lstStyle/>
          <a:p>
            <a:pPr algn="ctr"/>
            <a:r>
              <a:rPr lang="en-US" sz="2400" b="1" dirty="0">
                <a:solidFill>
                  <a:srgbClr val="00FF00"/>
                </a:solidFill>
                <a:latin typeface="Gill Sans" charset="0"/>
                <a:ea typeface="Gill Sans" charset="0"/>
                <a:cs typeface="Gill Sans" charset="0"/>
              </a:rPr>
              <a:t>99.8% accuracy</a:t>
            </a:r>
          </a:p>
          <a:p>
            <a:pPr algn="ctr"/>
            <a:r>
              <a:rPr lang="en-US" sz="2400" b="1" dirty="0">
                <a:solidFill>
                  <a:srgbClr val="FF0000"/>
                </a:solidFill>
                <a:latin typeface="Gill Sans" charset="0"/>
                <a:ea typeface="Gill Sans" charset="0"/>
                <a:cs typeface="Gill Sans" charset="0"/>
              </a:rPr>
              <a:t>Hundreds of </a:t>
            </a:r>
            <a:r>
              <a:rPr lang="el-GR" sz="2400" b="1" dirty="0" err="1">
                <a:solidFill>
                  <a:srgbClr val="FF0000"/>
                </a:solidFill>
                <a:latin typeface="Gill Sans" charset="0"/>
                <a:ea typeface="Gill Sans" charset="0"/>
                <a:cs typeface="Gill Sans" charset="0"/>
              </a:rPr>
              <a:t>μs</a:t>
            </a:r>
            <a:r>
              <a:rPr lang="en-US" sz="2400" b="1" dirty="0">
                <a:solidFill>
                  <a:srgbClr val="FF0000"/>
                </a:solidFill>
                <a:latin typeface="Gill Sans" charset="0"/>
                <a:ea typeface="Gill Sans" charset="0"/>
                <a:cs typeface="Gill Sans" charset="0"/>
              </a:rPr>
              <a:t> latency </a:t>
            </a:r>
          </a:p>
        </p:txBody>
      </p:sp>
    </p:spTree>
    <p:extLst>
      <p:ext uri="{BB962C8B-B14F-4D97-AF65-F5344CB8AC3E}">
        <p14:creationId xmlns:p14="http://schemas.microsoft.com/office/powerpoint/2010/main" val="49620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p:tgtEl>
                                          <p:spTgt spid="45"/>
                                        </p:tgtEl>
                                        <p:attrNameLst>
                                          <p:attrName>ppt_x</p:attrName>
                                        </p:attrNameLst>
                                      </p:cBhvr>
                                      <p:tavLst>
                                        <p:tav tm="0">
                                          <p:val>
                                            <p:strVal val="#ppt_x+#ppt_w*1.125000"/>
                                          </p:val>
                                        </p:tav>
                                        <p:tav tm="100000">
                                          <p:val>
                                            <p:strVal val="#ppt_x"/>
                                          </p:val>
                                        </p:tav>
                                      </p:tavLst>
                                    </p:anim>
                                    <p:animEffect transition="in" filter="wipe(left)">
                                      <p:cBhvr>
                                        <p:cTn id="17" dur="500"/>
                                        <p:tgtEl>
                                          <p:spTgt spid="45"/>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p:tgtEl>
                                          <p:spTgt spid="108"/>
                                        </p:tgtEl>
                                        <p:attrNameLst>
                                          <p:attrName>ppt_x</p:attrName>
                                        </p:attrNameLst>
                                      </p:cBhvr>
                                      <p:tavLst>
                                        <p:tav tm="0">
                                          <p:val>
                                            <p:strVal val="#ppt_x+#ppt_w*1.125000"/>
                                          </p:val>
                                        </p:tav>
                                        <p:tav tm="100000">
                                          <p:val>
                                            <p:strVal val="#ppt_x"/>
                                          </p:val>
                                        </p:tav>
                                      </p:tavLst>
                                    </p:anim>
                                    <p:animEffect transition="in" filter="wipe(left)">
                                      <p:cBhvr>
                                        <p:cTn id="21" dur="500"/>
                                        <p:tgtEl>
                                          <p:spTgt spid="10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childTnLst>
                          </p:cTn>
                        </p:par>
                        <p:par>
                          <p:cTn id="30" fill="hold">
                            <p:stCondLst>
                              <p:cond delay="500"/>
                            </p:stCondLst>
                            <p:childTnLst>
                              <p:par>
                                <p:cTn id="31" presetID="12" presetClass="entr" presetSubtype="4" fill="hold" nodeType="afterEffect">
                                  <p:stCondLst>
                                    <p:cond delay="0"/>
                                  </p:stCondLst>
                                  <p:childTnLst>
                                    <p:set>
                                      <p:cBhvr>
                                        <p:cTn id="32" dur="1" fill="hold">
                                          <p:stCondLst>
                                            <p:cond delay="0"/>
                                          </p:stCondLst>
                                        </p:cTn>
                                        <p:tgtEl>
                                          <p:spTgt spid="52">
                                            <p:txEl>
                                              <p:pRg st="0" end="0"/>
                                            </p:txEl>
                                          </p:spTgt>
                                        </p:tgtEl>
                                        <p:attrNameLst>
                                          <p:attrName>style.visibility</p:attrName>
                                        </p:attrNameLst>
                                      </p:cBhvr>
                                      <p:to>
                                        <p:strVal val="visible"/>
                                      </p:to>
                                    </p:set>
                                    <p:anim calcmode="lin" valueType="num">
                                      <p:cBhvr additive="base">
                                        <p:cTn id="33" dur="500"/>
                                        <p:tgtEl>
                                          <p:spTgt spid="52">
                                            <p:txEl>
                                              <p:pRg st="0" end="0"/>
                                            </p:txEl>
                                          </p:spTgt>
                                        </p:tgtEl>
                                        <p:attrNameLst>
                                          <p:attrName>ppt_y</p:attrName>
                                        </p:attrNameLst>
                                      </p:cBhvr>
                                      <p:tavLst>
                                        <p:tav tm="0">
                                          <p:val>
                                            <p:strVal val="#ppt_y+#ppt_h*1.125000"/>
                                          </p:val>
                                        </p:tav>
                                        <p:tav tm="100000">
                                          <p:val>
                                            <p:strVal val="#ppt_y"/>
                                          </p:val>
                                        </p:tav>
                                      </p:tavLst>
                                    </p:anim>
                                    <p:animEffect transition="in" filter="wipe(up)">
                                      <p:cBhvr>
                                        <p:cTn id="34" dur="500"/>
                                        <p:tgtEl>
                                          <p:spTgt spid="52">
                                            <p:txEl>
                                              <p:pRg st="0" end="0"/>
                                            </p:txEl>
                                          </p:spTgt>
                                        </p:tgtEl>
                                      </p:cBhvr>
                                    </p:animEffect>
                                  </p:childTnLst>
                                </p:cTn>
                              </p:par>
                              <p:par>
                                <p:cTn id="35" presetID="12" presetClass="entr" presetSubtype="4"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p:tgtEl>
                                          <p:spTgt spid="65"/>
                                        </p:tgtEl>
                                        <p:attrNameLst>
                                          <p:attrName>ppt_y</p:attrName>
                                        </p:attrNameLst>
                                      </p:cBhvr>
                                      <p:tavLst>
                                        <p:tav tm="0">
                                          <p:val>
                                            <p:strVal val="#ppt_y+#ppt_h*1.125000"/>
                                          </p:val>
                                        </p:tav>
                                        <p:tav tm="100000">
                                          <p:val>
                                            <p:strVal val="#ppt_y"/>
                                          </p:val>
                                        </p:tav>
                                      </p:tavLst>
                                    </p:anim>
                                    <p:animEffect transition="in" filter="wipe(up)">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52">
                                            <p:txEl>
                                              <p:pRg st="1" end="1"/>
                                            </p:txEl>
                                          </p:spTgt>
                                        </p:tgtEl>
                                        <p:attrNameLst>
                                          <p:attrName>style.visibility</p:attrName>
                                        </p:attrNameLst>
                                      </p:cBhvr>
                                      <p:to>
                                        <p:strVal val="visible"/>
                                      </p:to>
                                    </p:set>
                                    <p:anim calcmode="lin" valueType="num">
                                      <p:cBhvr additive="base">
                                        <p:cTn id="43" dur="500"/>
                                        <p:tgtEl>
                                          <p:spTgt spid="52">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2">
                                            <p:txEl>
                                              <p:pRg st="1" end="1"/>
                                            </p:tx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additive="base">
                                        <p:cTn id="47" dur="500"/>
                                        <p:tgtEl>
                                          <p:spTgt spid="107"/>
                                        </p:tgtEl>
                                        <p:attrNameLst>
                                          <p:attrName>ppt_y</p:attrName>
                                        </p:attrNameLst>
                                      </p:cBhvr>
                                      <p:tavLst>
                                        <p:tav tm="0">
                                          <p:val>
                                            <p:strVal val="#ppt_y+#ppt_h*1.125000"/>
                                          </p:val>
                                        </p:tav>
                                        <p:tav tm="100000">
                                          <p:val>
                                            <p:strVal val="#ppt_y"/>
                                          </p:val>
                                        </p:tav>
                                      </p:tavLst>
                                    </p:anim>
                                    <p:animEffect transition="in" filter="wipe(up)">
                                      <p:cBhvr>
                                        <p:cTn id="48" dur="500"/>
                                        <p:tgtEl>
                                          <p:spTgt spid="107"/>
                                        </p:tgtEl>
                                      </p:cBhvr>
                                    </p:animEffect>
                                  </p:childTnLst>
                                </p:cTn>
                              </p:par>
                              <p:par>
                                <p:cTn id="49" presetID="12" presetClass="entr" presetSubtype="4"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p:tgtEl>
                                          <p:spTgt spid="66"/>
                                        </p:tgtEl>
                                        <p:attrNameLst>
                                          <p:attrName>ppt_y</p:attrName>
                                        </p:attrNameLst>
                                      </p:cBhvr>
                                      <p:tavLst>
                                        <p:tav tm="0">
                                          <p:val>
                                            <p:strVal val="#ppt_y+#ppt_h*1.125000"/>
                                          </p:val>
                                        </p:tav>
                                        <p:tav tm="100000">
                                          <p:val>
                                            <p:strVal val="#ppt_y"/>
                                          </p:val>
                                        </p:tav>
                                      </p:tavLst>
                                    </p:anim>
                                    <p:animEffect transition="in" filter="wipe(up)">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7" grpId="0"/>
      <p:bldP spid="45" grpId="0" animBg="1"/>
      <p:bldP spid="10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69A12B9-1E34-BD4E-9B66-D9E4615EEA47}"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51</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Towards Low Overhead</a:t>
            </a:r>
            <a:endParaRPr lang="en-US" sz="3600" dirty="0"/>
          </a:p>
        </p:txBody>
      </p:sp>
      <p:sp>
        <p:nvSpPr>
          <p:cNvPr id="8" name="TextBox 7"/>
          <p:cNvSpPr txBox="1"/>
          <p:nvPr/>
        </p:nvSpPr>
        <p:spPr>
          <a:xfrm>
            <a:off x="444494" y="1486104"/>
            <a:ext cx="4494372" cy="523220"/>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Predicting tail at per I/O basis</a:t>
            </a:r>
            <a:endParaRPr lang="en-US" sz="2800" dirty="0">
              <a:solidFill>
                <a:schemeClr val="bg1"/>
              </a:solidFill>
              <a:latin typeface="Gill Sans" charset="0"/>
              <a:ea typeface="Gill Sans" charset="0"/>
              <a:cs typeface="Gill Sans" charset="0"/>
            </a:endParaRPr>
          </a:p>
        </p:txBody>
      </p:sp>
      <p:cxnSp>
        <p:nvCxnSpPr>
          <p:cNvPr id="12" name="Straight Connector 11"/>
          <p:cNvCxnSpPr/>
          <p:nvPr/>
        </p:nvCxnSpPr>
        <p:spPr>
          <a:xfrm>
            <a:off x="1270000" y="2009324"/>
            <a:ext cx="0" cy="31120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0000" y="2320530"/>
            <a:ext cx="465910" cy="0"/>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69999" y="2659521"/>
            <a:ext cx="46591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35910" y="2045881"/>
            <a:ext cx="2364430" cy="461665"/>
          </a:xfrm>
          <a:prstGeom prst="rect">
            <a:avLst/>
          </a:prstGeom>
          <a:noFill/>
        </p:spPr>
        <p:txBody>
          <a:bodyPr wrap="none" rtlCol="0">
            <a:spAutoFit/>
          </a:bodyPr>
          <a:lstStyle/>
          <a:p>
            <a:r>
              <a:rPr lang="en-US" sz="2400" dirty="0" smtClean="0">
                <a:solidFill>
                  <a:schemeClr val="tx1">
                    <a:lumMod val="85000"/>
                  </a:schemeClr>
                </a:solidFill>
                <a:latin typeface="Arial" charset="0"/>
                <a:ea typeface="Arial" charset="0"/>
                <a:cs typeface="Arial" charset="0"/>
              </a:rPr>
              <a:t>1</a:t>
            </a:r>
            <a:r>
              <a:rPr lang="en-US" sz="2400" dirty="0" smtClean="0">
                <a:solidFill>
                  <a:schemeClr val="tx1">
                    <a:lumMod val="85000"/>
                  </a:schemeClr>
                </a:solidFill>
                <a:latin typeface="Gill Sans" charset="0"/>
                <a:ea typeface="Gill Sans" charset="0"/>
                <a:cs typeface="Gill Sans" charset="0"/>
              </a:rPr>
              <a:t>. Good accuracy</a:t>
            </a:r>
            <a:endParaRPr lang="en-US" sz="2400" dirty="0">
              <a:solidFill>
                <a:schemeClr val="tx1">
                  <a:lumMod val="85000"/>
                </a:schemeClr>
              </a:solidFill>
              <a:latin typeface="Gill Sans" charset="0"/>
              <a:ea typeface="Gill Sans" charset="0"/>
              <a:cs typeface="Gill Sans" charset="0"/>
            </a:endParaRPr>
          </a:p>
        </p:txBody>
      </p:sp>
      <p:sp>
        <p:nvSpPr>
          <p:cNvPr id="21" name="TextBox 20"/>
          <p:cNvSpPr txBox="1"/>
          <p:nvPr/>
        </p:nvSpPr>
        <p:spPr>
          <a:xfrm>
            <a:off x="1735910" y="2428688"/>
            <a:ext cx="4418004" cy="461665"/>
          </a:xfrm>
          <a:prstGeom prst="rect">
            <a:avLst/>
          </a:prstGeom>
          <a:noFill/>
        </p:spPr>
        <p:txBody>
          <a:bodyPr wrap="none" rtlCol="0">
            <a:spAutoFit/>
          </a:bodyPr>
          <a:lstStyle/>
          <a:p>
            <a:r>
              <a:rPr lang="en-US" sz="2400" b="1" dirty="0" smtClean="0">
                <a:solidFill>
                  <a:schemeClr val="bg1"/>
                </a:solidFill>
                <a:latin typeface="Arial" charset="0"/>
                <a:ea typeface="Arial" charset="0"/>
                <a:cs typeface="Arial" charset="0"/>
              </a:rPr>
              <a:t>2</a:t>
            </a:r>
            <a:r>
              <a:rPr lang="en-US" sz="2400" b="1" dirty="0" smtClean="0">
                <a:solidFill>
                  <a:schemeClr val="bg1"/>
                </a:solidFill>
                <a:latin typeface="Gill Sans" charset="0"/>
                <a:ea typeface="Gill Sans" charset="0"/>
                <a:cs typeface="Gill Sans" charset="0"/>
              </a:rPr>
              <a:t>. Low prediction overhead</a:t>
            </a:r>
            <a:endParaRPr lang="en-US" sz="2400" b="1" dirty="0">
              <a:solidFill>
                <a:schemeClr val="bg1"/>
              </a:solidFill>
              <a:latin typeface="Gill Sans" charset="0"/>
              <a:ea typeface="Gill Sans" charset="0"/>
              <a:cs typeface="Gill Sans" charset="0"/>
            </a:endParaRPr>
          </a:p>
        </p:txBody>
      </p:sp>
      <p:cxnSp>
        <p:nvCxnSpPr>
          <p:cNvPr id="26" name="Straight Connector 25"/>
          <p:cNvCxnSpPr/>
          <p:nvPr/>
        </p:nvCxnSpPr>
        <p:spPr>
          <a:xfrm>
            <a:off x="1270000" y="2309846"/>
            <a:ext cx="0" cy="3496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05566" y="5261301"/>
            <a:ext cx="4549996" cy="1420813"/>
            <a:chOff x="705566" y="5261301"/>
            <a:chExt cx="4549996" cy="1420813"/>
          </a:xfrm>
        </p:grpSpPr>
        <p:pic>
          <p:nvPicPr>
            <p:cNvPr id="2" name="Picture 1"/>
            <p:cNvPicPr>
              <a:picLocks noChangeAspect="1"/>
            </p:cNvPicPr>
            <p:nvPr/>
          </p:nvPicPr>
          <p:blipFill>
            <a:blip r:embed="rId3"/>
            <a:stretch>
              <a:fillRect/>
            </a:stretch>
          </p:blipFill>
          <p:spPr>
            <a:xfrm>
              <a:off x="705566" y="5464707"/>
              <a:ext cx="1128866" cy="1128866"/>
            </a:xfrm>
            <a:prstGeom prst="rect">
              <a:avLst/>
            </a:prstGeom>
          </p:spPr>
        </p:pic>
        <p:sp>
          <p:nvSpPr>
            <p:cNvPr id="18" name="Rounded Rectangular Callout 17"/>
            <p:cNvSpPr/>
            <p:nvPr/>
          </p:nvSpPr>
          <p:spPr>
            <a:xfrm>
              <a:off x="2201823" y="5261301"/>
              <a:ext cx="3053739" cy="1420813"/>
            </a:xfrm>
            <a:prstGeom prst="wedgeRoundRectCallout">
              <a:avLst>
                <a:gd name="adj1" fmla="val -61208"/>
                <a:gd name="adj2" fmla="val 2918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For each IO:</a:t>
              </a:r>
            </a:p>
            <a:p>
              <a:pPr algn="ctr"/>
              <a:r>
                <a:rPr lang="en-US" sz="2400" b="1" dirty="0" smtClean="0">
                  <a:solidFill>
                    <a:schemeClr val="bg1"/>
                  </a:solidFill>
                  <a:latin typeface="Gill Sans" charset="0"/>
                  <a:ea typeface="Gill Sans" charset="0"/>
                  <a:cs typeface="Gill Sans" charset="0"/>
                </a:rPr>
                <a:t>Offsets, </a:t>
              </a:r>
            </a:p>
            <a:p>
              <a:pPr algn="ctr"/>
              <a:r>
                <a:rPr lang="en-US" sz="2400" b="1" dirty="0" smtClean="0">
                  <a:solidFill>
                    <a:srgbClr val="0000FF"/>
                  </a:solidFill>
                  <a:latin typeface="Gill Sans" charset="0"/>
                  <a:ea typeface="Gill Sans" charset="0"/>
                  <a:cs typeface="Gill Sans" charset="0"/>
                </a:rPr>
                <a:t>Sizes</a:t>
              </a:r>
              <a:r>
                <a:rPr lang="is-IS" sz="2400" b="1" dirty="0" smtClean="0">
                  <a:solidFill>
                    <a:srgbClr val="0000FF"/>
                  </a:solidFill>
                  <a:latin typeface="Gill Sans" charset="0"/>
                  <a:ea typeface="Gill Sans" charset="0"/>
                  <a:cs typeface="Gill Sans" charset="0"/>
                </a:rPr>
                <a:t>,</a:t>
              </a:r>
            </a:p>
            <a:p>
              <a:pPr algn="ctr"/>
              <a:r>
                <a:rPr lang="is-IS" sz="2400" b="1" dirty="0" smtClean="0">
                  <a:solidFill>
                    <a:srgbClr val="0000FF"/>
                  </a:solidFill>
                  <a:latin typeface="Gill Sans" charset="0"/>
                  <a:ea typeface="Gill Sans" charset="0"/>
                  <a:cs typeface="Gill Sans" charset="0"/>
                </a:rPr>
                <a:t>Latencies</a:t>
              </a: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gr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40" y="3803801"/>
            <a:ext cx="1509350" cy="1428269"/>
          </a:xfrm>
          <a:prstGeom prst="rect">
            <a:avLst/>
          </a:prstGeom>
        </p:spPr>
      </p:pic>
      <p:pic>
        <p:nvPicPr>
          <p:cNvPr id="52" name="Picture 51"/>
          <p:cNvPicPr>
            <a:picLocks noChangeAspect="1"/>
          </p:cNvPicPr>
          <p:nvPr/>
        </p:nvPicPr>
        <p:blipFill>
          <a:blip r:embed="rId5"/>
          <a:stretch>
            <a:fillRect/>
          </a:stretch>
        </p:blipFill>
        <p:spPr>
          <a:xfrm>
            <a:off x="4511321" y="4144322"/>
            <a:ext cx="964271" cy="964271"/>
          </a:xfrm>
          <a:prstGeom prst="rect">
            <a:avLst/>
          </a:prstGeom>
        </p:spPr>
      </p:pic>
      <p:sp>
        <p:nvSpPr>
          <p:cNvPr id="51" name="Rounded Rectangular Callout 50"/>
          <p:cNvSpPr/>
          <p:nvPr/>
        </p:nvSpPr>
        <p:spPr>
          <a:xfrm>
            <a:off x="1615150" y="3328548"/>
            <a:ext cx="3812638" cy="797799"/>
          </a:xfrm>
          <a:prstGeom prst="wedgeRoundRectCallout">
            <a:avLst>
              <a:gd name="adj1" fmla="val -36434"/>
              <a:gd name="adj2" fmla="val 84382"/>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rgbClr val="FF0000"/>
                </a:solidFill>
                <a:latin typeface="Gill Sans" charset="0"/>
                <a:ea typeface="Gill Sans" charset="0"/>
                <a:cs typeface="Gill Sans" charset="0"/>
              </a:rPr>
              <a:t>Lightweight model cannot digest numerous features</a:t>
            </a:r>
            <a:endParaRPr lang="en-US" sz="2400" dirty="0">
              <a:solidFill>
                <a:srgbClr val="FF0000"/>
              </a:solidFill>
              <a:latin typeface="Gill Sans" charset="0"/>
              <a:ea typeface="Gill Sans" charset="0"/>
              <a:cs typeface="Gill Sans" charset="0"/>
            </a:endParaRPr>
          </a:p>
        </p:txBody>
      </p:sp>
      <p:grpSp>
        <p:nvGrpSpPr>
          <p:cNvPr id="10" name="Group 9"/>
          <p:cNvGrpSpPr/>
          <p:nvPr/>
        </p:nvGrpSpPr>
        <p:grpSpPr>
          <a:xfrm>
            <a:off x="4377441" y="1057773"/>
            <a:ext cx="3178391" cy="5272839"/>
            <a:chOff x="4377441" y="1057773"/>
            <a:chExt cx="3178391" cy="5272839"/>
          </a:xfrm>
        </p:grpSpPr>
        <p:cxnSp>
          <p:nvCxnSpPr>
            <p:cNvPr id="9" name="Straight Connector 8"/>
            <p:cNvCxnSpPr/>
            <p:nvPr/>
          </p:nvCxnSpPr>
          <p:spPr>
            <a:xfrm>
              <a:off x="4377441" y="6330612"/>
              <a:ext cx="100491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82359" y="1057774"/>
              <a:ext cx="1719905" cy="527283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02264" y="1057773"/>
              <a:ext cx="45356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7192076">
              <a:off x="4788601" y="3372164"/>
              <a:ext cx="3394712" cy="461665"/>
            </a:xfrm>
            <a:prstGeom prst="rect">
              <a:avLst/>
            </a:prstGeom>
            <a:noFill/>
          </p:spPr>
          <p:txBody>
            <a:bodyPr wrap="none" rtlCol="0">
              <a:spAutoFit/>
            </a:bodyPr>
            <a:lstStyle/>
            <a:p>
              <a:pPr algn="ctr"/>
              <a:r>
                <a:rPr lang="en-US" sz="2400" dirty="0" smtClean="0">
                  <a:solidFill>
                    <a:srgbClr val="0000FF"/>
                  </a:solidFill>
                  <a:latin typeface="Gill Sans" charset="0"/>
                  <a:ea typeface="Gill Sans" charset="0"/>
                  <a:cs typeface="Gill Sans" charset="0"/>
                </a:rPr>
                <a:t>More </a:t>
              </a:r>
              <a:r>
                <a:rPr lang="en-US" sz="2400" b="1" dirty="0" smtClean="0">
                  <a:solidFill>
                    <a:srgbClr val="0000FF"/>
                  </a:solidFill>
                  <a:latin typeface="Gill Sans" charset="0"/>
                  <a:ea typeface="Gill Sans" charset="0"/>
                  <a:cs typeface="Gill Sans" charset="0"/>
                </a:rPr>
                <a:t>aggregate</a:t>
              </a:r>
              <a:r>
                <a:rPr lang="en-US" sz="2400" dirty="0" smtClean="0">
                  <a:solidFill>
                    <a:srgbClr val="0000FF"/>
                  </a:solidFill>
                  <a:latin typeface="Gill Sans" charset="0"/>
                  <a:ea typeface="Gill Sans" charset="0"/>
                  <a:cs typeface="Gill Sans" charset="0"/>
                </a:rPr>
                <a:t> setting</a:t>
              </a:r>
              <a:endParaRPr lang="en-US" sz="2400" dirty="0">
                <a:solidFill>
                  <a:srgbClr val="0000FF"/>
                </a:solidFill>
                <a:latin typeface="Gill Sans" charset="0"/>
                <a:ea typeface="Gill Sans" charset="0"/>
                <a:cs typeface="Gill Sans" charset="0"/>
              </a:endParaRPr>
            </a:p>
          </p:txBody>
        </p:sp>
      </p:grpSp>
      <p:grpSp>
        <p:nvGrpSpPr>
          <p:cNvPr id="11" name="Group 10"/>
          <p:cNvGrpSpPr/>
          <p:nvPr/>
        </p:nvGrpSpPr>
        <p:grpSpPr>
          <a:xfrm>
            <a:off x="7970371" y="443519"/>
            <a:ext cx="3570704" cy="1310412"/>
            <a:chOff x="7970371" y="443519"/>
            <a:chExt cx="3570704" cy="1310412"/>
          </a:xfrm>
        </p:grpSpPr>
        <p:sp>
          <p:nvSpPr>
            <p:cNvPr id="59" name="TextBox 58"/>
            <p:cNvSpPr txBox="1"/>
            <p:nvPr/>
          </p:nvSpPr>
          <p:spPr>
            <a:xfrm flipH="1">
              <a:off x="8330789" y="455223"/>
              <a:ext cx="789669" cy="461665"/>
            </a:xfrm>
            <a:prstGeom prst="rect">
              <a:avLst/>
            </a:prstGeom>
            <a:noFill/>
          </p:spPr>
          <p:txBody>
            <a:bodyPr wrap="square" rtlCol="0">
              <a:spAutoFit/>
            </a:bodyPr>
            <a:lstStyle/>
            <a:p>
              <a:pPr algn="ctr"/>
              <a:r>
                <a:rPr lang="en-US" sz="2400" smtClean="0">
                  <a:solidFill>
                    <a:schemeClr val="bg1"/>
                  </a:solidFill>
                  <a:latin typeface="Gill Sans" charset="0"/>
                  <a:ea typeface="Gill Sans" charset="0"/>
                  <a:cs typeface="Gill Sans" charset="0"/>
                </a:rPr>
                <a:t>52</a:t>
              </a:r>
              <a:endParaRPr lang="en-US" sz="2400" dirty="0">
                <a:solidFill>
                  <a:schemeClr val="bg1"/>
                </a:solidFill>
                <a:latin typeface="Gill Sans" charset="0"/>
                <a:ea typeface="Gill Sans" charset="0"/>
                <a:cs typeface="Gill Sans" charset="0"/>
              </a:endParaRPr>
            </a:p>
          </p:txBody>
        </p:sp>
        <p:cxnSp>
          <p:nvCxnSpPr>
            <p:cNvPr id="60" name="Straight Connector 59"/>
            <p:cNvCxnSpPr/>
            <p:nvPr/>
          </p:nvCxnSpPr>
          <p:spPr>
            <a:xfrm>
              <a:off x="8107235" y="886814"/>
              <a:ext cx="123046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70371" y="922934"/>
              <a:ext cx="1504194"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Pending </a:t>
              </a:r>
            </a:p>
            <a:p>
              <a:pPr algn="ctr"/>
              <a:r>
                <a:rPr lang="en-US" sz="2400" dirty="0">
                  <a:solidFill>
                    <a:schemeClr val="bg1"/>
                  </a:solidFill>
                  <a:latin typeface="Gill Sans" charset="0"/>
                  <a:ea typeface="Gill Sans" charset="0"/>
                  <a:cs typeface="Gill Sans" charset="0"/>
                </a:rPr>
                <a:t>p</a:t>
              </a:r>
              <a:r>
                <a:rPr lang="en-US" sz="2400" dirty="0" smtClean="0">
                  <a:solidFill>
                    <a:schemeClr val="bg1"/>
                  </a:solidFill>
                  <a:latin typeface="Gill Sans" charset="0"/>
                  <a:ea typeface="Gill Sans" charset="0"/>
                  <a:cs typeface="Gill Sans" charset="0"/>
                </a:rPr>
                <a:t>age reads</a:t>
              </a:r>
              <a:endParaRPr lang="en-US" sz="2400" dirty="0">
                <a:solidFill>
                  <a:schemeClr val="bg1"/>
                </a:solidFill>
                <a:latin typeface="Gill Sans" charset="0"/>
                <a:ea typeface="Gill Sans" charset="0"/>
                <a:cs typeface="Gill Sans" charset="0"/>
              </a:endParaRPr>
            </a:p>
          </p:txBody>
        </p:sp>
        <p:cxnSp>
          <p:nvCxnSpPr>
            <p:cNvPr id="62" name="Straight Connector 61"/>
            <p:cNvCxnSpPr/>
            <p:nvPr/>
          </p:nvCxnSpPr>
          <p:spPr>
            <a:xfrm>
              <a:off x="10045542" y="870006"/>
              <a:ext cx="122266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28133" y="911347"/>
              <a:ext cx="1612942"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Pending </a:t>
              </a:r>
            </a:p>
            <a:p>
              <a:pPr algn="ctr"/>
              <a:r>
                <a:rPr lang="en-US" sz="2400" dirty="0">
                  <a:solidFill>
                    <a:schemeClr val="bg1"/>
                  </a:solidFill>
                  <a:latin typeface="Gill Sans" charset="0"/>
                  <a:ea typeface="Gill Sans" charset="0"/>
                  <a:cs typeface="Gill Sans" charset="0"/>
                </a:rPr>
                <a:t>p</a:t>
              </a:r>
              <a:r>
                <a:rPr lang="en-US" sz="2400" dirty="0" smtClean="0">
                  <a:solidFill>
                    <a:schemeClr val="bg1"/>
                  </a:solidFill>
                  <a:latin typeface="Gill Sans" charset="0"/>
                  <a:ea typeface="Gill Sans" charset="0"/>
                  <a:cs typeface="Gill Sans" charset="0"/>
                </a:rPr>
                <a:t>age writes</a:t>
              </a:r>
              <a:endParaRPr lang="en-US" sz="2400" dirty="0">
                <a:solidFill>
                  <a:schemeClr val="bg1"/>
                </a:solidFill>
                <a:latin typeface="Gill Sans" charset="0"/>
                <a:ea typeface="Gill Sans" charset="0"/>
                <a:cs typeface="Gill Sans" charset="0"/>
              </a:endParaRPr>
            </a:p>
          </p:txBody>
        </p:sp>
        <p:sp>
          <p:nvSpPr>
            <p:cNvPr id="67" name="TextBox 66"/>
            <p:cNvSpPr txBox="1"/>
            <p:nvPr/>
          </p:nvSpPr>
          <p:spPr>
            <a:xfrm flipH="1">
              <a:off x="10305696" y="443519"/>
              <a:ext cx="789669" cy="461665"/>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1</a:t>
              </a:r>
              <a:r>
                <a:rPr lang="en-US" sz="2400" dirty="0" smtClean="0">
                  <a:solidFill>
                    <a:schemeClr val="bg1"/>
                  </a:solidFill>
                  <a:latin typeface="Gill Sans" charset="0"/>
                  <a:ea typeface="Gill Sans" charset="0"/>
                  <a:cs typeface="Gill Sans" charset="0"/>
                </a:rPr>
                <a:t>2</a:t>
              </a:r>
              <a:endParaRPr lang="en-US" sz="2400" dirty="0">
                <a:solidFill>
                  <a:schemeClr val="bg1"/>
                </a:solidFill>
                <a:latin typeface="Gill Sans" charset="0"/>
                <a:ea typeface="Gill Sans" charset="0"/>
                <a:cs typeface="Gill Sans" charset="0"/>
              </a:endParaRPr>
            </a:p>
          </p:txBody>
        </p:sp>
      </p:grpSp>
      <p:grpSp>
        <p:nvGrpSpPr>
          <p:cNvPr id="13" name="Group 12"/>
          <p:cNvGrpSpPr/>
          <p:nvPr/>
        </p:nvGrpSpPr>
        <p:grpSpPr>
          <a:xfrm>
            <a:off x="7831867" y="1956671"/>
            <a:ext cx="3867923" cy="550876"/>
            <a:chOff x="7831867" y="1956671"/>
            <a:chExt cx="3867923" cy="550876"/>
          </a:xfrm>
        </p:grpSpPr>
        <p:sp>
          <p:nvSpPr>
            <p:cNvPr id="69" name="Rounded Rectangular Callout 68"/>
            <p:cNvSpPr/>
            <p:nvPr/>
          </p:nvSpPr>
          <p:spPr>
            <a:xfrm>
              <a:off x="7831867" y="1956672"/>
              <a:ext cx="3867679" cy="550875"/>
            </a:xfrm>
            <a:prstGeom prst="wedgeRoundRectCallout">
              <a:avLst>
                <a:gd name="adj1" fmla="val -27969"/>
                <a:gd name="adj2" fmla="val -9259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solidFill>
                  <a:schemeClr val="bg1"/>
                </a:solidFill>
                <a:latin typeface="Gill Sans" charset="0"/>
                <a:ea typeface="Gill Sans" charset="0"/>
                <a:cs typeface="Gill Sans" charset="0"/>
              </a:endParaRPr>
            </a:p>
          </p:txBody>
        </p:sp>
        <p:sp>
          <p:nvSpPr>
            <p:cNvPr id="70" name="Rounded Rectangular Callout 69"/>
            <p:cNvSpPr/>
            <p:nvPr/>
          </p:nvSpPr>
          <p:spPr>
            <a:xfrm>
              <a:off x="7832111" y="1956671"/>
              <a:ext cx="3867679" cy="550875"/>
            </a:xfrm>
            <a:prstGeom prst="wedgeRoundRectCallout">
              <a:avLst>
                <a:gd name="adj1" fmla="val 31832"/>
                <a:gd name="adj2" fmla="val -9992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Gill Sans" charset="0"/>
                  <a:ea typeface="Gill Sans" charset="0"/>
                  <a:cs typeface="Gill Sans" charset="0"/>
                </a:rPr>
                <a:t>I</a:t>
              </a:r>
              <a:r>
                <a:rPr lang="en-US" sz="2400" b="1" dirty="0" smtClean="0">
                  <a:solidFill>
                    <a:schemeClr val="bg1"/>
                  </a:solidFill>
                  <a:latin typeface="Gill Sans" charset="0"/>
                  <a:ea typeface="Gill Sans" charset="0"/>
                  <a:cs typeface="Gill Sans" charset="0"/>
                </a:rPr>
                <a:t>ndicators</a:t>
              </a:r>
              <a:r>
                <a:rPr lang="en-US" sz="2400" dirty="0" smtClean="0">
                  <a:solidFill>
                    <a:schemeClr val="bg1"/>
                  </a:solidFill>
                  <a:latin typeface="Gill Sans" charset="0"/>
                  <a:ea typeface="Gill Sans" charset="0"/>
                  <a:cs typeface="Gill Sans" charset="0"/>
                </a:rPr>
                <a:t> for </a:t>
              </a:r>
              <a:r>
                <a:rPr lang="en-US" sz="2400" b="1" dirty="0" smtClean="0">
                  <a:solidFill>
                    <a:schemeClr val="bg1"/>
                  </a:solidFill>
                  <a:latin typeface="Gill Sans" charset="0"/>
                  <a:ea typeface="Gill Sans" charset="0"/>
                  <a:cs typeface="Gill Sans" charset="0"/>
                </a:rPr>
                <a:t>latency </a:t>
              </a:r>
              <a:endParaRPr lang="en-US" sz="2400" b="1" dirty="0">
                <a:solidFill>
                  <a:schemeClr val="bg1"/>
                </a:solidFill>
                <a:latin typeface="Gill Sans" charset="0"/>
                <a:ea typeface="Gill Sans" charset="0"/>
                <a:cs typeface="Gill Sans" charset="0"/>
              </a:endParaRPr>
            </a:p>
          </p:txBody>
        </p:sp>
      </p:grpSp>
      <p:grpSp>
        <p:nvGrpSpPr>
          <p:cNvPr id="19" name="Group 18"/>
          <p:cNvGrpSpPr/>
          <p:nvPr/>
        </p:nvGrpSpPr>
        <p:grpSpPr>
          <a:xfrm>
            <a:off x="7285375" y="5056949"/>
            <a:ext cx="2374946" cy="1303785"/>
            <a:chOff x="7285375" y="5056949"/>
            <a:chExt cx="2374946" cy="1303785"/>
          </a:xfrm>
        </p:grpSpPr>
        <p:cxnSp>
          <p:nvCxnSpPr>
            <p:cNvPr id="71" name="Straight Connector 70"/>
            <p:cNvCxnSpPr/>
            <p:nvPr/>
          </p:nvCxnSpPr>
          <p:spPr>
            <a:xfrm flipV="1">
              <a:off x="7582370" y="5529737"/>
              <a:ext cx="1662850"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285375" y="5529737"/>
              <a:ext cx="2374946"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Latency of</a:t>
              </a:r>
            </a:p>
            <a:p>
              <a:pPr algn="ctr"/>
              <a:r>
                <a:rPr lang="en-US" sz="2400" b="1" i="1" dirty="0">
                  <a:solidFill>
                    <a:schemeClr val="bg1"/>
                  </a:solidFill>
                  <a:latin typeface="Gill Sans" charset="0"/>
                  <a:ea typeface="Gill Sans" charset="0"/>
                  <a:cs typeface="Gill Sans" charset="0"/>
                </a:rPr>
                <a:t>h</a:t>
              </a:r>
              <a:r>
                <a:rPr lang="en-US" sz="2400" b="1" i="1" dirty="0" smtClean="0">
                  <a:solidFill>
                    <a:schemeClr val="bg1"/>
                  </a:solidFill>
                  <a:latin typeface="Gill Sans" charset="0"/>
                  <a:ea typeface="Gill Sans" charset="0"/>
                  <a:cs typeface="Gill Sans" charset="0"/>
                </a:rPr>
                <a:t>istory I/O </a:t>
              </a:r>
              <a:r>
                <a:rPr lang="en-US" sz="2400" dirty="0" smtClean="0">
                  <a:solidFill>
                    <a:schemeClr val="bg1"/>
                  </a:solidFill>
                  <a:latin typeface="Gill Sans" charset="0"/>
                  <a:ea typeface="Gill Sans" charset="0"/>
                  <a:cs typeface="Gill Sans" charset="0"/>
                </a:rPr>
                <a:t>(</a:t>
              </a:r>
              <a:r>
                <a:rPr lang="el-GR" sz="2400" dirty="0" err="1">
                  <a:solidFill>
                    <a:schemeClr val="bg1"/>
                  </a:solidFill>
                  <a:latin typeface="Gill Sans" charset="0"/>
                  <a:ea typeface="Gill Sans" charset="0"/>
                  <a:cs typeface="Gill Sans" charset="0"/>
                </a:rPr>
                <a:t>μs</a:t>
              </a:r>
              <a:r>
                <a:rPr lang="en-U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77" name="TextBox 76"/>
            <p:cNvSpPr txBox="1"/>
            <p:nvPr/>
          </p:nvSpPr>
          <p:spPr>
            <a:xfrm>
              <a:off x="8056038" y="5056949"/>
              <a:ext cx="800219"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2000</a:t>
              </a:r>
              <a:endParaRPr lang="en-US" sz="2400" dirty="0">
                <a:solidFill>
                  <a:schemeClr val="bg1"/>
                </a:solidFill>
                <a:latin typeface="Gill Sans" charset="0"/>
                <a:ea typeface="Gill Sans" charset="0"/>
                <a:cs typeface="Gill Sans" charset="0"/>
              </a:endParaRPr>
            </a:p>
          </p:txBody>
        </p:sp>
      </p:grpSp>
      <p:grpSp>
        <p:nvGrpSpPr>
          <p:cNvPr id="15" name="Group 14"/>
          <p:cNvGrpSpPr/>
          <p:nvPr/>
        </p:nvGrpSpPr>
        <p:grpSpPr>
          <a:xfrm>
            <a:off x="6672349" y="2558934"/>
            <a:ext cx="3493585" cy="1241495"/>
            <a:chOff x="6672349" y="2558934"/>
            <a:chExt cx="3493585" cy="1241495"/>
          </a:xfrm>
        </p:grpSpPr>
        <p:sp>
          <p:nvSpPr>
            <p:cNvPr id="82" name="TextBox 81"/>
            <p:cNvSpPr txBox="1"/>
            <p:nvPr/>
          </p:nvSpPr>
          <p:spPr>
            <a:xfrm>
              <a:off x="6672349" y="2969432"/>
              <a:ext cx="3493585"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Pending page reads </a:t>
              </a:r>
            </a:p>
            <a:p>
              <a:pPr algn="ctr"/>
              <a:r>
                <a:rPr lang="en-US" sz="2400" dirty="0" smtClean="0">
                  <a:solidFill>
                    <a:schemeClr val="bg1"/>
                  </a:solidFill>
                  <a:latin typeface="Gill Sans" charset="0"/>
                  <a:ea typeface="Gill Sans" charset="0"/>
                  <a:cs typeface="Gill Sans" charset="0"/>
                </a:rPr>
                <a:t>when </a:t>
              </a:r>
              <a:r>
                <a:rPr lang="en-US" sz="2400" b="1" i="1" dirty="0" smtClean="0">
                  <a:solidFill>
                    <a:schemeClr val="bg1"/>
                  </a:solidFill>
                  <a:latin typeface="Gill Sans" charset="0"/>
                  <a:ea typeface="Gill Sans" charset="0"/>
                  <a:cs typeface="Gill Sans" charset="0"/>
                </a:rPr>
                <a:t>history I/O </a:t>
              </a:r>
              <a:r>
                <a:rPr lang="en-US" sz="2400" i="1" dirty="0" smtClean="0">
                  <a:solidFill>
                    <a:schemeClr val="bg1"/>
                  </a:solidFill>
                  <a:latin typeface="Gill Sans" charset="0"/>
                  <a:ea typeface="Gill Sans" charset="0"/>
                  <a:cs typeface="Gill Sans" charset="0"/>
                </a:rPr>
                <a:t>arrives </a:t>
              </a:r>
              <a:endParaRPr lang="en-US" sz="2400" i="1" dirty="0">
                <a:solidFill>
                  <a:schemeClr val="bg1"/>
                </a:solidFill>
                <a:latin typeface="Gill Sans" charset="0"/>
                <a:ea typeface="Gill Sans" charset="0"/>
                <a:cs typeface="Gill Sans" charset="0"/>
              </a:endParaRPr>
            </a:p>
          </p:txBody>
        </p:sp>
        <p:cxnSp>
          <p:nvCxnSpPr>
            <p:cNvPr id="83" name="Straight Connector 82"/>
            <p:cNvCxnSpPr/>
            <p:nvPr/>
          </p:nvCxnSpPr>
          <p:spPr>
            <a:xfrm flipV="1">
              <a:off x="7625380" y="2992102"/>
              <a:ext cx="1662850"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195412" y="2558934"/>
              <a:ext cx="492444"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10</a:t>
              </a:r>
              <a:endParaRPr lang="en-US" sz="2400" dirty="0">
                <a:solidFill>
                  <a:schemeClr val="bg1"/>
                </a:solidFill>
                <a:latin typeface="Gill Sans" charset="0"/>
                <a:ea typeface="Gill Sans" charset="0"/>
                <a:cs typeface="Gill Sans" charset="0"/>
              </a:endParaRPr>
            </a:p>
          </p:txBody>
        </p:sp>
      </p:grpSp>
      <p:grpSp>
        <p:nvGrpSpPr>
          <p:cNvPr id="16" name="Group 15"/>
          <p:cNvGrpSpPr/>
          <p:nvPr/>
        </p:nvGrpSpPr>
        <p:grpSpPr>
          <a:xfrm>
            <a:off x="6666787" y="3821841"/>
            <a:ext cx="3493585" cy="1241495"/>
            <a:chOff x="6666787" y="3821841"/>
            <a:chExt cx="3493585" cy="1241495"/>
          </a:xfrm>
        </p:grpSpPr>
        <p:sp>
          <p:nvSpPr>
            <p:cNvPr id="85" name="TextBox 84"/>
            <p:cNvSpPr txBox="1"/>
            <p:nvPr/>
          </p:nvSpPr>
          <p:spPr>
            <a:xfrm>
              <a:off x="6666787" y="4232339"/>
              <a:ext cx="3493585"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Pending page writes</a:t>
              </a:r>
            </a:p>
            <a:p>
              <a:pPr algn="ctr"/>
              <a:r>
                <a:rPr lang="en-US" sz="2400" dirty="0" smtClean="0">
                  <a:solidFill>
                    <a:schemeClr val="bg1"/>
                  </a:solidFill>
                  <a:latin typeface="Gill Sans" charset="0"/>
                  <a:ea typeface="Gill Sans" charset="0"/>
                  <a:cs typeface="Gill Sans" charset="0"/>
                </a:rPr>
                <a:t>when </a:t>
              </a:r>
              <a:r>
                <a:rPr lang="en-US" sz="2400" b="1" i="1" dirty="0" smtClean="0">
                  <a:solidFill>
                    <a:schemeClr val="bg1"/>
                  </a:solidFill>
                  <a:latin typeface="Gill Sans" charset="0"/>
                  <a:ea typeface="Gill Sans" charset="0"/>
                  <a:cs typeface="Gill Sans" charset="0"/>
                </a:rPr>
                <a:t>history I/O </a:t>
              </a:r>
              <a:r>
                <a:rPr lang="en-US" sz="2400" i="1" dirty="0" smtClean="0">
                  <a:solidFill>
                    <a:schemeClr val="bg1"/>
                  </a:solidFill>
                  <a:latin typeface="Gill Sans" charset="0"/>
                  <a:ea typeface="Gill Sans" charset="0"/>
                  <a:cs typeface="Gill Sans" charset="0"/>
                </a:rPr>
                <a:t>arrives </a:t>
              </a:r>
              <a:endParaRPr lang="en-US" sz="2400" i="1" dirty="0">
                <a:solidFill>
                  <a:schemeClr val="bg1"/>
                </a:solidFill>
                <a:latin typeface="Gill Sans" charset="0"/>
                <a:ea typeface="Gill Sans" charset="0"/>
                <a:cs typeface="Gill Sans" charset="0"/>
              </a:endParaRPr>
            </a:p>
          </p:txBody>
        </p:sp>
        <p:cxnSp>
          <p:nvCxnSpPr>
            <p:cNvPr id="86" name="Straight Connector 85"/>
            <p:cNvCxnSpPr/>
            <p:nvPr/>
          </p:nvCxnSpPr>
          <p:spPr>
            <a:xfrm flipV="1">
              <a:off x="7619818" y="4255009"/>
              <a:ext cx="1662850"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195412" y="3821841"/>
              <a:ext cx="492444" cy="461665"/>
            </a:xfrm>
            <a:prstGeom prst="rect">
              <a:avLst/>
            </a:prstGeom>
            <a:noFill/>
          </p:spPr>
          <p:txBody>
            <a:bodyPr wrap="none" rtlCol="0">
              <a:spAutoFit/>
            </a:bodyPr>
            <a:lstStyle/>
            <a:p>
              <a:pPr algn="ctr"/>
              <a:r>
                <a:rPr lang="en-US" sz="2400" dirty="0">
                  <a:solidFill>
                    <a:schemeClr val="bg1"/>
                  </a:solidFill>
                  <a:latin typeface="Gill Sans" charset="0"/>
                  <a:ea typeface="Gill Sans" charset="0"/>
                  <a:cs typeface="Gill Sans" charset="0"/>
                </a:rPr>
                <a:t>2</a:t>
              </a:r>
              <a:r>
                <a:rPr lang="en-US" sz="2400" dirty="0" smtClean="0">
                  <a:solidFill>
                    <a:schemeClr val="bg1"/>
                  </a:solidFill>
                  <a:latin typeface="Gill Sans" charset="0"/>
                  <a:ea typeface="Gill Sans" charset="0"/>
                  <a:cs typeface="Gill Sans" charset="0"/>
                </a:rPr>
                <a:t>0</a:t>
              </a:r>
              <a:endParaRPr lang="en-US" sz="2400" dirty="0">
                <a:solidFill>
                  <a:schemeClr val="bg1"/>
                </a:solidFill>
                <a:latin typeface="Gill Sans" charset="0"/>
                <a:ea typeface="Gill Sans" charset="0"/>
                <a:cs typeface="Gill Sans" charset="0"/>
              </a:endParaRPr>
            </a:p>
          </p:txBody>
        </p:sp>
      </p:grpSp>
      <p:grpSp>
        <p:nvGrpSpPr>
          <p:cNvPr id="24" name="Group 23"/>
          <p:cNvGrpSpPr/>
          <p:nvPr/>
        </p:nvGrpSpPr>
        <p:grpSpPr>
          <a:xfrm>
            <a:off x="10407233" y="2940104"/>
            <a:ext cx="1551026" cy="3653469"/>
            <a:chOff x="10407233" y="2940104"/>
            <a:chExt cx="1551026" cy="3653469"/>
          </a:xfrm>
        </p:grpSpPr>
        <p:sp>
          <p:nvSpPr>
            <p:cNvPr id="92" name="Rounded Rectangular Callout 91"/>
            <p:cNvSpPr/>
            <p:nvPr/>
          </p:nvSpPr>
          <p:spPr>
            <a:xfrm>
              <a:off x="10407233" y="4156273"/>
              <a:ext cx="1508074" cy="1904639"/>
            </a:xfrm>
            <a:prstGeom prst="wedgeRoundRectCallout">
              <a:avLst>
                <a:gd name="adj1" fmla="val -88805"/>
                <a:gd name="adj2" fmla="val -1970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solidFill>
                  <a:schemeClr val="bg1"/>
                </a:solidFill>
                <a:latin typeface="Gill Sans" charset="0"/>
                <a:ea typeface="Gill Sans" charset="0"/>
                <a:cs typeface="Gill Sans" charset="0"/>
              </a:endParaRPr>
            </a:p>
          </p:txBody>
        </p:sp>
        <p:sp>
          <p:nvSpPr>
            <p:cNvPr id="89" name="Rounded Rectangular Callout 88"/>
            <p:cNvSpPr/>
            <p:nvPr/>
          </p:nvSpPr>
          <p:spPr>
            <a:xfrm>
              <a:off x="10407233" y="2940105"/>
              <a:ext cx="1508074" cy="3653468"/>
            </a:xfrm>
            <a:prstGeom prst="wedgeRoundRectCallout">
              <a:avLst>
                <a:gd name="adj1" fmla="val -79677"/>
                <a:gd name="adj2" fmla="val -4345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solidFill>
                  <a:schemeClr val="bg1"/>
                </a:solidFill>
                <a:latin typeface="Gill Sans" charset="0"/>
                <a:ea typeface="Gill Sans" charset="0"/>
                <a:cs typeface="Gill Sans" charset="0"/>
              </a:endParaRPr>
            </a:p>
          </p:txBody>
        </p:sp>
        <p:sp>
          <p:nvSpPr>
            <p:cNvPr id="91" name="Rounded Rectangular Callout 90"/>
            <p:cNvSpPr/>
            <p:nvPr/>
          </p:nvSpPr>
          <p:spPr>
            <a:xfrm>
              <a:off x="10407233" y="2940104"/>
              <a:ext cx="1508074" cy="3653468"/>
            </a:xfrm>
            <a:prstGeom prst="wedgeRoundRectCallout">
              <a:avLst>
                <a:gd name="adj1" fmla="val -88623"/>
                <a:gd name="adj2" fmla="val 28763"/>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solidFill>
                  <a:schemeClr val="bg1"/>
                </a:solidFill>
                <a:latin typeface="Gill Sans" charset="0"/>
                <a:ea typeface="Gill Sans" charset="0"/>
                <a:cs typeface="Gill Sans" charset="0"/>
              </a:endParaRPr>
            </a:p>
          </p:txBody>
        </p:sp>
        <p:sp>
          <p:nvSpPr>
            <p:cNvPr id="93" name="TextBox 92"/>
            <p:cNvSpPr txBox="1"/>
            <p:nvPr/>
          </p:nvSpPr>
          <p:spPr>
            <a:xfrm>
              <a:off x="10507975" y="3631836"/>
              <a:ext cx="1317972" cy="830997"/>
            </a:xfrm>
            <a:prstGeom prst="rect">
              <a:avLst/>
            </a:prstGeom>
            <a:noFill/>
          </p:spPr>
          <p:txBody>
            <a:bodyPr wrap="square" rtlCol="0">
              <a:spAutoFit/>
            </a:bodyPr>
            <a:lstStyle/>
            <a:p>
              <a:pPr algn="ctr"/>
              <a:r>
                <a:rPr lang="en-US" sz="2400" b="1" dirty="0" smtClean="0">
                  <a:solidFill>
                    <a:srgbClr val="C00000"/>
                  </a:solidFill>
                  <a:latin typeface="Gill Sans" charset="0"/>
                  <a:ea typeface="Gill Sans" charset="0"/>
                  <a:cs typeface="Gill Sans" charset="0"/>
                </a:rPr>
                <a:t>Inverse</a:t>
              </a:r>
              <a:r>
                <a:rPr lang="en-US" sz="2400" dirty="0" smtClean="0">
                  <a:solidFill>
                    <a:srgbClr val="C00000"/>
                  </a:solidFill>
                  <a:latin typeface="Gill Sans" charset="0"/>
                  <a:ea typeface="Gill Sans" charset="0"/>
                  <a:cs typeface="Gill Sans" charset="0"/>
                </a:rPr>
                <a:t> </a:t>
              </a:r>
              <a:r>
                <a:rPr lang="en-US" sz="2400" dirty="0" smtClean="0">
                  <a:solidFill>
                    <a:schemeClr val="bg1"/>
                  </a:solidFill>
                  <a:latin typeface="Gill Sans" charset="0"/>
                  <a:ea typeface="Gill Sans" charset="0"/>
                  <a:cs typeface="Gill Sans" charset="0"/>
                </a:rPr>
                <a:t>values</a:t>
              </a:r>
              <a:endParaRPr lang="en-US" sz="2400" i="1" dirty="0">
                <a:solidFill>
                  <a:schemeClr val="bg1"/>
                </a:solidFill>
                <a:latin typeface="Gill Sans" charset="0"/>
                <a:ea typeface="Gill Sans" charset="0"/>
                <a:cs typeface="Gill Sans" charset="0"/>
              </a:endParaRPr>
            </a:p>
          </p:txBody>
        </p:sp>
        <p:sp>
          <p:nvSpPr>
            <p:cNvPr id="29" name="Down Arrow 28"/>
            <p:cNvSpPr/>
            <p:nvPr/>
          </p:nvSpPr>
          <p:spPr>
            <a:xfrm>
              <a:off x="10918102" y="4595615"/>
              <a:ext cx="529288" cy="60561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0407233" y="5304030"/>
              <a:ext cx="1551026"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Internal</a:t>
              </a:r>
            </a:p>
            <a:p>
              <a:pPr algn="ctr"/>
              <a:r>
                <a:rPr lang="en-US" sz="2400" i="1" dirty="0" smtClean="0">
                  <a:solidFill>
                    <a:schemeClr val="bg1"/>
                  </a:solidFill>
                  <a:latin typeface="Gill Sans" charset="0"/>
                  <a:ea typeface="Gill Sans" charset="0"/>
                  <a:cs typeface="Gill Sans" charset="0"/>
                </a:rPr>
                <a:t>disturbance</a:t>
              </a:r>
              <a:endParaRPr lang="en-US" sz="2400" i="1" dirty="0">
                <a:solidFill>
                  <a:schemeClr val="bg1"/>
                </a:solidFill>
                <a:latin typeface="Gill Sans" charset="0"/>
                <a:ea typeface="Gill Sans" charset="0"/>
                <a:cs typeface="Gill Sans" charset="0"/>
              </a:endParaRPr>
            </a:p>
          </p:txBody>
        </p:sp>
      </p:grpSp>
      <p:sp>
        <p:nvSpPr>
          <p:cNvPr id="95" name="TextBox 94"/>
          <p:cNvSpPr txBox="1"/>
          <p:nvPr/>
        </p:nvSpPr>
        <p:spPr>
          <a:xfrm>
            <a:off x="7694812" y="6374877"/>
            <a:ext cx="1361527" cy="461665"/>
          </a:xfrm>
          <a:prstGeom prst="rect">
            <a:avLst/>
          </a:prstGeom>
          <a:noFill/>
        </p:spPr>
        <p:txBody>
          <a:bodyPr wrap="none" rtlCol="0">
            <a:spAutoFit/>
          </a:bodyPr>
          <a:lstStyle/>
          <a:p>
            <a:pPr algn="ctr"/>
            <a:r>
              <a:rPr lang="is-IS" sz="2400" dirty="0" smtClean="0">
                <a:solidFill>
                  <a:schemeClr val="bg1"/>
                </a:solidFill>
                <a:latin typeface="Gill Sans" charset="0"/>
                <a:ea typeface="Gill Sans" charset="0"/>
                <a:cs typeface="Gill Sans" charset="0"/>
              </a:rPr>
              <a:t>…(more)</a:t>
            </a:r>
            <a:endParaRPr lang="en-US" sz="2400"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205572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500"/>
                            </p:stCondLst>
                            <p:childTnLst>
                              <p:par>
                                <p:cTn id="17" presetID="1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dissolve">
                                      <p:cBhvr>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p:tgtEl>
                                          <p:spTgt spid="24"/>
                                        </p:tgtEl>
                                        <p:attrNameLst>
                                          <p:attrName>ppt_x</p:attrName>
                                        </p:attrNameLst>
                                      </p:cBhvr>
                                      <p:tavLst>
                                        <p:tav tm="0">
                                          <p:val>
                                            <p:strVal val="#ppt_x-#ppt_w*1.125000"/>
                                          </p:val>
                                        </p:tav>
                                        <p:tav tm="100000">
                                          <p:val>
                                            <p:strVal val="#ppt_x"/>
                                          </p:val>
                                        </p:tav>
                                      </p:tavLst>
                                    </p:anim>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110FA7-73D9-F24D-8CF1-A0F9406C55E5}"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52</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Towards Low Overhead</a:t>
            </a:r>
            <a:endParaRPr lang="en-US" sz="3600" dirty="0"/>
          </a:p>
        </p:txBody>
      </p:sp>
      <p:sp>
        <p:nvSpPr>
          <p:cNvPr id="8" name="TextBox 7"/>
          <p:cNvSpPr txBox="1"/>
          <p:nvPr/>
        </p:nvSpPr>
        <p:spPr>
          <a:xfrm>
            <a:off x="444494" y="1486104"/>
            <a:ext cx="4494372" cy="523220"/>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Predicting tail at per I/O basis</a:t>
            </a:r>
            <a:endParaRPr lang="en-US" sz="2800" dirty="0">
              <a:solidFill>
                <a:schemeClr val="bg1"/>
              </a:solidFill>
              <a:latin typeface="Gill Sans" charset="0"/>
              <a:ea typeface="Gill Sans" charset="0"/>
              <a:cs typeface="Gill Sans" charset="0"/>
            </a:endParaRPr>
          </a:p>
        </p:txBody>
      </p:sp>
      <p:cxnSp>
        <p:nvCxnSpPr>
          <p:cNvPr id="12" name="Straight Connector 11"/>
          <p:cNvCxnSpPr/>
          <p:nvPr/>
        </p:nvCxnSpPr>
        <p:spPr>
          <a:xfrm>
            <a:off x="1270000" y="2009324"/>
            <a:ext cx="0" cy="31120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0000" y="2320530"/>
            <a:ext cx="465910" cy="0"/>
          </a:xfrm>
          <a:prstGeom prst="line">
            <a:avLst/>
          </a:prstGeom>
          <a:ln w="254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69999" y="2659521"/>
            <a:ext cx="46591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35910" y="2045881"/>
            <a:ext cx="2364430" cy="461665"/>
          </a:xfrm>
          <a:prstGeom prst="rect">
            <a:avLst/>
          </a:prstGeom>
          <a:noFill/>
        </p:spPr>
        <p:txBody>
          <a:bodyPr wrap="none" rtlCol="0">
            <a:spAutoFit/>
          </a:bodyPr>
          <a:lstStyle/>
          <a:p>
            <a:r>
              <a:rPr lang="en-US" sz="2400" dirty="0" smtClean="0">
                <a:solidFill>
                  <a:schemeClr val="tx1">
                    <a:lumMod val="85000"/>
                  </a:schemeClr>
                </a:solidFill>
                <a:latin typeface="Arial" charset="0"/>
                <a:ea typeface="Arial" charset="0"/>
                <a:cs typeface="Arial" charset="0"/>
              </a:rPr>
              <a:t>1</a:t>
            </a:r>
            <a:r>
              <a:rPr lang="en-US" sz="2400" dirty="0" smtClean="0">
                <a:solidFill>
                  <a:schemeClr val="tx1">
                    <a:lumMod val="85000"/>
                  </a:schemeClr>
                </a:solidFill>
                <a:latin typeface="Gill Sans" charset="0"/>
                <a:ea typeface="Gill Sans" charset="0"/>
                <a:cs typeface="Gill Sans" charset="0"/>
              </a:rPr>
              <a:t>. Good accuracy</a:t>
            </a:r>
            <a:endParaRPr lang="en-US" sz="2400" dirty="0">
              <a:solidFill>
                <a:schemeClr val="tx1">
                  <a:lumMod val="85000"/>
                </a:schemeClr>
              </a:solidFill>
              <a:latin typeface="Gill Sans" charset="0"/>
              <a:ea typeface="Gill Sans" charset="0"/>
              <a:cs typeface="Gill Sans" charset="0"/>
            </a:endParaRPr>
          </a:p>
        </p:txBody>
      </p:sp>
      <p:sp>
        <p:nvSpPr>
          <p:cNvPr id="21" name="TextBox 20"/>
          <p:cNvSpPr txBox="1"/>
          <p:nvPr/>
        </p:nvSpPr>
        <p:spPr>
          <a:xfrm>
            <a:off x="1735910" y="2428688"/>
            <a:ext cx="4418004" cy="461665"/>
          </a:xfrm>
          <a:prstGeom prst="rect">
            <a:avLst/>
          </a:prstGeom>
          <a:noFill/>
        </p:spPr>
        <p:txBody>
          <a:bodyPr wrap="none" rtlCol="0">
            <a:spAutoFit/>
          </a:bodyPr>
          <a:lstStyle/>
          <a:p>
            <a:r>
              <a:rPr lang="en-US" sz="2400" b="1" dirty="0" smtClean="0">
                <a:solidFill>
                  <a:schemeClr val="bg1"/>
                </a:solidFill>
                <a:latin typeface="Arial" charset="0"/>
                <a:ea typeface="Arial" charset="0"/>
                <a:cs typeface="Arial" charset="0"/>
              </a:rPr>
              <a:t>2</a:t>
            </a:r>
            <a:r>
              <a:rPr lang="en-US" sz="2400" b="1" dirty="0" smtClean="0">
                <a:solidFill>
                  <a:schemeClr val="bg1"/>
                </a:solidFill>
                <a:latin typeface="Gill Sans" charset="0"/>
                <a:ea typeface="Gill Sans" charset="0"/>
                <a:cs typeface="Gill Sans" charset="0"/>
              </a:rPr>
              <a:t>. Low prediction overhead</a:t>
            </a:r>
            <a:endParaRPr lang="en-US" sz="2400" b="1" dirty="0">
              <a:solidFill>
                <a:schemeClr val="bg1"/>
              </a:solidFill>
              <a:latin typeface="Gill Sans" charset="0"/>
              <a:ea typeface="Gill Sans" charset="0"/>
              <a:cs typeface="Gill Sans" charset="0"/>
            </a:endParaRPr>
          </a:p>
        </p:txBody>
      </p:sp>
      <p:cxnSp>
        <p:nvCxnSpPr>
          <p:cNvPr id="26" name="Straight Connector 25"/>
          <p:cNvCxnSpPr/>
          <p:nvPr/>
        </p:nvCxnSpPr>
        <p:spPr>
          <a:xfrm>
            <a:off x="1270000" y="2309846"/>
            <a:ext cx="0" cy="3496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705566" y="5464707"/>
            <a:ext cx="1128866" cy="1128866"/>
          </a:xfrm>
          <a:prstGeom prst="rect">
            <a:avLst/>
          </a:prstGeom>
        </p:spPr>
      </p:pic>
      <p:sp>
        <p:nvSpPr>
          <p:cNvPr id="18" name="Rounded Rectangular Callout 17"/>
          <p:cNvSpPr/>
          <p:nvPr/>
        </p:nvSpPr>
        <p:spPr>
          <a:xfrm>
            <a:off x="2201823" y="5261301"/>
            <a:ext cx="3053739" cy="1420813"/>
          </a:xfrm>
          <a:prstGeom prst="wedgeRoundRectCallout">
            <a:avLst>
              <a:gd name="adj1" fmla="val -61208"/>
              <a:gd name="adj2" fmla="val 2918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bg1"/>
                </a:solidFill>
                <a:latin typeface="Gill Sans" charset="0"/>
                <a:ea typeface="Gill Sans" charset="0"/>
                <a:cs typeface="Gill Sans" charset="0"/>
              </a:rPr>
              <a:t>For each IO:</a:t>
            </a:r>
          </a:p>
          <a:p>
            <a:pPr algn="ctr"/>
            <a:r>
              <a:rPr lang="en-US" sz="2400" b="1" dirty="0" smtClean="0">
                <a:solidFill>
                  <a:schemeClr val="bg1"/>
                </a:solidFill>
                <a:latin typeface="Gill Sans" charset="0"/>
                <a:ea typeface="Gill Sans" charset="0"/>
                <a:cs typeface="Gill Sans" charset="0"/>
              </a:rPr>
              <a:t>Offsets, </a:t>
            </a:r>
          </a:p>
          <a:p>
            <a:pPr algn="ctr"/>
            <a:r>
              <a:rPr lang="en-US" sz="2400" b="1" dirty="0" smtClean="0">
                <a:solidFill>
                  <a:srgbClr val="0000FF"/>
                </a:solidFill>
                <a:latin typeface="Gill Sans" charset="0"/>
                <a:ea typeface="Gill Sans" charset="0"/>
                <a:cs typeface="Gill Sans" charset="0"/>
              </a:rPr>
              <a:t>Sizes</a:t>
            </a:r>
            <a:r>
              <a:rPr lang="is-IS" sz="2400" b="1" dirty="0" smtClean="0">
                <a:solidFill>
                  <a:srgbClr val="0000FF"/>
                </a:solidFill>
                <a:latin typeface="Gill Sans" charset="0"/>
                <a:ea typeface="Gill Sans" charset="0"/>
                <a:cs typeface="Gill Sans" charset="0"/>
              </a:rPr>
              <a:t>,</a:t>
            </a:r>
          </a:p>
          <a:p>
            <a:pPr algn="ctr"/>
            <a:r>
              <a:rPr lang="is-IS" sz="2400" b="1" dirty="0" smtClean="0">
                <a:solidFill>
                  <a:srgbClr val="0000FF"/>
                </a:solidFill>
                <a:latin typeface="Gill Sans" charset="0"/>
                <a:ea typeface="Gill Sans" charset="0"/>
                <a:cs typeface="Gill Sans" charset="0"/>
              </a:rPr>
              <a:t>Latencies</a:t>
            </a: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cxnSp>
        <p:nvCxnSpPr>
          <p:cNvPr id="9" name="Straight Connector 8"/>
          <p:cNvCxnSpPr/>
          <p:nvPr/>
        </p:nvCxnSpPr>
        <p:spPr>
          <a:xfrm>
            <a:off x="4377441" y="6330612"/>
            <a:ext cx="100491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82359" y="1057774"/>
            <a:ext cx="1719905" cy="527283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02264" y="1057773"/>
            <a:ext cx="453568"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40" y="3803801"/>
            <a:ext cx="1509350" cy="1428269"/>
          </a:xfrm>
          <a:prstGeom prst="rect">
            <a:avLst/>
          </a:prstGeom>
        </p:spPr>
      </p:pic>
      <p:sp>
        <p:nvSpPr>
          <p:cNvPr id="59" name="TextBox 58"/>
          <p:cNvSpPr txBox="1"/>
          <p:nvPr/>
        </p:nvSpPr>
        <p:spPr>
          <a:xfrm flipH="1">
            <a:off x="7671227" y="455223"/>
            <a:ext cx="789669"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52</a:t>
            </a:r>
            <a:endParaRPr lang="en-US" sz="2400" dirty="0">
              <a:solidFill>
                <a:schemeClr val="bg1"/>
              </a:solidFill>
              <a:latin typeface="Gill Sans" charset="0"/>
              <a:ea typeface="Gill Sans" charset="0"/>
              <a:cs typeface="Gill Sans" charset="0"/>
            </a:endParaRPr>
          </a:p>
        </p:txBody>
      </p:sp>
      <p:cxnSp>
        <p:nvCxnSpPr>
          <p:cNvPr id="60" name="Straight Connector 59"/>
          <p:cNvCxnSpPr/>
          <p:nvPr/>
        </p:nvCxnSpPr>
        <p:spPr>
          <a:xfrm flipV="1">
            <a:off x="7626257" y="914059"/>
            <a:ext cx="789669" cy="2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534427" y="922934"/>
            <a:ext cx="1056956" cy="707886"/>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Pending </a:t>
            </a:r>
          </a:p>
          <a:p>
            <a:pPr algn="ctr"/>
            <a:r>
              <a:rPr lang="en-US" sz="2000" dirty="0" smtClean="0">
                <a:solidFill>
                  <a:schemeClr val="bg1"/>
                </a:solidFill>
                <a:latin typeface="Gill Sans" charset="0"/>
                <a:ea typeface="Gill Sans" charset="0"/>
                <a:cs typeface="Gill Sans" charset="0"/>
              </a:rPr>
              <a:t>reads</a:t>
            </a:r>
            <a:endParaRPr lang="en-US" sz="2000" dirty="0">
              <a:solidFill>
                <a:schemeClr val="bg1"/>
              </a:solidFill>
              <a:latin typeface="Gill Sans" charset="0"/>
              <a:ea typeface="Gill Sans" charset="0"/>
              <a:cs typeface="Gill Sans" charset="0"/>
            </a:endParaRPr>
          </a:p>
        </p:txBody>
      </p:sp>
      <p:cxnSp>
        <p:nvCxnSpPr>
          <p:cNvPr id="62" name="Straight Connector 61"/>
          <p:cNvCxnSpPr/>
          <p:nvPr/>
        </p:nvCxnSpPr>
        <p:spPr>
          <a:xfrm>
            <a:off x="8520785" y="909010"/>
            <a:ext cx="789669" cy="21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41357" y="934816"/>
            <a:ext cx="1056956" cy="707886"/>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Pending </a:t>
            </a:r>
          </a:p>
          <a:p>
            <a:pPr algn="ctr"/>
            <a:r>
              <a:rPr lang="en-US" sz="2000" dirty="0" smtClean="0">
                <a:solidFill>
                  <a:schemeClr val="bg1"/>
                </a:solidFill>
                <a:latin typeface="Gill Sans" charset="0"/>
                <a:ea typeface="Gill Sans" charset="0"/>
                <a:cs typeface="Gill Sans" charset="0"/>
              </a:rPr>
              <a:t>writes</a:t>
            </a:r>
            <a:endParaRPr lang="en-US" sz="2000" dirty="0">
              <a:solidFill>
                <a:schemeClr val="bg1"/>
              </a:solidFill>
              <a:latin typeface="Gill Sans" charset="0"/>
              <a:ea typeface="Gill Sans" charset="0"/>
              <a:cs typeface="Gill Sans" charset="0"/>
            </a:endParaRPr>
          </a:p>
        </p:txBody>
      </p:sp>
      <p:sp>
        <p:nvSpPr>
          <p:cNvPr id="67" name="TextBox 66"/>
          <p:cNvSpPr txBox="1"/>
          <p:nvPr/>
        </p:nvSpPr>
        <p:spPr>
          <a:xfrm flipH="1">
            <a:off x="8520785" y="451691"/>
            <a:ext cx="789669" cy="461665"/>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1</a:t>
            </a:r>
            <a:r>
              <a:rPr lang="en-US" sz="2400" dirty="0" smtClean="0">
                <a:solidFill>
                  <a:schemeClr val="bg1"/>
                </a:solidFill>
                <a:latin typeface="Gill Sans" charset="0"/>
                <a:ea typeface="Gill Sans" charset="0"/>
                <a:cs typeface="Gill Sans" charset="0"/>
              </a:rPr>
              <a:t>2</a:t>
            </a:r>
            <a:endParaRPr lang="en-US" sz="2400" dirty="0">
              <a:solidFill>
                <a:schemeClr val="bg1"/>
              </a:solidFill>
              <a:latin typeface="Gill Sans" charset="0"/>
              <a:ea typeface="Gill Sans" charset="0"/>
              <a:cs typeface="Gill Sans" charset="0"/>
            </a:endParaRPr>
          </a:p>
        </p:txBody>
      </p:sp>
      <p:cxnSp>
        <p:nvCxnSpPr>
          <p:cNvPr id="55" name="Straight Connector 54"/>
          <p:cNvCxnSpPr/>
          <p:nvPr/>
        </p:nvCxnSpPr>
        <p:spPr>
          <a:xfrm>
            <a:off x="9390885" y="909010"/>
            <a:ext cx="789669" cy="21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46722" y="934816"/>
            <a:ext cx="986424" cy="1015663"/>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Pending</a:t>
            </a:r>
          </a:p>
          <a:p>
            <a:pPr algn="ctr"/>
            <a:r>
              <a:rPr lang="en-US" sz="2000" dirty="0" smtClean="0">
                <a:solidFill>
                  <a:schemeClr val="bg1"/>
                </a:solidFill>
                <a:latin typeface="Gill Sans" charset="0"/>
                <a:ea typeface="Gill Sans" charset="0"/>
                <a:cs typeface="Gill Sans" charset="0"/>
              </a:rPr>
              <a:t>history</a:t>
            </a:r>
          </a:p>
          <a:p>
            <a:pPr algn="ctr"/>
            <a:r>
              <a:rPr lang="en-US" sz="2000" dirty="0" smtClean="0">
                <a:solidFill>
                  <a:schemeClr val="bg1"/>
                </a:solidFill>
                <a:latin typeface="Gill Sans" charset="0"/>
                <a:ea typeface="Gill Sans" charset="0"/>
                <a:cs typeface="Gill Sans" charset="0"/>
              </a:rPr>
              <a:t>reads</a:t>
            </a:r>
            <a:endParaRPr lang="en-US" sz="2000" dirty="0">
              <a:solidFill>
                <a:schemeClr val="bg1"/>
              </a:solidFill>
              <a:latin typeface="Gill Sans" charset="0"/>
              <a:ea typeface="Gill Sans" charset="0"/>
              <a:cs typeface="Gill Sans" charset="0"/>
            </a:endParaRPr>
          </a:p>
        </p:txBody>
      </p:sp>
      <p:sp>
        <p:nvSpPr>
          <p:cNvPr id="57" name="TextBox 56"/>
          <p:cNvSpPr txBox="1"/>
          <p:nvPr/>
        </p:nvSpPr>
        <p:spPr>
          <a:xfrm flipH="1">
            <a:off x="9390885" y="451691"/>
            <a:ext cx="789669"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1</a:t>
            </a:r>
            <a:r>
              <a:rPr lang="en-US" sz="2400" dirty="0">
                <a:solidFill>
                  <a:schemeClr val="bg1"/>
                </a:solidFill>
                <a:latin typeface="Gill Sans" charset="0"/>
                <a:ea typeface="Gill Sans" charset="0"/>
                <a:cs typeface="Gill Sans" charset="0"/>
              </a:rPr>
              <a:t>0</a:t>
            </a:r>
          </a:p>
        </p:txBody>
      </p:sp>
      <p:cxnSp>
        <p:nvCxnSpPr>
          <p:cNvPr id="58" name="Straight Connector 57"/>
          <p:cNvCxnSpPr/>
          <p:nvPr/>
        </p:nvCxnSpPr>
        <p:spPr>
          <a:xfrm>
            <a:off x="10283216" y="915113"/>
            <a:ext cx="789669" cy="21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0239053" y="940919"/>
            <a:ext cx="986424" cy="1015663"/>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Pending</a:t>
            </a:r>
          </a:p>
          <a:p>
            <a:pPr algn="ctr"/>
            <a:r>
              <a:rPr lang="en-US" sz="2000" dirty="0" smtClean="0">
                <a:solidFill>
                  <a:schemeClr val="bg1"/>
                </a:solidFill>
                <a:latin typeface="Gill Sans" charset="0"/>
                <a:ea typeface="Gill Sans" charset="0"/>
                <a:cs typeface="Gill Sans" charset="0"/>
              </a:rPr>
              <a:t>history</a:t>
            </a:r>
          </a:p>
          <a:p>
            <a:pPr algn="ctr"/>
            <a:r>
              <a:rPr lang="en-US" sz="2000" dirty="0" smtClean="0">
                <a:solidFill>
                  <a:schemeClr val="bg1"/>
                </a:solidFill>
                <a:latin typeface="Gill Sans" charset="0"/>
                <a:ea typeface="Gill Sans" charset="0"/>
                <a:cs typeface="Gill Sans" charset="0"/>
              </a:rPr>
              <a:t>writes</a:t>
            </a:r>
            <a:endParaRPr lang="en-US" sz="2000" dirty="0">
              <a:solidFill>
                <a:schemeClr val="bg1"/>
              </a:solidFill>
              <a:latin typeface="Gill Sans" charset="0"/>
              <a:ea typeface="Gill Sans" charset="0"/>
              <a:cs typeface="Gill Sans" charset="0"/>
            </a:endParaRPr>
          </a:p>
        </p:txBody>
      </p:sp>
      <p:sp>
        <p:nvSpPr>
          <p:cNvPr id="65" name="TextBox 64"/>
          <p:cNvSpPr txBox="1"/>
          <p:nvPr/>
        </p:nvSpPr>
        <p:spPr>
          <a:xfrm flipH="1">
            <a:off x="10283216" y="457794"/>
            <a:ext cx="789669" cy="461665"/>
          </a:xfrm>
          <a:prstGeom prst="rect">
            <a:avLst/>
          </a:prstGeom>
          <a:noFill/>
        </p:spPr>
        <p:txBody>
          <a:bodyPr wrap="square" rtlCol="0">
            <a:spAutoFit/>
          </a:bodyPr>
          <a:lstStyle/>
          <a:p>
            <a:pPr algn="ctr"/>
            <a:r>
              <a:rPr lang="en-US" sz="2400" dirty="0">
                <a:solidFill>
                  <a:schemeClr val="bg1"/>
                </a:solidFill>
                <a:latin typeface="Gill Sans" charset="0"/>
                <a:ea typeface="Gill Sans" charset="0"/>
                <a:cs typeface="Gill Sans" charset="0"/>
              </a:rPr>
              <a:t>2</a:t>
            </a:r>
            <a:r>
              <a:rPr lang="en-US" sz="2400" dirty="0" smtClean="0">
                <a:solidFill>
                  <a:schemeClr val="bg1"/>
                </a:solidFill>
                <a:latin typeface="Gill Sans" charset="0"/>
                <a:ea typeface="Gill Sans" charset="0"/>
                <a:cs typeface="Gill Sans" charset="0"/>
              </a:rPr>
              <a:t>0</a:t>
            </a:r>
            <a:endParaRPr lang="en-US" sz="2400" dirty="0">
              <a:solidFill>
                <a:schemeClr val="bg1"/>
              </a:solidFill>
              <a:latin typeface="Gill Sans" charset="0"/>
              <a:ea typeface="Gill Sans" charset="0"/>
              <a:cs typeface="Gill Sans" charset="0"/>
            </a:endParaRPr>
          </a:p>
        </p:txBody>
      </p:sp>
      <p:cxnSp>
        <p:nvCxnSpPr>
          <p:cNvPr id="66" name="Straight Connector 65"/>
          <p:cNvCxnSpPr/>
          <p:nvPr/>
        </p:nvCxnSpPr>
        <p:spPr>
          <a:xfrm>
            <a:off x="11256155" y="906837"/>
            <a:ext cx="789669" cy="21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1190389" y="934816"/>
            <a:ext cx="974369" cy="707886"/>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History</a:t>
            </a:r>
          </a:p>
          <a:p>
            <a:pPr algn="ctr"/>
            <a:r>
              <a:rPr lang="en-US" sz="2000" dirty="0" smtClean="0">
                <a:solidFill>
                  <a:schemeClr val="bg1"/>
                </a:solidFill>
                <a:latin typeface="Gill Sans" charset="0"/>
                <a:ea typeface="Gill Sans" charset="0"/>
                <a:cs typeface="Gill Sans" charset="0"/>
              </a:rPr>
              <a:t>latency</a:t>
            </a:r>
            <a:endParaRPr lang="en-US" sz="2000" dirty="0">
              <a:solidFill>
                <a:schemeClr val="bg1"/>
              </a:solidFill>
              <a:latin typeface="Gill Sans" charset="0"/>
              <a:ea typeface="Gill Sans" charset="0"/>
              <a:cs typeface="Gill Sans" charset="0"/>
            </a:endParaRPr>
          </a:p>
        </p:txBody>
      </p:sp>
      <p:sp>
        <p:nvSpPr>
          <p:cNvPr id="72" name="TextBox 71"/>
          <p:cNvSpPr txBox="1"/>
          <p:nvPr/>
        </p:nvSpPr>
        <p:spPr>
          <a:xfrm>
            <a:off x="11256155" y="457793"/>
            <a:ext cx="800219"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2000</a:t>
            </a:r>
            <a:endParaRPr lang="en-US" sz="2400" dirty="0">
              <a:solidFill>
                <a:schemeClr val="bg1"/>
              </a:solidFill>
              <a:latin typeface="Gill Sans" charset="0"/>
              <a:ea typeface="Gill Sans" charset="0"/>
              <a:cs typeface="Gill Sans" charset="0"/>
            </a:endParaRPr>
          </a:p>
        </p:txBody>
      </p:sp>
      <p:sp>
        <p:nvSpPr>
          <p:cNvPr id="75" name="TextBox 74"/>
          <p:cNvSpPr txBox="1"/>
          <p:nvPr/>
        </p:nvSpPr>
        <p:spPr>
          <a:xfrm rot="17192076">
            <a:off x="4865451" y="3071972"/>
            <a:ext cx="2830519" cy="830997"/>
          </a:xfrm>
          <a:prstGeom prst="rect">
            <a:avLst/>
          </a:prstGeom>
          <a:noFill/>
        </p:spPr>
        <p:txBody>
          <a:bodyPr wrap="none" rtlCol="0">
            <a:spAutoFit/>
          </a:bodyPr>
          <a:lstStyle/>
          <a:p>
            <a:pPr algn="ctr"/>
            <a:r>
              <a:rPr lang="en-US" sz="2400" dirty="0" smtClean="0">
                <a:solidFill>
                  <a:srgbClr val="0000FF"/>
                </a:solidFill>
                <a:latin typeface="Gill Sans" charset="0"/>
                <a:ea typeface="Gill Sans" charset="0"/>
                <a:cs typeface="Gill Sans" charset="0"/>
              </a:rPr>
              <a:t>List of pending I/</a:t>
            </a:r>
            <a:r>
              <a:rPr lang="en-US" sz="2400" dirty="0" err="1" smtClean="0">
                <a:solidFill>
                  <a:srgbClr val="0000FF"/>
                </a:solidFill>
                <a:latin typeface="Gill Sans" charset="0"/>
                <a:ea typeface="Gill Sans" charset="0"/>
                <a:cs typeface="Gill Sans" charset="0"/>
              </a:rPr>
              <a:t>Os</a:t>
            </a:r>
            <a:endParaRPr lang="en-US" sz="2400" dirty="0" smtClean="0">
              <a:solidFill>
                <a:srgbClr val="0000FF"/>
              </a:solidFill>
              <a:latin typeface="Gill Sans" charset="0"/>
              <a:ea typeface="Gill Sans" charset="0"/>
              <a:cs typeface="Gill Sans" charset="0"/>
            </a:endParaRPr>
          </a:p>
          <a:p>
            <a:pPr algn="ctr"/>
            <a:r>
              <a:rPr lang="en-US" sz="2400" dirty="0" smtClean="0">
                <a:solidFill>
                  <a:srgbClr val="0000FF"/>
                </a:solidFill>
                <a:latin typeface="Gill Sans" charset="0"/>
                <a:ea typeface="Gill Sans" charset="0"/>
                <a:cs typeface="Gill Sans" charset="0"/>
              </a:rPr>
              <a:t>and history latencies </a:t>
            </a:r>
            <a:endParaRPr lang="en-US" sz="2400" dirty="0">
              <a:solidFill>
                <a:srgbClr val="0000FF"/>
              </a:solidFill>
              <a:latin typeface="Gill Sans" charset="0"/>
              <a:ea typeface="Gill Sans" charset="0"/>
              <a:cs typeface="Gill Sans" charset="0"/>
            </a:endParaRPr>
          </a:p>
        </p:txBody>
      </p:sp>
      <p:grpSp>
        <p:nvGrpSpPr>
          <p:cNvPr id="11" name="Group 10"/>
          <p:cNvGrpSpPr/>
          <p:nvPr/>
        </p:nvGrpSpPr>
        <p:grpSpPr>
          <a:xfrm>
            <a:off x="8743790" y="4080850"/>
            <a:ext cx="2564825" cy="1980014"/>
            <a:chOff x="8743790" y="4080850"/>
            <a:chExt cx="2564825" cy="1980014"/>
          </a:xfrm>
        </p:grpSpPr>
        <p:sp>
          <p:nvSpPr>
            <p:cNvPr id="102" name="Rounded Rectangle 101"/>
            <p:cNvSpPr/>
            <p:nvPr/>
          </p:nvSpPr>
          <p:spPr>
            <a:xfrm>
              <a:off x="9414150" y="4080850"/>
              <a:ext cx="1227918" cy="32127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Input</a:t>
              </a:r>
              <a:endParaRPr lang="en-US" sz="2000" dirty="0">
                <a:latin typeface="Gill Sans" charset="0"/>
                <a:ea typeface="Gill Sans" charset="0"/>
                <a:cs typeface="Gill Sans" charset="0"/>
              </a:endParaRPr>
            </a:p>
          </p:txBody>
        </p:sp>
        <p:sp>
          <p:nvSpPr>
            <p:cNvPr id="103" name="Rounded Rectangle 102"/>
            <p:cNvSpPr/>
            <p:nvPr/>
          </p:nvSpPr>
          <p:spPr>
            <a:xfrm>
              <a:off x="8743790" y="4599818"/>
              <a:ext cx="2564825" cy="321276"/>
            </a:xfrm>
            <a:prstGeom prst="roundRect">
              <a:avLst/>
            </a:prstGeom>
            <a:solidFill>
              <a:srgbClr val="0000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Linear (</a:t>
              </a:r>
              <a:r>
                <a:rPr lang="en-US" sz="2000" b="1" dirty="0" smtClean="0">
                  <a:latin typeface="Gill Sans" charset="0"/>
                  <a:ea typeface="Gill Sans" charset="0"/>
                  <a:cs typeface="Gill Sans" charset="0"/>
                </a:rPr>
                <a:t>y = </a:t>
              </a:r>
              <a:r>
                <a:rPr lang="en-US" sz="2000" b="1" dirty="0" err="1" smtClean="0">
                  <a:latin typeface="Gill Sans" charset="0"/>
                  <a:ea typeface="Gill Sans" charset="0"/>
                  <a:cs typeface="Gill Sans" charset="0"/>
                </a:rPr>
                <a:t>wx+b</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p:txBody>
        </p:sp>
        <p:sp>
          <p:nvSpPr>
            <p:cNvPr id="104" name="Rounded Rectangle 103"/>
            <p:cNvSpPr/>
            <p:nvPr/>
          </p:nvSpPr>
          <p:spPr>
            <a:xfrm>
              <a:off x="9215111" y="5132545"/>
              <a:ext cx="1614402" cy="321276"/>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latin typeface="Gill Sans" charset="0"/>
                  <a:ea typeface="Gill Sans" charset="0"/>
                  <a:cs typeface="Gill Sans" charset="0"/>
                </a:rPr>
                <a:t>Activation</a:t>
              </a:r>
              <a:endParaRPr lang="en-US" sz="2000" dirty="0">
                <a:latin typeface="Gill Sans" charset="0"/>
                <a:ea typeface="Gill Sans" charset="0"/>
                <a:cs typeface="Gill Sans" charset="0"/>
              </a:endParaRPr>
            </a:p>
          </p:txBody>
        </p:sp>
        <p:cxnSp>
          <p:nvCxnSpPr>
            <p:cNvPr id="105" name="Straight Arrow Connector 104"/>
            <p:cNvCxnSpPr/>
            <p:nvPr/>
          </p:nvCxnSpPr>
          <p:spPr>
            <a:xfrm flipH="1">
              <a:off x="10026203" y="4402126"/>
              <a:ext cx="1906" cy="197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022312" y="4921094"/>
              <a:ext cx="3891" cy="2114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10020367" y="5453821"/>
              <a:ext cx="1945" cy="2433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p:cNvSpPr/>
            <p:nvPr/>
          </p:nvSpPr>
          <p:spPr>
            <a:xfrm>
              <a:off x="8833558" y="5697182"/>
              <a:ext cx="2387196" cy="3636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latin typeface="Gill Sans" charset="0"/>
                  <a:ea typeface="Gill Sans" charset="0"/>
                  <a:cs typeface="Gill Sans" charset="0"/>
                </a:rPr>
                <a:t>Output (Reject? 0/1)</a:t>
              </a:r>
              <a:endParaRPr lang="en-US" sz="2000" dirty="0">
                <a:latin typeface="Gill Sans" charset="0"/>
                <a:ea typeface="Gill Sans" charset="0"/>
                <a:cs typeface="Gill Sans" charset="0"/>
              </a:endParaRPr>
            </a:p>
          </p:txBody>
        </p:sp>
      </p:grpSp>
      <p:grpSp>
        <p:nvGrpSpPr>
          <p:cNvPr id="13" name="Group 12"/>
          <p:cNvGrpSpPr/>
          <p:nvPr/>
        </p:nvGrpSpPr>
        <p:grpSpPr>
          <a:xfrm>
            <a:off x="6388399" y="4080850"/>
            <a:ext cx="2357298" cy="1975198"/>
            <a:chOff x="6388399" y="4080850"/>
            <a:chExt cx="2357298" cy="1975198"/>
          </a:xfrm>
        </p:grpSpPr>
        <p:sp>
          <p:nvSpPr>
            <p:cNvPr id="109" name="Right Brace 108"/>
            <p:cNvSpPr/>
            <p:nvPr/>
          </p:nvSpPr>
          <p:spPr>
            <a:xfrm rot="10800000">
              <a:off x="8263816" y="4080850"/>
              <a:ext cx="481881" cy="1975198"/>
            </a:xfrm>
            <a:prstGeom prst="rightBrace">
              <a:avLst>
                <a:gd name="adj1" fmla="val 8333"/>
                <a:gd name="adj2" fmla="val 47829"/>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p:cNvSpPr txBox="1"/>
            <p:nvPr/>
          </p:nvSpPr>
          <p:spPr>
            <a:xfrm>
              <a:off x="6388399" y="4717046"/>
              <a:ext cx="1926746" cy="830997"/>
            </a:xfrm>
            <a:prstGeom prst="rect">
              <a:avLst/>
            </a:prstGeom>
            <a:noFill/>
          </p:spPr>
          <p:txBody>
            <a:bodyPr wrap="none" rtlCol="0">
              <a:spAutoFit/>
            </a:bodyPr>
            <a:lstStyle/>
            <a:p>
              <a:pPr algn="ctr"/>
              <a:r>
                <a:rPr lang="en-US" sz="2400" dirty="0">
                  <a:solidFill>
                    <a:schemeClr val="bg1"/>
                  </a:solidFill>
                  <a:latin typeface="Arial" charset="0"/>
                  <a:ea typeface="Arial" charset="0"/>
                  <a:cs typeface="Arial" charset="0"/>
                </a:rPr>
                <a:t>1</a:t>
              </a:r>
              <a:r>
                <a:rPr lang="en-US" sz="2400" dirty="0" smtClean="0">
                  <a:solidFill>
                    <a:schemeClr val="bg1"/>
                  </a:solidFill>
                  <a:latin typeface="Gill Sans" charset="0"/>
                  <a:ea typeface="Gill Sans" charset="0"/>
                  <a:cs typeface="Gill Sans" charset="0"/>
                </a:rPr>
                <a:t> hidden layer</a:t>
              </a:r>
            </a:p>
            <a:p>
              <a:pPr algn="ctr"/>
              <a:r>
                <a:rPr lang="en-US" sz="2400" dirty="0" smtClean="0">
                  <a:solidFill>
                    <a:schemeClr val="bg1"/>
                  </a:solidFill>
                  <a:latin typeface="Gill Sans" charset="0"/>
                  <a:ea typeface="Gill Sans" charset="0"/>
                  <a:cs typeface="Gill Sans" charset="0"/>
                </a:rPr>
                <a:t>256 neurons</a:t>
              </a:r>
              <a:endParaRPr lang="en-US" sz="2400" dirty="0">
                <a:solidFill>
                  <a:schemeClr val="bg1"/>
                </a:solidFill>
                <a:latin typeface="Gill Sans" charset="0"/>
                <a:ea typeface="Gill Sans" charset="0"/>
                <a:cs typeface="Gill Sans" charset="0"/>
              </a:endParaRPr>
            </a:p>
          </p:txBody>
        </p:sp>
      </p:grpSp>
      <p:sp>
        <p:nvSpPr>
          <p:cNvPr id="111" name="Rounded Rectangular Callout 110"/>
          <p:cNvSpPr/>
          <p:nvPr/>
        </p:nvSpPr>
        <p:spPr>
          <a:xfrm>
            <a:off x="1611092" y="2970728"/>
            <a:ext cx="4112748" cy="1100231"/>
          </a:xfrm>
          <a:prstGeom prst="wedgeRoundRectCallout">
            <a:avLst>
              <a:gd name="adj1" fmla="val -37752"/>
              <a:gd name="adj2" fmla="val 101245"/>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rgbClr val="00FF00"/>
              </a:solidFill>
              <a:latin typeface="Gill Sans" charset="0"/>
              <a:ea typeface="Gill Sans" charset="0"/>
              <a:cs typeface="Gill Sans" charset="0"/>
            </a:endParaRPr>
          </a:p>
        </p:txBody>
      </p:sp>
      <p:pic>
        <p:nvPicPr>
          <p:cNvPr id="112" name="Picture 111"/>
          <p:cNvPicPr>
            <a:picLocks noChangeAspect="1"/>
          </p:cNvPicPr>
          <p:nvPr/>
        </p:nvPicPr>
        <p:blipFill>
          <a:blip r:embed="rId5"/>
          <a:stretch>
            <a:fillRect/>
          </a:stretch>
        </p:blipFill>
        <p:spPr>
          <a:xfrm>
            <a:off x="4443466" y="4094740"/>
            <a:ext cx="732375" cy="735644"/>
          </a:xfrm>
          <a:prstGeom prst="rect">
            <a:avLst/>
          </a:prstGeom>
        </p:spPr>
      </p:pic>
      <p:sp>
        <p:nvSpPr>
          <p:cNvPr id="69" name="TextBox 68"/>
          <p:cNvSpPr txBox="1"/>
          <p:nvPr/>
        </p:nvSpPr>
        <p:spPr>
          <a:xfrm flipH="1">
            <a:off x="6930941" y="436838"/>
            <a:ext cx="1261131" cy="400110"/>
          </a:xfrm>
          <a:prstGeom prst="rect">
            <a:avLst/>
          </a:prstGeom>
          <a:noFill/>
        </p:spPr>
        <p:txBody>
          <a:bodyPr wrap="square" rtlCol="0">
            <a:spAutoFit/>
          </a:bodyPr>
          <a:lstStyle/>
          <a:p>
            <a:pPr algn="ctr"/>
            <a:r>
              <a:rPr lang="is-IS" sz="2000" dirty="0" smtClean="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grpSp>
        <p:nvGrpSpPr>
          <p:cNvPr id="10" name="Group 9"/>
          <p:cNvGrpSpPr/>
          <p:nvPr/>
        </p:nvGrpSpPr>
        <p:grpSpPr>
          <a:xfrm>
            <a:off x="6791363" y="1721879"/>
            <a:ext cx="5469655" cy="1323424"/>
            <a:chOff x="6791363" y="1721879"/>
            <a:chExt cx="5469655" cy="1323424"/>
          </a:xfrm>
        </p:grpSpPr>
        <p:grpSp>
          <p:nvGrpSpPr>
            <p:cNvPr id="6" name="Group 5"/>
            <p:cNvGrpSpPr/>
            <p:nvPr/>
          </p:nvGrpSpPr>
          <p:grpSpPr>
            <a:xfrm>
              <a:off x="7373417" y="1721879"/>
              <a:ext cx="4887601" cy="1323424"/>
              <a:chOff x="7373417" y="1721879"/>
              <a:chExt cx="4887601" cy="1323424"/>
            </a:xfrm>
          </p:grpSpPr>
          <p:cxnSp>
            <p:nvCxnSpPr>
              <p:cNvPr id="78" name="Straight Connector 77"/>
              <p:cNvCxnSpPr/>
              <p:nvPr/>
            </p:nvCxnSpPr>
            <p:spPr>
              <a:xfrm flipV="1">
                <a:off x="7626257" y="2593172"/>
                <a:ext cx="4413872"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flipH="1">
                <a:off x="7373417" y="2147370"/>
                <a:ext cx="1261131" cy="400110"/>
              </a:xfrm>
              <a:prstGeom prst="rect">
                <a:avLst/>
              </a:prstGeom>
              <a:noFill/>
            </p:spPr>
            <p:txBody>
              <a:bodyPr wrap="square" rtlCol="0">
                <a:spAutoFit/>
              </a:bodyPr>
              <a:lstStyle/>
              <a:p>
                <a:pPr algn="ctr"/>
                <a:r>
                  <a:rPr lang="en-US" sz="2000" dirty="0" smtClean="0">
                    <a:solidFill>
                      <a:schemeClr val="bg1"/>
                    </a:solidFill>
                    <a:latin typeface="Gill Sans" charset="0"/>
                    <a:ea typeface="Gill Sans" charset="0"/>
                    <a:cs typeface="Gill Sans" charset="0"/>
                  </a:rPr>
                  <a:t>0,0,5,2</a:t>
                </a:r>
                <a:endParaRPr lang="en-US" sz="2000" dirty="0">
                  <a:solidFill>
                    <a:schemeClr val="bg1"/>
                  </a:solidFill>
                  <a:latin typeface="Gill Sans" charset="0"/>
                  <a:ea typeface="Gill Sans" charset="0"/>
                  <a:cs typeface="Gill Sans" charset="0"/>
                </a:endParaRPr>
              </a:p>
            </p:txBody>
          </p:sp>
          <p:sp>
            <p:nvSpPr>
              <p:cNvPr id="80" name="TextBox 79"/>
              <p:cNvSpPr txBox="1"/>
              <p:nvPr/>
            </p:nvSpPr>
            <p:spPr>
              <a:xfrm flipH="1">
                <a:off x="8339269" y="2147370"/>
                <a:ext cx="1261131" cy="400110"/>
              </a:xfrm>
              <a:prstGeom prst="rect">
                <a:avLst/>
              </a:prstGeom>
              <a:noFill/>
            </p:spPr>
            <p:txBody>
              <a:bodyPr wrap="square" rtlCol="0">
                <a:spAutoFit/>
              </a:bodyPr>
              <a:lstStyle/>
              <a:p>
                <a:pPr algn="ctr"/>
                <a:r>
                  <a:rPr lang="en-US" sz="2000" dirty="0" smtClean="0">
                    <a:solidFill>
                      <a:schemeClr val="bg1"/>
                    </a:solidFill>
                    <a:latin typeface="Gill Sans" charset="0"/>
                    <a:ea typeface="Gill Sans" charset="0"/>
                    <a:cs typeface="Gill Sans" charset="0"/>
                  </a:rPr>
                  <a:t>0,0,1,2</a:t>
                </a:r>
                <a:endParaRPr lang="en-US" sz="2000" dirty="0">
                  <a:solidFill>
                    <a:schemeClr val="bg1"/>
                  </a:solidFill>
                  <a:latin typeface="Gill Sans" charset="0"/>
                  <a:ea typeface="Gill Sans" charset="0"/>
                  <a:cs typeface="Gill Sans" charset="0"/>
                </a:endParaRPr>
              </a:p>
            </p:txBody>
          </p:sp>
          <p:sp>
            <p:nvSpPr>
              <p:cNvPr id="81" name="TextBox 80"/>
              <p:cNvSpPr txBox="1"/>
              <p:nvPr/>
            </p:nvSpPr>
            <p:spPr>
              <a:xfrm flipH="1">
                <a:off x="9170637" y="2147370"/>
                <a:ext cx="1261131" cy="400110"/>
              </a:xfrm>
              <a:prstGeom prst="rect">
                <a:avLst/>
              </a:prstGeom>
              <a:noFill/>
            </p:spPr>
            <p:txBody>
              <a:bodyPr wrap="square" rtlCol="0">
                <a:spAutoFit/>
              </a:bodyPr>
              <a:lstStyle/>
              <a:p>
                <a:pPr algn="ctr"/>
                <a:r>
                  <a:rPr lang="en-US" sz="2000" dirty="0" smtClean="0">
                    <a:solidFill>
                      <a:schemeClr val="bg1"/>
                    </a:solidFill>
                    <a:latin typeface="Gill Sans" charset="0"/>
                    <a:ea typeface="Gill Sans" charset="0"/>
                    <a:cs typeface="Gill Sans" charset="0"/>
                  </a:rPr>
                  <a:t>0,0,1,0</a:t>
                </a:r>
                <a:endParaRPr lang="en-US" sz="2000" dirty="0">
                  <a:solidFill>
                    <a:schemeClr val="bg1"/>
                  </a:solidFill>
                  <a:latin typeface="Gill Sans" charset="0"/>
                  <a:ea typeface="Gill Sans" charset="0"/>
                  <a:cs typeface="Gill Sans" charset="0"/>
                </a:endParaRPr>
              </a:p>
            </p:txBody>
          </p:sp>
          <p:sp>
            <p:nvSpPr>
              <p:cNvPr id="84" name="TextBox 83"/>
              <p:cNvSpPr txBox="1"/>
              <p:nvPr/>
            </p:nvSpPr>
            <p:spPr>
              <a:xfrm flipH="1">
                <a:off x="10047484" y="2141267"/>
                <a:ext cx="1261131" cy="400110"/>
              </a:xfrm>
              <a:prstGeom prst="rect">
                <a:avLst/>
              </a:prstGeom>
              <a:noFill/>
            </p:spPr>
            <p:txBody>
              <a:bodyPr wrap="square" rtlCol="0">
                <a:spAutoFit/>
              </a:bodyPr>
              <a:lstStyle/>
              <a:p>
                <a:pPr algn="ctr"/>
                <a:r>
                  <a:rPr lang="en-US" sz="2000" smtClean="0">
                    <a:solidFill>
                      <a:schemeClr val="bg1"/>
                    </a:solidFill>
                    <a:latin typeface="Gill Sans" charset="0"/>
                    <a:ea typeface="Gill Sans" charset="0"/>
                    <a:cs typeface="Gill Sans" charset="0"/>
                  </a:rPr>
                  <a:t>0,0,2,0</a:t>
                </a:r>
                <a:endParaRPr lang="en-US" sz="2000" dirty="0">
                  <a:solidFill>
                    <a:schemeClr val="bg1"/>
                  </a:solidFill>
                  <a:latin typeface="Gill Sans" charset="0"/>
                  <a:ea typeface="Gill Sans" charset="0"/>
                  <a:cs typeface="Gill Sans" charset="0"/>
                </a:endParaRPr>
              </a:p>
            </p:txBody>
          </p:sp>
          <p:sp>
            <p:nvSpPr>
              <p:cNvPr id="90" name="TextBox 89"/>
              <p:cNvSpPr txBox="1"/>
              <p:nvPr/>
            </p:nvSpPr>
            <p:spPr>
              <a:xfrm flipH="1">
                <a:off x="10999887" y="2135164"/>
                <a:ext cx="1261131" cy="400110"/>
              </a:xfrm>
              <a:prstGeom prst="rect">
                <a:avLst/>
              </a:prstGeom>
              <a:noFill/>
            </p:spPr>
            <p:txBody>
              <a:bodyPr wrap="square" rtlCol="0">
                <a:spAutoFit/>
              </a:bodyPr>
              <a:lstStyle/>
              <a:p>
                <a:pPr algn="ctr"/>
                <a:r>
                  <a:rPr lang="en-US" sz="2000" smtClean="0">
                    <a:solidFill>
                      <a:schemeClr val="bg1"/>
                    </a:solidFill>
                    <a:latin typeface="Gill Sans" charset="0"/>
                    <a:ea typeface="Gill Sans" charset="0"/>
                    <a:cs typeface="Gill Sans" charset="0"/>
                  </a:rPr>
                  <a:t>0,2,0,0,0</a:t>
                </a:r>
                <a:endParaRPr lang="en-US" sz="2000" dirty="0">
                  <a:solidFill>
                    <a:schemeClr val="bg1"/>
                  </a:solidFill>
                  <a:latin typeface="Gill Sans" charset="0"/>
                  <a:ea typeface="Gill Sans" charset="0"/>
                  <a:cs typeface="Gill Sans" charset="0"/>
                </a:endParaRPr>
              </a:p>
            </p:txBody>
          </p:sp>
          <p:cxnSp>
            <p:nvCxnSpPr>
              <p:cNvPr id="95" name="Straight Arrow Connector 94"/>
              <p:cNvCxnSpPr/>
              <p:nvPr/>
            </p:nvCxnSpPr>
            <p:spPr>
              <a:xfrm>
                <a:off x="8912819" y="1745489"/>
                <a:ext cx="0" cy="4572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9814728" y="1885861"/>
                <a:ext cx="0" cy="3200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0671666" y="1885861"/>
                <a:ext cx="0" cy="3200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8015908" y="1745489"/>
                <a:ext cx="0" cy="4572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1646026" y="1721879"/>
                <a:ext cx="0" cy="4572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948968" y="2583638"/>
                <a:ext cx="3673506"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Input features (</a:t>
                </a:r>
                <a:r>
                  <a:rPr lang="en-US" sz="2400" b="1" dirty="0" smtClean="0">
                    <a:solidFill>
                      <a:schemeClr val="bg1"/>
                    </a:solidFill>
                    <a:latin typeface="Gill Sans" charset="0"/>
                    <a:ea typeface="Gill Sans" charset="0"/>
                    <a:cs typeface="Gill Sans" charset="0"/>
                  </a:rPr>
                  <a:t>totally 60</a:t>
                </a:r>
                <a:r>
                  <a:rPr lang="en-U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sp>
          <p:nvSpPr>
            <p:cNvPr id="70" name="TextBox 69"/>
            <p:cNvSpPr txBox="1"/>
            <p:nvPr/>
          </p:nvSpPr>
          <p:spPr>
            <a:xfrm flipH="1">
              <a:off x="6791363" y="2068875"/>
              <a:ext cx="1261131" cy="400110"/>
            </a:xfrm>
            <a:prstGeom prst="rect">
              <a:avLst/>
            </a:prstGeom>
            <a:noFill/>
          </p:spPr>
          <p:txBody>
            <a:bodyPr wrap="square" rtlCol="0">
              <a:spAutoFit/>
            </a:bodyPr>
            <a:lstStyle/>
            <a:p>
              <a:pPr algn="ctr"/>
              <a:r>
                <a:rPr lang="is-IS" sz="2000" smtClean="0">
                  <a:solidFill>
                    <a:schemeClr val="bg1"/>
                  </a:solidFill>
                  <a:latin typeface="Gill Sans" charset="0"/>
                  <a:ea typeface="Gill Sans" charset="0"/>
                  <a:cs typeface="Gill Sans" charset="0"/>
                </a:rPr>
                <a:t>…</a:t>
              </a:r>
              <a:endParaRPr lang="en-US" sz="2000" dirty="0">
                <a:solidFill>
                  <a:schemeClr val="bg1"/>
                </a:solidFill>
                <a:latin typeface="Gill Sans" charset="0"/>
                <a:ea typeface="Gill Sans" charset="0"/>
                <a:cs typeface="Gill Sans" charset="0"/>
              </a:endParaRPr>
            </a:p>
          </p:txBody>
        </p:sp>
      </p:grpSp>
      <p:sp>
        <p:nvSpPr>
          <p:cNvPr id="71" name="TextBox 70"/>
          <p:cNvSpPr txBox="1"/>
          <p:nvPr/>
        </p:nvSpPr>
        <p:spPr>
          <a:xfrm>
            <a:off x="1736050" y="2925399"/>
            <a:ext cx="4010200" cy="1200329"/>
          </a:xfrm>
          <a:prstGeom prst="rect">
            <a:avLst/>
          </a:prstGeom>
          <a:noFill/>
        </p:spPr>
        <p:txBody>
          <a:bodyPr wrap="none" rtlCol="0">
            <a:spAutoFit/>
          </a:bodyPr>
          <a:lstStyle/>
          <a:p>
            <a:pPr algn="ctr"/>
            <a:r>
              <a:rPr lang="en-US" sz="2400" b="1" dirty="0">
                <a:solidFill>
                  <a:srgbClr val="00FF00"/>
                </a:solidFill>
                <a:latin typeface="Gill Sans" charset="0"/>
                <a:ea typeface="Gill Sans" charset="0"/>
                <a:cs typeface="Gill Sans" charset="0"/>
              </a:rPr>
              <a:t>92-98% </a:t>
            </a:r>
            <a:r>
              <a:rPr lang="en-US" sz="2400" dirty="0">
                <a:solidFill>
                  <a:srgbClr val="00FF00"/>
                </a:solidFill>
                <a:latin typeface="Gill Sans" charset="0"/>
                <a:ea typeface="Gill Sans" charset="0"/>
                <a:cs typeface="Gill Sans" charset="0"/>
              </a:rPr>
              <a:t>acc. on </a:t>
            </a:r>
            <a:r>
              <a:rPr lang="en-US" sz="2400" b="1" dirty="0">
                <a:solidFill>
                  <a:srgbClr val="00FF00"/>
                </a:solidFill>
                <a:latin typeface="Gill Sans" charset="0"/>
                <a:ea typeface="Gill Sans" charset="0"/>
                <a:cs typeface="Gill Sans" charset="0"/>
              </a:rPr>
              <a:t>read-only</a:t>
            </a:r>
          </a:p>
          <a:p>
            <a:pPr algn="ctr"/>
            <a:r>
              <a:rPr lang="en-US" sz="2400" b="1" dirty="0" smtClean="0">
                <a:solidFill>
                  <a:srgbClr val="00FF00"/>
                </a:solidFill>
                <a:latin typeface="Gill Sans" charset="0"/>
                <a:ea typeface="Gill Sans" charset="0"/>
                <a:cs typeface="Gill Sans" charset="0"/>
              </a:rPr>
              <a:t>82-89% </a:t>
            </a:r>
            <a:r>
              <a:rPr lang="en-US" sz="2400" dirty="0">
                <a:solidFill>
                  <a:srgbClr val="00FF00"/>
                </a:solidFill>
                <a:latin typeface="Gill Sans" charset="0"/>
                <a:ea typeface="Gill Sans" charset="0"/>
                <a:cs typeface="Gill Sans" charset="0"/>
              </a:rPr>
              <a:t>acc. on </a:t>
            </a:r>
            <a:r>
              <a:rPr lang="en-US" sz="2400" b="1" dirty="0">
                <a:solidFill>
                  <a:srgbClr val="00FF00"/>
                </a:solidFill>
                <a:latin typeface="Gill Sans" charset="0"/>
                <a:ea typeface="Gill Sans" charset="0"/>
                <a:cs typeface="Gill Sans" charset="0"/>
              </a:rPr>
              <a:t>read-write</a:t>
            </a:r>
          </a:p>
          <a:p>
            <a:pPr algn="ctr"/>
            <a:r>
              <a:rPr lang="en-US" sz="2400" b="1" dirty="0" smtClean="0">
                <a:solidFill>
                  <a:srgbClr val="00FF00"/>
                </a:solidFill>
                <a:latin typeface="Gill Sans" charset="0"/>
                <a:ea typeface="Gill Sans" charset="0"/>
                <a:cs typeface="Gill Sans" charset="0"/>
              </a:rPr>
              <a:t>5-6</a:t>
            </a:r>
            <a:r>
              <a:rPr lang="el-GR" sz="2400" b="1" dirty="0" err="1" smtClean="0">
                <a:solidFill>
                  <a:srgbClr val="00FF00"/>
                </a:solidFill>
                <a:latin typeface="Gill Sans" charset="0"/>
                <a:ea typeface="Gill Sans" charset="0"/>
                <a:cs typeface="Gill Sans" charset="0"/>
              </a:rPr>
              <a:t>μs</a:t>
            </a:r>
            <a:r>
              <a:rPr lang="en-US" sz="2400" b="1" dirty="0" smtClean="0">
                <a:solidFill>
                  <a:srgbClr val="00FF00"/>
                </a:solidFill>
                <a:latin typeface="Gill Sans" charset="0"/>
                <a:ea typeface="Gill Sans" charset="0"/>
                <a:cs typeface="Gill Sans" charset="0"/>
              </a:rPr>
              <a:t> </a:t>
            </a:r>
            <a:r>
              <a:rPr lang="en-US" sz="2400" dirty="0">
                <a:solidFill>
                  <a:srgbClr val="00FF00"/>
                </a:solidFill>
                <a:latin typeface="Gill Sans" charset="0"/>
                <a:ea typeface="Gill Sans" charset="0"/>
                <a:cs typeface="Gill Sans" charset="0"/>
              </a:rPr>
              <a:t>latency on</a:t>
            </a:r>
            <a:r>
              <a:rPr lang="en-US" sz="2400" b="1" dirty="0">
                <a:solidFill>
                  <a:srgbClr val="00FF00"/>
                </a:solidFill>
                <a:latin typeface="Gill Sans" charset="0"/>
                <a:ea typeface="Gill Sans" charset="0"/>
                <a:cs typeface="Gill Sans" charset="0"/>
              </a:rPr>
              <a:t> CPUs </a:t>
            </a:r>
          </a:p>
        </p:txBody>
      </p:sp>
    </p:spTree>
    <p:extLst>
      <p:ext uri="{BB962C8B-B14F-4D97-AF65-F5344CB8AC3E}">
        <p14:creationId xmlns:p14="http://schemas.microsoft.com/office/powerpoint/2010/main" val="147595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p:tgtEl>
                                          <p:spTgt spid="13"/>
                                        </p:tgtEl>
                                        <p:attrNameLst>
                                          <p:attrName>ppt_x</p:attrName>
                                        </p:attrNameLst>
                                      </p:cBhvr>
                                      <p:tavLst>
                                        <p:tav tm="0">
                                          <p:val>
                                            <p:strVal val="#ppt_x+#ppt_w*1.125000"/>
                                          </p:val>
                                        </p:tav>
                                        <p:tav tm="100000">
                                          <p:val>
                                            <p:strVal val="#ppt_x"/>
                                          </p:val>
                                        </p:tav>
                                      </p:tavLst>
                                    </p:anim>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dissolve">
                                      <p:cBhvr>
                                        <p:cTn id="25" dur="500"/>
                                        <p:tgtEl>
                                          <p:spTgt spid="111"/>
                                        </p:tgtEl>
                                      </p:cBhvr>
                                    </p:animEffect>
                                  </p:childTnLst>
                                </p:cTn>
                              </p:par>
                              <p:par>
                                <p:cTn id="26" presetID="12" presetClass="entr" presetSubtype="4"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p:tgtEl>
                                          <p:spTgt spid="112"/>
                                        </p:tgtEl>
                                        <p:attrNameLst>
                                          <p:attrName>ppt_y</p:attrName>
                                        </p:attrNameLst>
                                      </p:cBhvr>
                                      <p:tavLst>
                                        <p:tav tm="0">
                                          <p:val>
                                            <p:strVal val="#ppt_y+#ppt_h*1.125000"/>
                                          </p:val>
                                        </p:tav>
                                        <p:tav tm="100000">
                                          <p:val>
                                            <p:strVal val="#ppt_y"/>
                                          </p:val>
                                        </p:tav>
                                      </p:tavLst>
                                    </p:anim>
                                    <p:animEffect transition="in" filter="wipe(up)">
                                      <p:cBhvr>
                                        <p:cTn id="29" dur="500"/>
                                        <p:tgtEl>
                                          <p:spTgt spid="112"/>
                                        </p:tgtEl>
                                      </p:cBhvr>
                                    </p:animEffect>
                                  </p:childTnLst>
                                </p:cTn>
                              </p:par>
                              <p:par>
                                <p:cTn id="30" presetID="12" presetClass="entr" presetSubtype="4" fill="hold" nodeType="withEffect">
                                  <p:stCondLst>
                                    <p:cond delay="0"/>
                                  </p:stCondLst>
                                  <p:childTnLst>
                                    <p:set>
                                      <p:cBhvr>
                                        <p:cTn id="31" dur="1" fill="hold">
                                          <p:stCondLst>
                                            <p:cond delay="0"/>
                                          </p:stCondLst>
                                        </p:cTn>
                                        <p:tgtEl>
                                          <p:spTgt spid="71">
                                            <p:txEl>
                                              <p:pRg st="0" end="0"/>
                                            </p:txEl>
                                          </p:spTgt>
                                        </p:tgtEl>
                                        <p:attrNameLst>
                                          <p:attrName>style.visibility</p:attrName>
                                        </p:attrNameLst>
                                      </p:cBhvr>
                                      <p:to>
                                        <p:strVal val="visible"/>
                                      </p:to>
                                    </p:set>
                                    <p:anim calcmode="lin" valueType="num">
                                      <p:cBhvr additive="base">
                                        <p:cTn id="32" dur="500"/>
                                        <p:tgtEl>
                                          <p:spTgt spid="71">
                                            <p:txEl>
                                              <p:pRg st="0" end="0"/>
                                            </p:txEl>
                                          </p:spTgt>
                                        </p:tgtEl>
                                        <p:attrNameLst>
                                          <p:attrName>ppt_y</p:attrName>
                                        </p:attrNameLst>
                                      </p:cBhvr>
                                      <p:tavLst>
                                        <p:tav tm="0">
                                          <p:val>
                                            <p:strVal val="#ppt_y+#ppt_h*1.125000"/>
                                          </p:val>
                                        </p:tav>
                                        <p:tav tm="100000">
                                          <p:val>
                                            <p:strVal val="#ppt_y"/>
                                          </p:val>
                                        </p:tav>
                                      </p:tavLst>
                                    </p:anim>
                                    <p:animEffect transition="in" filter="wipe(up)">
                                      <p:cBhvr>
                                        <p:cTn id="33" dur="500"/>
                                        <p:tgtEl>
                                          <p:spTgt spid="7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p:tgtEl>
                                          <p:spTgt spid="71">
                                            <p:txEl>
                                              <p:pRg st="1" end="1"/>
                                            </p:txEl>
                                          </p:spTgt>
                                        </p:tgtEl>
                                        <p:attrNameLst>
                                          <p:attrName>ppt_y</p:attrName>
                                        </p:attrNameLst>
                                      </p:cBhvr>
                                      <p:tavLst>
                                        <p:tav tm="0">
                                          <p:val>
                                            <p:strVal val="#ppt_y+#ppt_h*1.125000"/>
                                          </p:val>
                                        </p:tav>
                                        <p:tav tm="100000">
                                          <p:val>
                                            <p:strVal val="#ppt_y"/>
                                          </p:val>
                                        </p:tav>
                                      </p:tavLst>
                                    </p:anim>
                                    <p:animEffect transition="in" filter="wipe(up)">
                                      <p:cBhvr>
                                        <p:cTn id="39" dur="500"/>
                                        <p:tgtEl>
                                          <p:spTgt spid="71">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71">
                                            <p:txEl>
                                              <p:pRg st="2" end="2"/>
                                            </p:txEl>
                                          </p:spTgt>
                                        </p:tgtEl>
                                        <p:attrNameLst>
                                          <p:attrName>style.visibility</p:attrName>
                                        </p:attrNameLst>
                                      </p:cBhvr>
                                      <p:to>
                                        <p:strVal val="visible"/>
                                      </p:to>
                                    </p:set>
                                    <p:anim calcmode="lin" valueType="num">
                                      <p:cBhvr additive="base">
                                        <p:cTn id="44" dur="500"/>
                                        <p:tgtEl>
                                          <p:spTgt spid="71">
                                            <p:txEl>
                                              <p:pRg st="2" end="2"/>
                                            </p:txEl>
                                          </p:spTgt>
                                        </p:tgtEl>
                                        <p:attrNameLst>
                                          <p:attrName>ppt_y</p:attrName>
                                        </p:attrNameLst>
                                      </p:cBhvr>
                                      <p:tavLst>
                                        <p:tav tm="0">
                                          <p:val>
                                            <p:strVal val="#ppt_y+#ppt_h*1.125000"/>
                                          </p:val>
                                        </p:tav>
                                        <p:tav tm="100000">
                                          <p:val>
                                            <p:strVal val="#ppt_y"/>
                                          </p:val>
                                        </p:tav>
                                      </p:tavLst>
                                    </p:anim>
                                    <p:animEffect transition="in" filter="wipe(up)">
                                      <p:cBhvr>
                                        <p:cTn id="45" dur="500"/>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B277E7-20B8-B845-ADC4-DA4F0175C190}"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53</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Other Solved Challenges</a:t>
            </a:r>
            <a:endParaRPr lang="en-US" sz="3600" dirty="0"/>
          </a:p>
        </p:txBody>
      </p:sp>
      <p:sp>
        <p:nvSpPr>
          <p:cNvPr id="8" name="TextBox 7"/>
          <p:cNvSpPr txBox="1"/>
          <p:nvPr/>
        </p:nvSpPr>
        <p:spPr>
          <a:xfrm>
            <a:off x="598164" y="1728623"/>
            <a:ext cx="8170135" cy="4093428"/>
          </a:xfrm>
          <a:prstGeom prst="rect">
            <a:avLst/>
          </a:prstGeom>
          <a:noFill/>
        </p:spPr>
        <p:txBody>
          <a:bodyPr wrap="square" rtlCol="0">
            <a:spAutoFit/>
          </a:bodyPr>
          <a:lstStyle/>
          <a:p>
            <a:pPr marL="285744" indent="-285744">
              <a:buFont typeface="Arial" charset="0"/>
              <a:buChar char="•"/>
            </a:pPr>
            <a:r>
              <a:rPr lang="en-US" sz="2800" dirty="0" smtClean="0">
                <a:solidFill>
                  <a:schemeClr val="bg1"/>
                </a:solidFill>
                <a:latin typeface="Gill Sans" charset="0"/>
                <a:ea typeface="Gill Sans" charset="0"/>
                <a:cs typeface="Gill Sans" charset="0"/>
              </a:rPr>
              <a:t>Neural networks vs. random forests, decision trees</a:t>
            </a:r>
          </a:p>
          <a:p>
            <a:pPr marL="742944" lvl="1" indent="-285744">
              <a:buFont typeface="Arial" charset="0"/>
              <a:buChar char="•"/>
            </a:pPr>
            <a:r>
              <a:rPr lang="en-US" sz="2400" dirty="0" smtClean="0">
                <a:solidFill>
                  <a:schemeClr val="bg1"/>
                </a:solidFill>
                <a:latin typeface="Gill Sans" charset="0"/>
                <a:ea typeface="Gill Sans" charset="0"/>
                <a:cs typeface="Gill Sans" charset="0"/>
              </a:rPr>
              <a:t>Neural networks bring higher accuracy</a:t>
            </a:r>
            <a:endParaRPr lang="en-US" sz="2800" dirty="0" smtClean="0">
              <a:solidFill>
                <a:schemeClr val="bg1"/>
              </a:solidFill>
              <a:latin typeface="Gill Sans" charset="0"/>
              <a:ea typeface="Gill Sans" charset="0"/>
              <a:cs typeface="Gill Sans" charset="0"/>
            </a:endParaRPr>
          </a:p>
          <a:p>
            <a:pPr marL="742944" lvl="1" indent="-285744">
              <a:buFont typeface="Arial" charset="0"/>
              <a:buChar char="•"/>
            </a:pPr>
            <a:endParaRPr lang="en-US" sz="2400" dirty="0">
              <a:solidFill>
                <a:schemeClr val="bg1"/>
              </a:solidFill>
              <a:latin typeface="Gill Sans" charset="0"/>
              <a:ea typeface="Gill Sans" charset="0"/>
              <a:cs typeface="Gill Sans" charset="0"/>
            </a:endParaRPr>
          </a:p>
          <a:p>
            <a:pPr marL="285732" indent="-285744">
              <a:buFont typeface="Arial" charset="0"/>
              <a:buChar char="•"/>
            </a:pPr>
            <a:r>
              <a:rPr lang="en-US" sz="2800" dirty="0" smtClean="0">
                <a:solidFill>
                  <a:schemeClr val="bg1"/>
                </a:solidFill>
                <a:latin typeface="Gill Sans" charset="0"/>
                <a:ea typeface="Gill Sans" charset="0"/>
                <a:cs typeface="Gill Sans" charset="0"/>
              </a:rPr>
              <a:t>ML in </a:t>
            </a:r>
            <a:r>
              <a:rPr lang="en-US" sz="2800" dirty="0">
                <a:solidFill>
                  <a:schemeClr val="bg1"/>
                </a:solidFill>
                <a:latin typeface="Gill Sans" charset="0"/>
                <a:ea typeface="Gill Sans" charset="0"/>
                <a:cs typeface="Gill Sans" charset="0"/>
              </a:rPr>
              <a:t>k</a:t>
            </a:r>
            <a:r>
              <a:rPr lang="en-US" sz="2800" dirty="0" smtClean="0">
                <a:solidFill>
                  <a:schemeClr val="bg1"/>
                </a:solidFill>
                <a:latin typeface="Gill Sans" charset="0"/>
                <a:ea typeface="Gill Sans" charset="0"/>
                <a:cs typeface="Gill Sans" charset="0"/>
              </a:rPr>
              <a:t>ernel-space vs. ML in user-space</a:t>
            </a:r>
          </a:p>
          <a:p>
            <a:pPr marL="742932" lvl="1" indent="-285744">
              <a:buFont typeface="Arial" charset="0"/>
              <a:buChar char="•"/>
            </a:pPr>
            <a:r>
              <a:rPr lang="en-US" sz="2400" dirty="0" smtClean="0">
                <a:solidFill>
                  <a:schemeClr val="bg1"/>
                </a:solidFill>
                <a:latin typeface="Gill Sans" charset="0"/>
                <a:ea typeface="Gill Sans" charset="0"/>
                <a:cs typeface="Gill Sans" charset="0"/>
              </a:rPr>
              <a:t>Lower overhead to run it inside kernel</a:t>
            </a:r>
          </a:p>
          <a:p>
            <a:pPr marL="742932" lvl="1" indent="-285744">
              <a:buFont typeface="Arial" charset="0"/>
              <a:buChar char="•"/>
            </a:pPr>
            <a:endParaRPr lang="en-US" sz="2400" dirty="0">
              <a:solidFill>
                <a:schemeClr val="bg1"/>
              </a:solidFill>
              <a:latin typeface="Gill Sans" charset="0"/>
              <a:ea typeface="Gill Sans" charset="0"/>
              <a:cs typeface="Gill Sans" charset="0"/>
            </a:endParaRPr>
          </a:p>
          <a:p>
            <a:pPr marL="285732" indent="-285744">
              <a:buFont typeface="Arial" charset="0"/>
              <a:buChar char="•"/>
            </a:pPr>
            <a:r>
              <a:rPr lang="en-US" sz="2800" dirty="0" smtClean="0">
                <a:solidFill>
                  <a:schemeClr val="bg1"/>
                </a:solidFill>
                <a:latin typeface="Gill Sans" charset="0"/>
                <a:ea typeface="Gill Sans" charset="0"/>
                <a:cs typeface="Gill Sans" charset="0"/>
              </a:rPr>
              <a:t>Quantization for running ML in OS kernel</a:t>
            </a:r>
          </a:p>
          <a:p>
            <a:pPr marL="742932" lvl="1" indent="-285744">
              <a:buFont typeface="Arial" charset="0"/>
              <a:buChar char="•"/>
            </a:pPr>
            <a:r>
              <a:rPr lang="en-US" sz="2400" dirty="0" smtClean="0">
                <a:solidFill>
                  <a:schemeClr val="bg1"/>
                </a:solidFill>
                <a:latin typeface="Gill Sans" charset="0"/>
                <a:ea typeface="Gill Sans" charset="0"/>
                <a:cs typeface="Gill Sans" charset="0"/>
              </a:rPr>
              <a:t>Using integer weights with minor accuracy loss</a:t>
            </a:r>
            <a:endParaRPr lang="en-US" sz="2800" dirty="0">
              <a:solidFill>
                <a:schemeClr val="bg1"/>
              </a:solidFill>
              <a:latin typeface="Gill Sans" charset="0"/>
              <a:ea typeface="Gill Sans" charset="0"/>
              <a:cs typeface="Gill Sans" charset="0"/>
            </a:endParaRPr>
          </a:p>
          <a:p>
            <a:pPr marL="742932" lvl="1" indent="-285744">
              <a:buFont typeface="Arial" charset="0"/>
              <a:buChar char="•"/>
            </a:pPr>
            <a:endParaRPr lang="en-US" sz="2400" dirty="0" smtClean="0">
              <a:solidFill>
                <a:schemeClr val="bg1"/>
              </a:solidFill>
              <a:latin typeface="Gill Sans" charset="0"/>
              <a:ea typeface="Gill Sans" charset="0"/>
              <a:cs typeface="Gill Sans" charset="0"/>
            </a:endParaRPr>
          </a:p>
          <a:p>
            <a:pPr marL="285732" indent="-285744">
              <a:buFont typeface="Arial" charset="0"/>
              <a:buChar char="•"/>
            </a:pPr>
            <a:r>
              <a:rPr lang="en-US" sz="2800" dirty="0" smtClean="0">
                <a:solidFill>
                  <a:schemeClr val="bg1"/>
                </a:solidFill>
                <a:latin typeface="Gill Sans" charset="0"/>
                <a:ea typeface="Gill Sans" charset="0"/>
                <a:cs typeface="Gill Sans" charset="0"/>
              </a:rPr>
              <a:t>Model pruning to further optimize inference time</a:t>
            </a:r>
            <a:endParaRPr lang="en-US" sz="2800" dirty="0">
              <a:solidFill>
                <a:schemeClr val="bg1"/>
              </a:solidFill>
              <a:latin typeface="Gill Sans" charset="0"/>
              <a:ea typeface="Gill Sans" charset="0"/>
              <a:cs typeface="Gill Sans" charset="0"/>
            </a:endParaRPr>
          </a:p>
        </p:txBody>
      </p:sp>
      <p:grpSp>
        <p:nvGrpSpPr>
          <p:cNvPr id="24" name="Group 23"/>
          <p:cNvGrpSpPr/>
          <p:nvPr/>
        </p:nvGrpSpPr>
        <p:grpSpPr>
          <a:xfrm>
            <a:off x="8829740" y="1270490"/>
            <a:ext cx="3161898" cy="1706554"/>
            <a:chOff x="8829740" y="1270490"/>
            <a:chExt cx="3161898" cy="1706554"/>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952" y="1975055"/>
              <a:ext cx="939581" cy="100198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8293" y="1270490"/>
              <a:ext cx="856480" cy="78597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740" y="1549684"/>
              <a:ext cx="1192889" cy="1128808"/>
            </a:xfrm>
            <a:prstGeom prst="rect">
              <a:avLst/>
            </a:prstGeom>
          </p:spPr>
        </p:pic>
        <p:sp>
          <p:nvSpPr>
            <p:cNvPr id="13" name="TextBox 12"/>
            <p:cNvSpPr txBox="1"/>
            <p:nvPr/>
          </p:nvSpPr>
          <p:spPr>
            <a:xfrm>
              <a:off x="11553852" y="2216827"/>
              <a:ext cx="437786" cy="461665"/>
            </a:xfrm>
            <a:prstGeom prst="rect">
              <a:avLst/>
            </a:prstGeom>
            <a:noFill/>
          </p:spPr>
          <p:txBody>
            <a:bodyPr wrap="square" rtlCol="0">
              <a:spAutoFit/>
            </a:bodyPr>
            <a:lstStyle/>
            <a:p>
              <a:pPr algn="ctr"/>
              <a:r>
                <a:rPr lang="is-IS" sz="2400" i="1"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
          <p:nvSpPr>
            <p:cNvPr id="14" name="TextBox 13"/>
            <p:cNvSpPr txBox="1"/>
            <p:nvPr/>
          </p:nvSpPr>
          <p:spPr>
            <a:xfrm>
              <a:off x="10114786" y="1831362"/>
              <a:ext cx="505267"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vs.</a:t>
              </a:r>
              <a:endParaRPr lang="en-US" sz="2400" dirty="0">
                <a:solidFill>
                  <a:schemeClr val="bg1"/>
                </a:solidFill>
                <a:latin typeface="Gill Sans" charset="0"/>
                <a:ea typeface="Gill Sans" charset="0"/>
                <a:cs typeface="Gill Sans" charset="0"/>
              </a:endParaRPr>
            </a:p>
          </p:txBody>
        </p:sp>
      </p:grpSp>
      <p:grpSp>
        <p:nvGrpSpPr>
          <p:cNvPr id="25" name="Group 24"/>
          <p:cNvGrpSpPr/>
          <p:nvPr/>
        </p:nvGrpSpPr>
        <p:grpSpPr>
          <a:xfrm>
            <a:off x="7738701" y="2993736"/>
            <a:ext cx="3747378" cy="824146"/>
            <a:chOff x="7738701" y="2993736"/>
            <a:chExt cx="3747378" cy="824146"/>
          </a:xfrm>
        </p:grpSpPr>
        <p:grpSp>
          <p:nvGrpSpPr>
            <p:cNvPr id="6" name="Group 5"/>
            <p:cNvGrpSpPr/>
            <p:nvPr/>
          </p:nvGrpSpPr>
          <p:grpSpPr>
            <a:xfrm>
              <a:off x="7738701" y="2993736"/>
              <a:ext cx="1320664" cy="824146"/>
              <a:chOff x="9426184" y="3275414"/>
              <a:chExt cx="1320664" cy="824146"/>
            </a:xfrm>
          </p:grpSpPr>
          <p:sp>
            <p:nvSpPr>
              <p:cNvPr id="2" name="Rounded Rectangle 1"/>
              <p:cNvSpPr/>
              <p:nvPr/>
            </p:nvSpPr>
            <p:spPr>
              <a:xfrm>
                <a:off x="9426184" y="3275414"/>
                <a:ext cx="1320664" cy="8241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800" b="1" dirty="0" smtClean="0">
                    <a:latin typeface="Gill Sans" charset="0"/>
                    <a:ea typeface="Gill Sans" charset="0"/>
                    <a:cs typeface="Gill Sans" charset="0"/>
                  </a:rPr>
                  <a:t>OS</a:t>
                </a:r>
                <a:endParaRPr lang="en-US" sz="2800" b="1" dirty="0">
                  <a:latin typeface="Gill Sans" charset="0"/>
                  <a:ea typeface="Gill Sans" charset="0"/>
                  <a:cs typeface="Gill Sans"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4786" y="3382555"/>
                <a:ext cx="632062" cy="598108"/>
              </a:xfrm>
              <a:prstGeom prst="rect">
                <a:avLst/>
              </a:prstGeom>
            </p:spPr>
          </p:pic>
        </p:grpSp>
        <p:sp>
          <p:nvSpPr>
            <p:cNvPr id="16" name="TextBox 15"/>
            <p:cNvSpPr txBox="1"/>
            <p:nvPr/>
          </p:nvSpPr>
          <p:spPr>
            <a:xfrm>
              <a:off x="9173550" y="3169098"/>
              <a:ext cx="505267"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vs.</a:t>
              </a:r>
              <a:endParaRPr lang="en-US" sz="2400" dirty="0">
                <a:solidFill>
                  <a:schemeClr val="bg1"/>
                </a:solidFill>
                <a:latin typeface="Gill Sans" charset="0"/>
                <a:ea typeface="Gill Sans" charset="0"/>
                <a:cs typeface="Gill Sans" charset="0"/>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9666" y="3055811"/>
              <a:ext cx="647753" cy="688238"/>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8268" y="3094215"/>
              <a:ext cx="544580" cy="633693"/>
            </a:xfrm>
            <a:prstGeom prst="rect">
              <a:avLst/>
            </a:prstGeom>
          </p:spPr>
        </p:pic>
        <p:sp>
          <p:nvSpPr>
            <p:cNvPr id="21" name="TextBox 20"/>
            <p:cNvSpPr txBox="1"/>
            <p:nvPr/>
          </p:nvSpPr>
          <p:spPr>
            <a:xfrm>
              <a:off x="11048293" y="3055811"/>
              <a:ext cx="437786" cy="461665"/>
            </a:xfrm>
            <a:prstGeom prst="rect">
              <a:avLst/>
            </a:prstGeom>
            <a:noFill/>
          </p:spPr>
          <p:txBody>
            <a:bodyPr wrap="square" rtlCol="0">
              <a:spAutoFit/>
            </a:bodyPr>
            <a:lstStyle/>
            <a:p>
              <a:pPr algn="ctr"/>
              <a:r>
                <a:rPr lang="is-IS" sz="2400" i="1"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gr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6139" y="4128059"/>
            <a:ext cx="3360088" cy="82528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7727" y="5081896"/>
            <a:ext cx="2495121" cy="974549"/>
          </a:xfrm>
          <a:prstGeom prst="rect">
            <a:avLst/>
          </a:prstGeom>
        </p:spPr>
      </p:pic>
    </p:spTree>
    <p:extLst>
      <p:ext uri="{BB962C8B-B14F-4D97-AF65-F5344CB8AC3E}">
        <p14:creationId xmlns:p14="http://schemas.microsoft.com/office/powerpoint/2010/main" val="15298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293A4AC-8718-5846-B6F3-B69C67C664C2}" type="datetime1">
              <a:rPr lang="en-US" smtClean="0"/>
              <a:t>3/19/20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54</a:t>
            </a:fld>
            <a:endParaRPr lang="en-US" dirty="0"/>
          </a:p>
        </p:txBody>
      </p:sp>
      <p:sp>
        <p:nvSpPr>
          <p:cNvPr id="8" name="Title 1"/>
          <p:cNvSpPr>
            <a:spLocks noGrp="1"/>
          </p:cNvSpPr>
          <p:nvPr>
            <p:ph type="title"/>
          </p:nvPr>
        </p:nvSpPr>
        <p:spPr>
          <a:xfrm>
            <a:off x="444494" y="91440"/>
            <a:ext cx="12489628" cy="1143000"/>
          </a:xfrm>
        </p:spPr>
        <p:txBody>
          <a:bodyPr/>
          <a:lstStyle/>
          <a:p>
            <a:r>
              <a:rPr lang="en-US" sz="3600" dirty="0" smtClean="0"/>
              <a:t>Evaluation Setup</a:t>
            </a:r>
            <a:endParaRPr lang="en-US" sz="3600" dirty="0"/>
          </a:p>
        </p:txBody>
      </p:sp>
      <p:pic>
        <p:nvPicPr>
          <p:cNvPr id="9" name="Picture 8"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805" y="3732792"/>
            <a:ext cx="1124304" cy="939667"/>
          </a:xfrm>
          <a:prstGeom prst="rect">
            <a:avLst/>
          </a:prstGeom>
        </p:spPr>
      </p:pic>
      <p:pic>
        <p:nvPicPr>
          <p:cNvPr id="10" name="Picture 9"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207" y="3729358"/>
            <a:ext cx="1124304" cy="939667"/>
          </a:xfrm>
          <a:prstGeom prst="rect">
            <a:avLst/>
          </a:prstGeom>
        </p:spPr>
      </p:pic>
      <p:pic>
        <p:nvPicPr>
          <p:cNvPr id="11" name="Picture 10"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019" y="3742766"/>
            <a:ext cx="1124304" cy="939667"/>
          </a:xfrm>
          <a:prstGeom prst="rect">
            <a:avLst/>
          </a:prstGeom>
        </p:spPr>
      </p:pic>
      <p:sp>
        <p:nvSpPr>
          <p:cNvPr id="13" name="TextBox 12"/>
          <p:cNvSpPr txBox="1"/>
          <p:nvPr/>
        </p:nvSpPr>
        <p:spPr>
          <a:xfrm>
            <a:off x="5728663" y="2558610"/>
            <a:ext cx="1162498" cy="400110"/>
          </a:xfrm>
          <a:prstGeom prst="rect">
            <a:avLst/>
          </a:prstGeom>
          <a:noFill/>
        </p:spPr>
        <p:txBody>
          <a:bodyPr wrap="none" rtlCol="0">
            <a:spAutoFit/>
          </a:bodyPr>
          <a:lstStyle/>
          <a:p>
            <a:pPr algn="ctr"/>
            <a:r>
              <a:rPr lang="is-IS" sz="2000" dirty="0">
                <a:solidFill>
                  <a:schemeClr val="bg1"/>
                </a:solidFill>
                <a:latin typeface="Gill Sans" charset="0"/>
                <a:ea typeface="Gill Sans" charset="0"/>
                <a:cs typeface="Gill Sans" charset="0"/>
              </a:rPr>
              <a:t>C</a:t>
            </a:r>
            <a:r>
              <a:rPr lang="is-IS" sz="2000" dirty="0" smtClean="0">
                <a:solidFill>
                  <a:schemeClr val="bg1"/>
                </a:solidFill>
                <a:latin typeface="Gill Sans" charset="0"/>
                <a:ea typeface="Gill Sans" charset="0"/>
                <a:cs typeface="Gill Sans" charset="0"/>
              </a:rPr>
              <a:t>lient </a:t>
            </a:r>
            <a:r>
              <a:rPr lang="is-IS" sz="2000" dirty="0">
                <a:solidFill>
                  <a:schemeClr val="bg1"/>
                </a:solidFill>
                <a:latin typeface="Gill Sans" charset="0"/>
                <a:ea typeface="Gill Sans" charset="0"/>
                <a:cs typeface="Gill Sans" charset="0"/>
              </a:rPr>
              <a:t>#1</a:t>
            </a:r>
            <a:endParaRPr lang="en-US" sz="2000" dirty="0">
              <a:solidFill>
                <a:schemeClr val="bg1"/>
              </a:solidFill>
              <a:latin typeface="Gill Sans" charset="0"/>
              <a:ea typeface="Gill Sans" charset="0"/>
              <a:cs typeface="Gill Sans" charset="0"/>
            </a:endParaRPr>
          </a:p>
        </p:txBody>
      </p:sp>
      <p:sp>
        <p:nvSpPr>
          <p:cNvPr id="14" name="TextBox 13"/>
          <p:cNvSpPr txBox="1"/>
          <p:nvPr/>
        </p:nvSpPr>
        <p:spPr>
          <a:xfrm>
            <a:off x="3740488" y="4669025"/>
            <a:ext cx="1128835" cy="400110"/>
          </a:xfrm>
          <a:prstGeom prst="rect">
            <a:avLst/>
          </a:prstGeom>
          <a:noFill/>
        </p:spPr>
        <p:txBody>
          <a:bodyPr wrap="none" rtlCol="0">
            <a:spAutoFit/>
          </a:bodyPr>
          <a:lstStyle/>
          <a:p>
            <a:r>
              <a:rPr lang="is-IS" sz="2000" dirty="0" smtClean="0">
                <a:solidFill>
                  <a:schemeClr val="bg1"/>
                </a:solidFill>
                <a:latin typeface="Gill Sans" charset="0"/>
                <a:ea typeface="Gill Sans" charset="0"/>
                <a:cs typeface="Gill Sans" charset="0"/>
              </a:rPr>
              <a:t>Node #1</a:t>
            </a:r>
            <a:endParaRPr lang="en-US" sz="2000" dirty="0">
              <a:solidFill>
                <a:schemeClr val="bg1"/>
              </a:solidFill>
              <a:latin typeface="Gill Sans" charset="0"/>
              <a:ea typeface="Gill Sans" charset="0"/>
              <a:cs typeface="Gill Sans" charset="0"/>
            </a:endParaRPr>
          </a:p>
        </p:txBody>
      </p:sp>
      <p:sp>
        <p:nvSpPr>
          <p:cNvPr id="15" name="TextBox 14"/>
          <p:cNvSpPr txBox="1"/>
          <p:nvPr/>
        </p:nvSpPr>
        <p:spPr>
          <a:xfrm>
            <a:off x="5727429" y="4642173"/>
            <a:ext cx="1128835"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Node #2</a:t>
            </a:r>
            <a:endParaRPr lang="en-US" sz="2000" dirty="0">
              <a:solidFill>
                <a:schemeClr val="bg1"/>
              </a:solidFill>
              <a:latin typeface="Gill Sans" charset="0"/>
              <a:ea typeface="Gill Sans" charset="0"/>
              <a:cs typeface="Gill Sans" charset="0"/>
            </a:endParaRPr>
          </a:p>
        </p:txBody>
      </p:sp>
      <p:sp>
        <p:nvSpPr>
          <p:cNvPr id="16" name="TextBox 15"/>
          <p:cNvSpPr txBox="1"/>
          <p:nvPr/>
        </p:nvSpPr>
        <p:spPr>
          <a:xfrm>
            <a:off x="7750515" y="4628765"/>
            <a:ext cx="1128835" cy="400110"/>
          </a:xfrm>
          <a:prstGeom prst="rect">
            <a:avLst/>
          </a:prstGeom>
          <a:noFill/>
        </p:spPr>
        <p:txBody>
          <a:bodyPr wrap="none" rtlCol="0">
            <a:spAutoFit/>
          </a:bodyPr>
          <a:lstStyle/>
          <a:p>
            <a:r>
              <a:rPr lang="is-IS" sz="2000" dirty="0">
                <a:solidFill>
                  <a:schemeClr val="bg1"/>
                </a:solidFill>
                <a:latin typeface="Gill Sans" charset="0"/>
                <a:ea typeface="Gill Sans" charset="0"/>
                <a:cs typeface="Gill Sans" charset="0"/>
              </a:rPr>
              <a:t>Node </a:t>
            </a:r>
            <a:r>
              <a:rPr lang="is-IS" sz="2000" dirty="0" smtClean="0">
                <a:solidFill>
                  <a:schemeClr val="bg1"/>
                </a:solidFill>
                <a:latin typeface="Gill Sans" charset="0"/>
                <a:ea typeface="Gill Sans" charset="0"/>
                <a:cs typeface="Gill Sans" charset="0"/>
              </a:rPr>
              <a:t>#3</a:t>
            </a:r>
            <a:endParaRPr lang="en-US" sz="2000" dirty="0">
              <a:solidFill>
                <a:schemeClr val="bg1"/>
              </a:solidFill>
              <a:latin typeface="Gill Sans" charset="0"/>
              <a:ea typeface="Gill Sans" charset="0"/>
              <a:cs typeface="Gill Sans" charset="0"/>
            </a:endParaRPr>
          </a:p>
        </p:txBody>
      </p:sp>
      <p:cxnSp>
        <p:nvCxnSpPr>
          <p:cNvPr id="20" name="Straight Arrow Connector 19"/>
          <p:cNvCxnSpPr/>
          <p:nvPr/>
        </p:nvCxnSpPr>
        <p:spPr>
          <a:xfrm>
            <a:off x="6281431" y="2958720"/>
            <a:ext cx="0" cy="75866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200960" y="2220975"/>
            <a:ext cx="2383343" cy="1754326"/>
          </a:xfrm>
          <a:prstGeom prst="rect">
            <a:avLst/>
          </a:prstGeom>
          <a:noFill/>
        </p:spPr>
        <p:txBody>
          <a:bodyPr wrap="square" rtlCol="0">
            <a:spAutoFit/>
          </a:bodyPr>
          <a:lstStyle/>
          <a:p>
            <a:r>
              <a:rPr lang="en-US" sz="2800" b="1" dirty="0">
                <a:solidFill>
                  <a:schemeClr val="bg1"/>
                </a:solidFill>
                <a:latin typeface="Gill Sans" charset="0"/>
                <a:ea typeface="Gill Sans" charset="0"/>
                <a:cs typeface="Gill Sans" charset="0"/>
              </a:rPr>
              <a:t>Metric</a:t>
            </a:r>
            <a:r>
              <a:rPr lang="en-US" sz="2800" dirty="0">
                <a:solidFill>
                  <a:schemeClr val="bg1"/>
                </a:solidFill>
                <a:latin typeface="Gill Sans" charset="0"/>
                <a:ea typeface="Gill Sans" charset="0"/>
                <a:cs typeface="Gill Sans" charset="0"/>
              </a:rPr>
              <a:t>:</a:t>
            </a:r>
          </a:p>
          <a:p>
            <a:r>
              <a:rPr lang="en-US" dirty="0">
                <a:solidFill>
                  <a:schemeClr val="bg1"/>
                </a:solidFill>
                <a:latin typeface="Gill Sans" charset="0"/>
                <a:ea typeface="Gill Sans" charset="0"/>
                <a:cs typeface="Gill Sans" charset="0"/>
              </a:rPr>
              <a:t>    </a:t>
            </a:r>
            <a:r>
              <a:rPr lang="en-US" sz="2000" dirty="0">
                <a:solidFill>
                  <a:srgbClr val="FF0000"/>
                </a:solidFill>
                <a:latin typeface="Gill Sans" charset="0"/>
                <a:ea typeface="Gill Sans" charset="0"/>
                <a:cs typeface="Gill Sans" charset="0"/>
              </a:rPr>
              <a:t>CDF </a:t>
            </a:r>
            <a:r>
              <a:rPr lang="en-US" sz="2000" dirty="0">
                <a:solidFill>
                  <a:schemeClr val="bg1"/>
                </a:solidFill>
                <a:latin typeface="Gill Sans" charset="0"/>
                <a:ea typeface="Gill Sans" charset="0"/>
                <a:cs typeface="Gill Sans" charset="0"/>
              </a:rPr>
              <a:t>of</a:t>
            </a:r>
            <a:r>
              <a:rPr lang="en-US" sz="2000" dirty="0">
                <a:solidFill>
                  <a:srgbClr val="FF0000"/>
                </a:solidFill>
                <a:latin typeface="Gill Sans" charset="0"/>
                <a:ea typeface="Gill Sans" charset="0"/>
                <a:cs typeface="Gill Sans" charset="0"/>
              </a:rPr>
              <a:t> all</a:t>
            </a:r>
            <a:r>
              <a:rPr lang="en-US" sz="2000" dirty="0">
                <a:solidFill>
                  <a:schemeClr val="bg1"/>
                </a:solidFill>
                <a:latin typeface="Gill Sans" charset="0"/>
                <a:ea typeface="Gill Sans" charset="0"/>
                <a:cs typeface="Gill Sans" charset="0"/>
              </a:rPr>
              <a:t> </a:t>
            </a:r>
            <a:r>
              <a:rPr lang="en-US" sz="2000" b="1" dirty="0">
                <a:solidFill>
                  <a:schemeClr val="bg1"/>
                </a:solidFill>
                <a:latin typeface="Gill Sans" charset="0"/>
                <a:ea typeface="Gill Sans" charset="0"/>
                <a:cs typeface="Gill Sans" charset="0"/>
              </a:rPr>
              <a:t>get()</a:t>
            </a:r>
            <a:r>
              <a:rPr lang="en-US" sz="2000" dirty="0">
                <a:solidFill>
                  <a:schemeClr val="bg1"/>
                </a:solidFill>
                <a:latin typeface="Gill Sans" charset="0"/>
                <a:ea typeface="Gill Sans" charset="0"/>
                <a:cs typeface="Gill Sans" charset="0"/>
              </a:rPr>
              <a:t>   </a:t>
            </a:r>
          </a:p>
          <a:p>
            <a:r>
              <a:rPr lang="en-US" sz="2000" dirty="0">
                <a:solidFill>
                  <a:schemeClr val="bg1"/>
                </a:solidFill>
                <a:latin typeface="Gill Sans" charset="0"/>
                <a:ea typeface="Gill Sans" charset="0"/>
                <a:cs typeface="Gill Sans" charset="0"/>
              </a:rPr>
              <a:t>    requests </a:t>
            </a:r>
            <a:r>
              <a:rPr lang="en-US" sz="2000" dirty="0" smtClean="0">
                <a:solidFill>
                  <a:srgbClr val="FF0000"/>
                </a:solidFill>
                <a:latin typeface="Gill Sans" charset="0"/>
                <a:ea typeface="Gill Sans" charset="0"/>
                <a:cs typeface="Gill Sans" charset="0"/>
              </a:rPr>
              <a:t>latencies</a:t>
            </a:r>
          </a:p>
          <a:p>
            <a:r>
              <a:rPr lang="en-US" sz="2000" dirty="0" smtClean="0">
                <a:solidFill>
                  <a:srgbClr val="FF0000"/>
                </a:solidFill>
                <a:latin typeface="Gill Sans" charset="0"/>
                <a:ea typeface="Gill Sans" charset="0"/>
                <a:cs typeface="Gill Sans" charset="0"/>
              </a:rPr>
              <a:t>    </a:t>
            </a:r>
            <a:r>
              <a:rPr lang="en-US" sz="2000" b="1" dirty="0" smtClean="0">
                <a:solidFill>
                  <a:srgbClr val="FF0000"/>
                </a:solidFill>
                <a:latin typeface="Gill Sans" charset="0"/>
                <a:ea typeface="Gill Sans" charset="0"/>
                <a:cs typeface="Gill Sans" charset="0"/>
              </a:rPr>
              <a:t>vs.</a:t>
            </a:r>
            <a:r>
              <a:rPr lang="en-US" sz="2000" b="1" dirty="0" smtClean="0">
                <a:solidFill>
                  <a:schemeClr val="bg1"/>
                </a:solidFill>
                <a:latin typeface="Gill Sans" charset="0"/>
                <a:ea typeface="Gill Sans" charset="0"/>
                <a:cs typeface="Gill Sans" charset="0"/>
              </a:rPr>
              <a:t> hedging  </a:t>
            </a:r>
          </a:p>
          <a:p>
            <a:r>
              <a:rPr lang="en-US" sz="2000" b="1" dirty="0">
                <a:solidFill>
                  <a:schemeClr val="bg1"/>
                </a:solidFill>
                <a:latin typeface="Gill Sans" charset="0"/>
                <a:ea typeface="Gill Sans" charset="0"/>
                <a:cs typeface="Gill Sans" charset="0"/>
              </a:rPr>
              <a:t> </a:t>
            </a:r>
            <a:r>
              <a:rPr lang="en-US" sz="2000" b="1" dirty="0" smtClean="0">
                <a:solidFill>
                  <a:schemeClr val="bg1"/>
                </a:solidFill>
                <a:latin typeface="Gill Sans" charset="0"/>
                <a:ea typeface="Gill Sans" charset="0"/>
                <a:cs typeface="Gill Sans" charset="0"/>
              </a:rPr>
              <a:t>   </a:t>
            </a:r>
            <a:r>
              <a:rPr lang="en-US" sz="2000" dirty="0" smtClean="0">
                <a:solidFill>
                  <a:schemeClr val="bg1"/>
                </a:solidFill>
                <a:latin typeface="Gill Sans" charset="0"/>
                <a:ea typeface="Gill Sans" charset="0"/>
                <a:cs typeface="Gill Sans" charset="0"/>
              </a:rPr>
              <a:t>and baseline                    </a:t>
            </a:r>
            <a:endParaRPr lang="en-US" sz="2000" dirty="0">
              <a:solidFill>
                <a:schemeClr val="bg1"/>
              </a:solidFill>
              <a:latin typeface="Gill Sans" charset="0"/>
              <a:ea typeface="Gill Sans" charset="0"/>
              <a:cs typeface="Gill Sans" charset="0"/>
            </a:endParaRPr>
          </a:p>
        </p:txBody>
      </p:sp>
      <p:sp>
        <p:nvSpPr>
          <p:cNvPr id="26" name="TextBox 25"/>
          <p:cNvSpPr txBox="1"/>
          <p:nvPr/>
        </p:nvSpPr>
        <p:spPr>
          <a:xfrm rot="16200000">
            <a:off x="6188507" y="3159693"/>
            <a:ext cx="668773" cy="400110"/>
          </a:xfrm>
          <a:prstGeom prst="rect">
            <a:avLst/>
          </a:prstGeom>
          <a:noFill/>
        </p:spPr>
        <p:txBody>
          <a:bodyPr wrap="none" rtlCol="0">
            <a:spAutoFit/>
          </a:bodyPr>
          <a:lstStyle/>
          <a:p>
            <a:r>
              <a:rPr lang="en-US" sz="2000" dirty="0">
                <a:solidFill>
                  <a:schemeClr val="bg1"/>
                </a:solidFill>
                <a:latin typeface="Gill Sans" charset="0"/>
                <a:ea typeface="Gill Sans" charset="0"/>
                <a:cs typeface="Gill Sans" charset="0"/>
              </a:rPr>
              <a:t>g</a:t>
            </a:r>
            <a:r>
              <a:rPr lang="is-IS" sz="2000" dirty="0">
                <a:solidFill>
                  <a:schemeClr val="bg1"/>
                </a:solidFill>
                <a:latin typeface="Gill Sans" charset="0"/>
                <a:ea typeface="Gill Sans" charset="0"/>
                <a:cs typeface="Gill Sans" charset="0"/>
              </a:rPr>
              <a:t>et()</a:t>
            </a:r>
            <a:endParaRPr lang="en-US" sz="2000" dirty="0">
              <a:solidFill>
                <a:schemeClr val="bg1"/>
              </a:solidFill>
              <a:latin typeface="Gill Sans" charset="0"/>
              <a:ea typeface="Gill Sans" charset="0"/>
              <a:cs typeface="Gill Sans" charset="0"/>
            </a:endParaRPr>
          </a:p>
        </p:txBody>
      </p:sp>
      <p:pic>
        <p:nvPicPr>
          <p:cNvPr id="27" name="Picture 26"/>
          <p:cNvPicPr>
            <a:picLocks noChangeAspect="1"/>
          </p:cNvPicPr>
          <p:nvPr/>
        </p:nvPicPr>
        <p:blipFill>
          <a:blip r:embed="rId4"/>
          <a:stretch>
            <a:fillRect/>
          </a:stretch>
        </p:blipFill>
        <p:spPr>
          <a:xfrm>
            <a:off x="6059679" y="1739431"/>
            <a:ext cx="565435" cy="839711"/>
          </a:xfrm>
          <a:prstGeom prst="rect">
            <a:avLst/>
          </a:prstGeom>
        </p:spPr>
      </p:pic>
      <p:grpSp>
        <p:nvGrpSpPr>
          <p:cNvPr id="2" name="Group 1"/>
          <p:cNvGrpSpPr/>
          <p:nvPr/>
        </p:nvGrpSpPr>
        <p:grpSpPr>
          <a:xfrm>
            <a:off x="186768" y="1795240"/>
            <a:ext cx="3658919" cy="3354765"/>
            <a:chOff x="186768" y="2239127"/>
            <a:chExt cx="3658919" cy="3354765"/>
          </a:xfrm>
        </p:grpSpPr>
        <p:sp>
          <p:nvSpPr>
            <p:cNvPr id="37" name="TextBox 36"/>
            <p:cNvSpPr txBox="1"/>
            <p:nvPr/>
          </p:nvSpPr>
          <p:spPr>
            <a:xfrm>
              <a:off x="186768" y="2239127"/>
              <a:ext cx="3115405" cy="3354765"/>
            </a:xfrm>
            <a:prstGeom prst="rect">
              <a:avLst/>
            </a:prstGeom>
            <a:noFill/>
          </p:spPr>
          <p:txBody>
            <a:bodyPr wrap="square" rtlCol="0">
              <a:spAutoFit/>
            </a:bodyPr>
            <a:lstStyle/>
            <a:p>
              <a:pPr algn="r"/>
              <a:r>
                <a:rPr lang="en-US" sz="2400" b="1" dirty="0" smtClean="0">
                  <a:solidFill>
                    <a:schemeClr val="bg1"/>
                  </a:solidFill>
                  <a:latin typeface="Gill Sans" charset="0"/>
                  <a:ea typeface="Gill Sans" charset="0"/>
                  <a:cs typeface="Gill Sans" charset="0"/>
                </a:rPr>
                <a:t>Industrial</a:t>
              </a:r>
              <a:r>
                <a:rPr lang="en-US" sz="2400" dirty="0" smtClean="0">
                  <a:solidFill>
                    <a:schemeClr val="bg1"/>
                  </a:solidFill>
                  <a:latin typeface="Gill Sans" charset="0"/>
                  <a:ea typeface="Gill Sans" charset="0"/>
                  <a:cs typeface="Gill Sans" charset="0"/>
                </a:rPr>
                <a:t> SSD traces</a:t>
              </a:r>
            </a:p>
            <a:p>
              <a:pPr algn="r"/>
              <a:r>
                <a:rPr lang="en-US" sz="2400" dirty="0" smtClean="0">
                  <a:solidFill>
                    <a:schemeClr val="bg1"/>
                  </a:solidFill>
                  <a:latin typeface="Gill Sans" charset="0"/>
                  <a:ea typeface="Gill Sans" charset="0"/>
                  <a:cs typeface="Gill Sans" charset="0"/>
                </a:rPr>
                <a:t>as noises</a:t>
              </a:r>
            </a:p>
            <a:p>
              <a:pPr algn="r"/>
              <a:endParaRPr lang="en-US" sz="2400" dirty="0">
                <a:solidFill>
                  <a:schemeClr val="bg1"/>
                </a:solidFill>
                <a:latin typeface="Gill Sans" charset="0"/>
                <a:ea typeface="Gill Sans" charset="0"/>
                <a:cs typeface="Gill Sans" charset="0"/>
              </a:endParaRPr>
            </a:p>
            <a:p>
              <a:pPr algn="r"/>
              <a:r>
                <a:rPr lang="en-US" sz="2000" b="1" dirty="0" smtClean="0">
                  <a:solidFill>
                    <a:schemeClr val="bg1"/>
                  </a:solidFill>
                  <a:latin typeface="Gill Sans" charset="0"/>
                  <a:ea typeface="Gill Sans" charset="0"/>
                  <a:cs typeface="Gill Sans" charset="0"/>
                </a:rPr>
                <a:t>Read-only</a:t>
              </a:r>
              <a:r>
                <a:rPr lang="en-US" sz="2000" dirty="0" smtClean="0">
                  <a:solidFill>
                    <a:schemeClr val="bg1"/>
                  </a:solidFill>
                  <a:latin typeface="Gill Sans" charset="0"/>
                  <a:ea typeface="Gill Sans" charset="0"/>
                  <a:cs typeface="Gill Sans" charset="0"/>
                </a:rPr>
                <a:t>:</a:t>
              </a:r>
            </a:p>
            <a:p>
              <a:pPr algn="r"/>
              <a:r>
                <a:rPr lang="en-US" sz="2000" dirty="0" smtClean="0">
                  <a:solidFill>
                    <a:schemeClr val="bg1"/>
                  </a:solidFill>
                  <a:latin typeface="Gill Sans" charset="0"/>
                  <a:ea typeface="Gill Sans" charset="0"/>
                  <a:cs typeface="Gill Sans" charset="0"/>
                </a:rPr>
                <a:t>Search engine</a:t>
              </a:r>
            </a:p>
            <a:p>
              <a:pPr algn="r"/>
              <a:r>
                <a:rPr lang="is-IS" sz="2000" dirty="0" smtClean="0">
                  <a:solidFill>
                    <a:schemeClr val="bg1"/>
                  </a:solidFill>
                  <a:latin typeface="Gill Sans" charset="0"/>
                  <a:ea typeface="Gill Sans" charset="0"/>
                  <a:cs typeface="Gill Sans" charset="0"/>
                </a:rPr>
                <a:t>…</a:t>
              </a:r>
            </a:p>
            <a:p>
              <a:pPr algn="r"/>
              <a:endParaRPr lang="is-IS" sz="2000" dirty="0">
                <a:solidFill>
                  <a:schemeClr val="bg1"/>
                </a:solidFill>
                <a:latin typeface="Gill Sans" charset="0"/>
                <a:ea typeface="Gill Sans" charset="0"/>
                <a:cs typeface="Gill Sans" charset="0"/>
              </a:endParaRPr>
            </a:p>
            <a:p>
              <a:pPr algn="r"/>
              <a:r>
                <a:rPr lang="is-IS" sz="2000" b="1" dirty="0" smtClean="0">
                  <a:solidFill>
                    <a:schemeClr val="bg1"/>
                  </a:solidFill>
                  <a:latin typeface="Gill Sans" charset="0"/>
                  <a:ea typeface="Gill Sans" charset="0"/>
                  <a:cs typeface="Gill Sans" charset="0"/>
                </a:rPr>
                <a:t>Read-write</a:t>
              </a:r>
              <a:r>
                <a:rPr lang="is-IS" sz="2000" dirty="0" smtClean="0">
                  <a:solidFill>
                    <a:schemeClr val="bg1"/>
                  </a:solidFill>
                  <a:latin typeface="Gill Sans" charset="0"/>
                  <a:ea typeface="Gill Sans" charset="0"/>
                  <a:cs typeface="Gill Sans" charset="0"/>
                </a:rPr>
                <a:t>:</a:t>
              </a:r>
            </a:p>
            <a:p>
              <a:pPr algn="r"/>
              <a:r>
                <a:rPr lang="is-IS" sz="2000" dirty="0" smtClean="0">
                  <a:solidFill>
                    <a:schemeClr val="bg1"/>
                  </a:solidFill>
                  <a:latin typeface="Gill Sans" charset="0"/>
                  <a:ea typeface="Gill Sans" charset="0"/>
                  <a:cs typeface="Gill Sans" charset="0"/>
                </a:rPr>
                <a:t>General cloud storage,</a:t>
              </a:r>
            </a:p>
            <a:p>
              <a:pPr algn="r"/>
              <a:r>
                <a:rPr lang="is-IS" sz="2000" dirty="0" smtClean="0">
                  <a:solidFill>
                    <a:schemeClr val="bg1"/>
                  </a:solidFill>
                  <a:latin typeface="Gill Sans" charset="0"/>
                  <a:ea typeface="Gill Sans" charset="0"/>
                  <a:cs typeface="Gill Sans" charset="0"/>
                </a:rPr>
                <a:t>database</a:t>
              </a:r>
              <a:endParaRPr lang="en-US" sz="2400" dirty="0">
                <a:solidFill>
                  <a:schemeClr val="bg1"/>
                </a:solidFill>
                <a:latin typeface="Gill Sans" charset="0"/>
                <a:ea typeface="Gill Sans" charset="0"/>
                <a:cs typeface="Gill Sans" charset="0"/>
              </a:endParaRPr>
            </a:p>
          </p:txBody>
        </p:sp>
        <p:cxnSp>
          <p:nvCxnSpPr>
            <p:cNvPr id="38" name="Straight Connector 37"/>
            <p:cNvCxnSpPr/>
            <p:nvPr/>
          </p:nvCxnSpPr>
          <p:spPr>
            <a:xfrm flipH="1" flipV="1">
              <a:off x="3457901" y="4182860"/>
              <a:ext cx="387786" cy="47362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a:off x="6954845" y="2663336"/>
            <a:ext cx="1135124" cy="1012741"/>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694163">
            <a:off x="6959462" y="2856723"/>
            <a:ext cx="1531351" cy="400110"/>
          </a:xfrm>
          <a:prstGeom prst="rect">
            <a:avLst/>
          </a:prstGeom>
          <a:noFill/>
        </p:spPr>
        <p:txBody>
          <a:bodyPr wrap="square" rtlCol="0">
            <a:spAutoFit/>
          </a:bodyPr>
          <a:lstStyle/>
          <a:p>
            <a:r>
              <a:rPr lang="en-US" sz="2000" dirty="0">
                <a:solidFill>
                  <a:srgbClr val="FF0000"/>
                </a:solidFill>
                <a:latin typeface="Gill Sans" charset="0"/>
                <a:ea typeface="Gill Sans" charset="0"/>
                <a:cs typeface="Gill Sans" charset="0"/>
              </a:rPr>
              <a:t>Can failover</a:t>
            </a:r>
          </a:p>
        </p:txBody>
      </p:sp>
      <p:sp>
        <p:nvSpPr>
          <p:cNvPr id="41" name="TextBox 40"/>
          <p:cNvSpPr txBox="1"/>
          <p:nvPr/>
        </p:nvSpPr>
        <p:spPr>
          <a:xfrm rot="2694163">
            <a:off x="6825236" y="3182459"/>
            <a:ext cx="1334695" cy="400110"/>
          </a:xfrm>
          <a:prstGeom prst="rect">
            <a:avLst/>
          </a:prstGeom>
          <a:noFill/>
        </p:spPr>
        <p:txBody>
          <a:bodyPr wrap="square" rtlCol="0">
            <a:spAutoFit/>
          </a:bodyPr>
          <a:lstStyle/>
          <a:p>
            <a:r>
              <a:rPr lang="en-US" sz="2000" dirty="0">
                <a:solidFill>
                  <a:srgbClr val="FF0000"/>
                </a:solidFill>
                <a:latin typeface="Gill Sans" charset="0"/>
                <a:ea typeface="Gill Sans" charset="0"/>
                <a:cs typeface="Gill Sans" charset="0"/>
              </a:rPr>
              <a:t>3 replicas</a:t>
            </a:r>
          </a:p>
        </p:txBody>
      </p:sp>
      <p:grpSp>
        <p:nvGrpSpPr>
          <p:cNvPr id="18" name="Group 17"/>
          <p:cNvGrpSpPr/>
          <p:nvPr/>
        </p:nvGrpSpPr>
        <p:grpSpPr>
          <a:xfrm>
            <a:off x="5369300" y="5439663"/>
            <a:ext cx="3344567" cy="1258194"/>
            <a:chOff x="5447626" y="5441393"/>
            <a:chExt cx="3344567" cy="1258194"/>
          </a:xfrm>
        </p:grpSpPr>
        <p:grpSp>
          <p:nvGrpSpPr>
            <p:cNvPr id="30" name="Group 29"/>
            <p:cNvGrpSpPr/>
            <p:nvPr/>
          </p:nvGrpSpPr>
          <p:grpSpPr>
            <a:xfrm>
              <a:off x="5447626" y="5441393"/>
              <a:ext cx="1667610" cy="1258194"/>
              <a:chOff x="3417615" y="5445762"/>
              <a:chExt cx="1667610" cy="1258194"/>
            </a:xfrm>
          </p:grpSpPr>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7615" y="6070490"/>
                <a:ext cx="810380" cy="633466"/>
              </a:xfrm>
              <a:prstGeom prst="rect">
                <a:avLst/>
              </a:prstGeom>
            </p:spPr>
          </p:pic>
          <p:pic>
            <p:nvPicPr>
              <p:cNvPr id="32" name="Picture 31"/>
              <p:cNvPicPr>
                <a:picLocks noChangeAspect="1"/>
              </p:cNvPicPr>
              <p:nvPr/>
            </p:nvPicPr>
            <p:blipFill>
              <a:blip r:embed="rId6"/>
              <a:stretch>
                <a:fillRect/>
              </a:stretch>
            </p:blipFill>
            <p:spPr>
              <a:xfrm>
                <a:off x="3432223" y="5508734"/>
                <a:ext cx="872682" cy="581788"/>
              </a:xfrm>
              <a:prstGeom prst="rect">
                <a:avLst/>
              </a:prstGeom>
            </p:spPr>
          </p:pic>
          <p:pic>
            <p:nvPicPr>
              <p:cNvPr id="33" name="Picture 32"/>
              <p:cNvPicPr>
                <a:picLocks noChangeAspect="1"/>
              </p:cNvPicPr>
              <p:nvPr/>
            </p:nvPicPr>
            <p:blipFill>
              <a:blip r:embed="rId7"/>
              <a:stretch>
                <a:fillRect/>
              </a:stretch>
            </p:blipFill>
            <p:spPr>
              <a:xfrm>
                <a:off x="4340429" y="5445762"/>
                <a:ext cx="744796" cy="744796"/>
              </a:xfrm>
              <a:prstGeom prst="rect">
                <a:avLst/>
              </a:prstGeom>
            </p:spPr>
          </p:pic>
          <p:sp>
            <p:nvSpPr>
              <p:cNvPr id="34" name="TextBox 33"/>
              <p:cNvSpPr txBox="1"/>
              <p:nvPr/>
            </p:nvSpPr>
            <p:spPr>
              <a:xfrm>
                <a:off x="4375041" y="6052579"/>
                <a:ext cx="554789" cy="461665"/>
              </a:xfrm>
              <a:prstGeom prst="rect">
                <a:avLst/>
              </a:prstGeom>
              <a:noFill/>
            </p:spPr>
            <p:txBody>
              <a:bodyPr wrap="square" rtlCol="0">
                <a:spAutoFit/>
              </a:bodyPr>
              <a:lstStyle/>
              <a:p>
                <a:pPr algn="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grpSp>
        <p:sp>
          <p:nvSpPr>
            <p:cNvPr id="46" name="TextBox 45"/>
            <p:cNvSpPr txBox="1"/>
            <p:nvPr/>
          </p:nvSpPr>
          <p:spPr>
            <a:xfrm>
              <a:off x="7051350" y="5855320"/>
              <a:ext cx="1740843" cy="461665"/>
            </a:xfrm>
            <a:prstGeom prst="rect">
              <a:avLst/>
            </a:prstGeom>
            <a:noFill/>
          </p:spPr>
          <p:txBody>
            <a:bodyPr wrap="square" rtlCol="0">
              <a:spAutoFit/>
            </a:bodyPr>
            <a:lstStyle/>
            <a:p>
              <a:pPr algn="ctr"/>
              <a:r>
                <a:rPr lang="en-US" sz="2400" b="1" dirty="0" smtClean="0">
                  <a:solidFill>
                    <a:schemeClr val="bg1"/>
                  </a:solidFill>
                  <a:latin typeface="Gill Sans" charset="0"/>
                  <a:ea typeface="Gill Sans" charset="0"/>
                  <a:cs typeface="Gill Sans" charset="0"/>
                </a:rPr>
                <a:t>DC SSDs</a:t>
              </a:r>
              <a:endParaRPr lang="en-US" sz="2400" b="1" dirty="0">
                <a:solidFill>
                  <a:schemeClr val="bg1"/>
                </a:solidFill>
                <a:latin typeface="Gill Sans" charset="0"/>
                <a:ea typeface="Gill Sans" charset="0"/>
                <a:cs typeface="Gill Sans" charset="0"/>
              </a:endParaRPr>
            </a:p>
          </p:txBody>
        </p:sp>
      </p:grpSp>
      <p:cxnSp>
        <p:nvCxnSpPr>
          <p:cNvPr id="48" name="Straight Connector 47"/>
          <p:cNvCxnSpPr>
            <a:endCxn id="15" idx="2"/>
          </p:cNvCxnSpPr>
          <p:nvPr/>
        </p:nvCxnSpPr>
        <p:spPr>
          <a:xfrm flipV="1">
            <a:off x="6281431" y="5042283"/>
            <a:ext cx="10416" cy="3353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2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down)">
                                      <p:cBhvr>
                                        <p:cTn id="8" dur="500"/>
                                        <p:tgtEl>
                                          <p:spTgt spid="48"/>
                                        </p:tgtEl>
                                      </p:cBhvr>
                                    </p:animEffect>
                                  </p:childTnLst>
                                </p:cTn>
                              </p:par>
                              <p:par>
                                <p:cTn id="9" presetID="1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ppt_y</p:attrName>
                                        </p:attrNameLst>
                                      </p:cBhvr>
                                      <p:tavLst>
                                        <p:tav tm="0">
                                          <p:val>
                                            <p:strVal val="#ppt_y+#ppt_h*1.125000"/>
                                          </p:val>
                                        </p:tav>
                                        <p:tav tm="100000">
                                          <p:val>
                                            <p:strVal val="#ppt_y"/>
                                          </p:val>
                                        </p:tav>
                                      </p:tavLst>
                                    </p:anim>
                                    <p:animEffect transition="in" filter="wipe(up)">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DAC5C6-7ABF-8F46-B6C3-1790DFB9700C}"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55</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Baseline – in Read-only Scenario</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444" y="1220372"/>
            <a:ext cx="9339105" cy="5518052"/>
          </a:xfrm>
          <a:prstGeom prst="rect">
            <a:avLst/>
          </a:prstGeom>
        </p:spPr>
      </p:pic>
    </p:spTree>
    <p:extLst>
      <p:ext uri="{BB962C8B-B14F-4D97-AF65-F5344CB8AC3E}">
        <p14:creationId xmlns:p14="http://schemas.microsoft.com/office/powerpoint/2010/main" val="6274250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0EBC4A-F213-ED4F-877E-034256907F49}"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56</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Hedged </a:t>
            </a:r>
            <a:r>
              <a:rPr lang="en-US" sz="3600" dirty="0"/>
              <a:t>– </a:t>
            </a:r>
            <a:r>
              <a:rPr lang="en-US" sz="3600" dirty="0" smtClean="0"/>
              <a:t>in Read-only Scenario</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91" y="1220372"/>
            <a:ext cx="9288719" cy="5518051"/>
          </a:xfrm>
          <a:prstGeom prst="rect">
            <a:avLst/>
          </a:prstGeom>
        </p:spPr>
      </p:pic>
      <p:sp>
        <p:nvSpPr>
          <p:cNvPr id="2" name="Rectangle 1"/>
          <p:cNvSpPr/>
          <p:nvPr/>
        </p:nvSpPr>
        <p:spPr>
          <a:xfrm>
            <a:off x="6119446" y="2039815"/>
            <a:ext cx="4079631" cy="323557"/>
          </a:xfrm>
          <a:prstGeom prst="rect">
            <a:avLst/>
          </a:prstGeom>
          <a:solidFill>
            <a:srgbClr val="FFC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3135" y="2337750"/>
            <a:ext cx="3938322" cy="830997"/>
          </a:xfrm>
          <a:prstGeom prst="rect">
            <a:avLst/>
          </a:prstGeom>
          <a:noFill/>
        </p:spPr>
        <p:txBody>
          <a:bodyPr wrap="none" rtlCol="0">
            <a:spAutoFit/>
          </a:bodyPr>
          <a:lstStyle/>
          <a:p>
            <a:pPr algn="ctr"/>
            <a:r>
              <a:rPr lang="en-US" sz="2400" dirty="0" smtClean="0">
                <a:solidFill>
                  <a:srgbClr val="FFC000"/>
                </a:solidFill>
                <a:latin typeface="Gill Sans" charset="0"/>
                <a:ea typeface="Gill Sans" charset="0"/>
                <a:cs typeface="Gill Sans" charset="0"/>
              </a:rPr>
              <a:t>Not much improvement.</a:t>
            </a:r>
          </a:p>
          <a:p>
            <a:pPr algn="ctr"/>
            <a:r>
              <a:rPr lang="en-US" sz="2400" b="1" dirty="0" smtClean="0">
                <a:solidFill>
                  <a:srgbClr val="FFC000"/>
                </a:solidFill>
                <a:latin typeface="Gill Sans" charset="0"/>
                <a:ea typeface="Gill Sans" charset="0"/>
                <a:cs typeface="Gill Sans" charset="0"/>
              </a:rPr>
              <a:t>Waiting</a:t>
            </a:r>
            <a:r>
              <a:rPr lang="en-US" sz="2400" dirty="0" smtClean="0">
                <a:solidFill>
                  <a:srgbClr val="FFC000"/>
                </a:solidFill>
                <a:latin typeface="Gill Sans" charset="0"/>
                <a:ea typeface="Gill Sans" charset="0"/>
                <a:cs typeface="Gill Sans" charset="0"/>
              </a:rPr>
              <a:t> is too </a:t>
            </a:r>
            <a:r>
              <a:rPr lang="en-US" sz="2400" b="1" dirty="0" smtClean="0">
                <a:solidFill>
                  <a:srgbClr val="FFC000"/>
                </a:solidFill>
                <a:latin typeface="Gill Sans" charset="0"/>
                <a:ea typeface="Gill Sans" charset="0"/>
                <a:cs typeface="Gill Sans" charset="0"/>
              </a:rPr>
              <a:t>expensive</a:t>
            </a:r>
            <a:r>
              <a:rPr lang="en-US" sz="2400" dirty="0" smtClean="0">
                <a:solidFill>
                  <a:srgbClr val="FFC000"/>
                </a:solidFill>
                <a:latin typeface="Gill Sans" charset="0"/>
                <a:ea typeface="Gill Sans" charset="0"/>
                <a:cs typeface="Gill Sans" charset="0"/>
              </a:rPr>
              <a:t>!</a:t>
            </a:r>
            <a:endParaRPr lang="en-US" sz="2400" dirty="0">
              <a:solidFill>
                <a:srgbClr val="FFC000"/>
              </a:solidFill>
              <a:latin typeface="Gill Sans" charset="0"/>
              <a:ea typeface="Gill Sans" charset="0"/>
              <a:cs typeface="Gill Sans" charset="0"/>
            </a:endParaRPr>
          </a:p>
        </p:txBody>
      </p:sp>
    </p:spTree>
    <p:extLst>
      <p:ext uri="{BB962C8B-B14F-4D97-AF65-F5344CB8AC3E}">
        <p14:creationId xmlns:p14="http://schemas.microsoft.com/office/powerpoint/2010/main" val="16813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82690" y="1246827"/>
            <a:ext cx="9290304" cy="5476496"/>
          </a:xfrm>
          <a:prstGeom prst="rect">
            <a:avLst/>
          </a:prstGeom>
        </p:spPr>
      </p:pic>
      <p:sp>
        <p:nvSpPr>
          <p:cNvPr id="3" name="Date Placeholder 2"/>
          <p:cNvSpPr>
            <a:spLocks noGrp="1"/>
          </p:cNvSpPr>
          <p:nvPr>
            <p:ph type="dt" sz="half" idx="10"/>
          </p:nvPr>
        </p:nvSpPr>
        <p:spPr/>
        <p:txBody>
          <a:bodyPr/>
          <a:lstStyle/>
          <a:p>
            <a:fld id="{45F423FD-1750-124C-95B7-265081A80CE7}"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57</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MLOS </a:t>
            </a:r>
            <a:r>
              <a:rPr lang="en-US" sz="3600" dirty="0"/>
              <a:t>– </a:t>
            </a:r>
            <a:r>
              <a:rPr lang="en-US" sz="3600" dirty="0" smtClean="0"/>
              <a:t>in Read-only Scenario</a:t>
            </a:r>
            <a:endParaRPr lang="en-US" sz="3600" dirty="0"/>
          </a:p>
        </p:txBody>
      </p:sp>
      <p:cxnSp>
        <p:nvCxnSpPr>
          <p:cNvPr id="6" name="Straight Arrow Connector 5"/>
          <p:cNvCxnSpPr/>
          <p:nvPr/>
        </p:nvCxnSpPr>
        <p:spPr>
          <a:xfrm flipH="1">
            <a:off x="4957325" y="3840478"/>
            <a:ext cx="621792"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96551" y="3424979"/>
            <a:ext cx="965329" cy="830997"/>
          </a:xfrm>
          <a:prstGeom prst="rect">
            <a:avLst/>
          </a:prstGeom>
          <a:noFill/>
        </p:spPr>
        <p:txBody>
          <a:bodyPr wrap="none" rtlCol="0">
            <a:spAutoFit/>
          </a:bodyPr>
          <a:lstStyle/>
          <a:p>
            <a:pPr algn="ctr"/>
            <a:r>
              <a:rPr lang="en-US" sz="2400" dirty="0" smtClean="0">
                <a:solidFill>
                  <a:srgbClr val="0000FF"/>
                </a:solidFill>
                <a:latin typeface="Gill Sans" charset="0"/>
                <a:ea typeface="Gill Sans" charset="0"/>
                <a:cs typeface="Gill Sans" charset="0"/>
              </a:rPr>
              <a:t>17% </a:t>
            </a:r>
          </a:p>
          <a:p>
            <a:pPr algn="ctr"/>
            <a:r>
              <a:rPr lang="en-US" sz="2400" dirty="0" smtClean="0">
                <a:solidFill>
                  <a:srgbClr val="0000FF"/>
                </a:solidFill>
                <a:latin typeface="Gill Sans" charset="0"/>
                <a:ea typeface="Gill Sans" charset="0"/>
                <a:cs typeface="Gill Sans" charset="0"/>
              </a:rPr>
              <a:t>at p95</a:t>
            </a:r>
            <a:endParaRPr lang="en-US" sz="2400" dirty="0">
              <a:solidFill>
                <a:srgbClr val="0000FF"/>
              </a:solidFill>
              <a:latin typeface="Gill Sans" charset="0"/>
              <a:ea typeface="Gill Sans" charset="0"/>
              <a:cs typeface="Gill Sans" charset="0"/>
            </a:endParaRPr>
          </a:p>
        </p:txBody>
      </p:sp>
      <p:cxnSp>
        <p:nvCxnSpPr>
          <p:cNvPr id="10" name="Straight Arrow Connector 9"/>
          <p:cNvCxnSpPr/>
          <p:nvPr/>
        </p:nvCxnSpPr>
        <p:spPr>
          <a:xfrm flipH="1">
            <a:off x="5330621" y="2392181"/>
            <a:ext cx="621792"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15112" y="2030144"/>
            <a:ext cx="965329" cy="830997"/>
          </a:xfrm>
          <a:prstGeom prst="rect">
            <a:avLst/>
          </a:prstGeom>
          <a:noFill/>
        </p:spPr>
        <p:txBody>
          <a:bodyPr wrap="none" rtlCol="0">
            <a:spAutoFit/>
          </a:bodyPr>
          <a:lstStyle/>
          <a:p>
            <a:pPr algn="ctr"/>
            <a:r>
              <a:rPr lang="en-US" sz="2400" smtClean="0">
                <a:solidFill>
                  <a:srgbClr val="0000FF"/>
                </a:solidFill>
                <a:latin typeface="Gill Sans" charset="0"/>
                <a:ea typeface="Gill Sans" charset="0"/>
                <a:cs typeface="Gill Sans" charset="0"/>
              </a:rPr>
              <a:t>17% </a:t>
            </a:r>
            <a:endParaRPr lang="en-US" sz="2400" dirty="0" smtClean="0">
              <a:solidFill>
                <a:srgbClr val="0000FF"/>
              </a:solidFill>
              <a:latin typeface="Gill Sans" charset="0"/>
              <a:ea typeface="Gill Sans" charset="0"/>
              <a:cs typeface="Gill Sans" charset="0"/>
            </a:endParaRPr>
          </a:p>
          <a:p>
            <a:pPr algn="ctr"/>
            <a:r>
              <a:rPr lang="en-US" sz="2400" dirty="0" smtClean="0">
                <a:solidFill>
                  <a:srgbClr val="0000FF"/>
                </a:solidFill>
                <a:latin typeface="Gill Sans" charset="0"/>
                <a:ea typeface="Gill Sans" charset="0"/>
                <a:cs typeface="Gill Sans" charset="0"/>
              </a:rPr>
              <a:t>at p99</a:t>
            </a:r>
            <a:endParaRPr lang="en-US" sz="2400" dirty="0">
              <a:solidFill>
                <a:srgbClr val="0000FF"/>
              </a:solidFill>
              <a:latin typeface="Gill Sans" charset="0"/>
              <a:ea typeface="Gill Sans" charset="0"/>
              <a:cs typeface="Gill Sans" charset="0"/>
            </a:endParaRPr>
          </a:p>
        </p:txBody>
      </p:sp>
      <p:grpSp>
        <p:nvGrpSpPr>
          <p:cNvPr id="17" name="Group 16"/>
          <p:cNvGrpSpPr/>
          <p:nvPr/>
        </p:nvGrpSpPr>
        <p:grpSpPr>
          <a:xfrm>
            <a:off x="6343867" y="2740247"/>
            <a:ext cx="2863672" cy="1100232"/>
            <a:chOff x="6343867" y="2740247"/>
            <a:chExt cx="2863672" cy="1100232"/>
          </a:xfrm>
        </p:grpSpPr>
        <p:sp>
          <p:nvSpPr>
            <p:cNvPr id="13" name="Rounded Rectangular Callout 12"/>
            <p:cNvSpPr/>
            <p:nvPr/>
          </p:nvSpPr>
          <p:spPr>
            <a:xfrm>
              <a:off x="6352275" y="2740247"/>
              <a:ext cx="2855264" cy="1100231"/>
            </a:xfrm>
            <a:prstGeom prst="wedgeRoundRectCallout">
              <a:avLst>
                <a:gd name="adj1" fmla="val -71672"/>
                <a:gd name="adj2" fmla="val 5010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solidFill>
                    <a:srgbClr val="0000FF"/>
                  </a:solidFill>
                  <a:latin typeface="Gill Sans" charset="0"/>
                  <a:ea typeface="Gill Sans" charset="0"/>
                  <a:cs typeface="Gill Sans" charset="0"/>
                </a:rPr>
                <a:t>MLOS cuts </a:t>
              </a:r>
            </a:p>
            <a:p>
              <a:pPr algn="ctr"/>
              <a:r>
                <a:rPr lang="el-GR" sz="2400" b="1" dirty="0" err="1" smtClean="0">
                  <a:solidFill>
                    <a:srgbClr val="0000FF"/>
                  </a:solidFill>
                  <a:latin typeface="Gill Sans" charset="0"/>
                  <a:ea typeface="Gill Sans" charset="0"/>
                  <a:cs typeface="Gill Sans" charset="0"/>
                </a:rPr>
                <a:t>μs</a:t>
              </a:r>
              <a:r>
                <a:rPr lang="en-US" sz="2400" b="1" dirty="0" smtClean="0">
                  <a:solidFill>
                    <a:srgbClr val="0000FF"/>
                  </a:solidFill>
                  <a:latin typeface="Gill Sans" charset="0"/>
                  <a:ea typeface="Gill Sans" charset="0"/>
                  <a:cs typeface="Gill Sans" charset="0"/>
                </a:rPr>
                <a:t>-level tail! </a:t>
              </a:r>
              <a:endParaRPr lang="en-US" sz="2400" b="1" dirty="0">
                <a:solidFill>
                  <a:srgbClr val="0000FF"/>
                </a:solidFill>
                <a:latin typeface="Gill Sans" charset="0"/>
                <a:ea typeface="Gill Sans" charset="0"/>
                <a:cs typeface="Gill Sans" charset="0"/>
              </a:endParaRPr>
            </a:p>
          </p:txBody>
        </p:sp>
        <p:sp>
          <p:nvSpPr>
            <p:cNvPr id="14" name="Rounded Rectangular Callout 13"/>
            <p:cNvSpPr/>
            <p:nvPr/>
          </p:nvSpPr>
          <p:spPr>
            <a:xfrm>
              <a:off x="6343867" y="2740248"/>
              <a:ext cx="2855264" cy="1100231"/>
            </a:xfrm>
            <a:prstGeom prst="wedgeRoundRectCallout">
              <a:avLst>
                <a:gd name="adj1" fmla="val -65267"/>
                <a:gd name="adj2" fmla="val -36845"/>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solidFill>
                    <a:srgbClr val="0000FF"/>
                  </a:solidFill>
                  <a:latin typeface="Gill Sans" charset="0"/>
                  <a:ea typeface="Gill Sans" charset="0"/>
                  <a:cs typeface="Gill Sans" charset="0"/>
                </a:rPr>
                <a:t>MLOS cuts </a:t>
              </a:r>
            </a:p>
            <a:p>
              <a:pPr algn="ctr"/>
              <a:r>
                <a:rPr lang="el-GR" sz="2400" b="1" dirty="0" err="1" smtClean="0">
                  <a:solidFill>
                    <a:srgbClr val="0000FF"/>
                  </a:solidFill>
                  <a:latin typeface="Gill Sans" charset="0"/>
                  <a:ea typeface="Gill Sans" charset="0"/>
                  <a:cs typeface="Gill Sans" charset="0"/>
                </a:rPr>
                <a:t>μs</a:t>
              </a:r>
              <a:r>
                <a:rPr lang="en-US" sz="2400" b="1" dirty="0" smtClean="0">
                  <a:solidFill>
                    <a:srgbClr val="0000FF"/>
                  </a:solidFill>
                  <a:latin typeface="Gill Sans" charset="0"/>
                  <a:ea typeface="Gill Sans" charset="0"/>
                  <a:cs typeface="Gill Sans" charset="0"/>
                </a:rPr>
                <a:t>-level tail! </a:t>
              </a:r>
              <a:endParaRPr lang="en-US" sz="2400" b="1" dirty="0">
                <a:solidFill>
                  <a:srgbClr val="0000FF"/>
                </a:solidFill>
                <a:latin typeface="Gill Sans" charset="0"/>
                <a:ea typeface="Gill Sans" charset="0"/>
                <a:cs typeface="Gill Sans" charset="0"/>
              </a:endParaRPr>
            </a:p>
          </p:txBody>
        </p:sp>
      </p:grpSp>
    </p:spTree>
    <p:extLst>
      <p:ext uri="{BB962C8B-B14F-4D97-AF65-F5344CB8AC3E}">
        <p14:creationId xmlns:p14="http://schemas.microsoft.com/office/powerpoint/2010/main" val="14632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left)">
                                      <p:cBhvr>
                                        <p:cTn id="8" dur="500"/>
                                        <p:tgtEl>
                                          <p:spTgt spid="10"/>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left)">
                                      <p:cBhvr>
                                        <p:cTn id="16" dur="500"/>
                                        <p:tgtEl>
                                          <p:spTgt spid="9"/>
                                        </p:tgtEl>
                                      </p:cBhvr>
                                    </p:animEffect>
                                  </p:childTnLst>
                                </p:cTn>
                              </p:par>
                              <p:par>
                                <p:cTn id="17" presetID="1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39627" y="1169330"/>
            <a:ext cx="9308592" cy="5554509"/>
          </a:xfrm>
          <a:prstGeom prst="rect">
            <a:avLst/>
          </a:prstGeom>
        </p:spPr>
      </p:pic>
      <p:sp>
        <p:nvSpPr>
          <p:cNvPr id="3" name="Date Placeholder 2"/>
          <p:cNvSpPr>
            <a:spLocks noGrp="1"/>
          </p:cNvSpPr>
          <p:nvPr>
            <p:ph type="dt" sz="half" idx="10"/>
          </p:nvPr>
        </p:nvSpPr>
        <p:spPr/>
        <p:txBody>
          <a:bodyPr/>
          <a:lstStyle/>
          <a:p>
            <a:fld id="{ED6702B1-FC99-594A-AEFB-7ABEDF194390}"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58</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MLOS vs. Oracle – in Read-only Scenario</a:t>
            </a:r>
            <a:endParaRPr lang="en-US" sz="3600" dirty="0"/>
          </a:p>
        </p:txBody>
      </p:sp>
      <p:sp>
        <p:nvSpPr>
          <p:cNvPr id="9" name="Rounded Rectangular Callout 8"/>
          <p:cNvSpPr/>
          <p:nvPr/>
        </p:nvSpPr>
        <p:spPr>
          <a:xfrm>
            <a:off x="5612347" y="2782452"/>
            <a:ext cx="3300472" cy="1100231"/>
          </a:xfrm>
          <a:prstGeom prst="wedgeRoundRectCallout">
            <a:avLst>
              <a:gd name="adj1" fmla="val -54611"/>
              <a:gd name="adj2" fmla="val -7136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solidFill>
                  <a:srgbClr val="0000FF"/>
                </a:solidFill>
                <a:latin typeface="Gill Sans" charset="0"/>
                <a:ea typeface="Gill Sans" charset="0"/>
                <a:cs typeface="Gill Sans" charset="0"/>
              </a:rPr>
              <a:t>Close to Oracle!</a:t>
            </a:r>
          </a:p>
          <a:p>
            <a:pPr algn="ctr"/>
            <a:r>
              <a:rPr lang="en-US" sz="2400" b="1" dirty="0" smtClean="0">
                <a:solidFill>
                  <a:srgbClr val="0000FF"/>
                </a:solidFill>
                <a:latin typeface="Gill Sans" charset="0"/>
                <a:ea typeface="Gill Sans" charset="0"/>
                <a:cs typeface="Gill Sans" charset="0"/>
              </a:rPr>
              <a:t>92-98% accuracies. </a:t>
            </a:r>
            <a:endParaRPr lang="en-US" sz="2400" b="1" dirty="0">
              <a:solidFill>
                <a:srgbClr val="0000FF"/>
              </a:solidFill>
              <a:latin typeface="Gill Sans" charset="0"/>
              <a:ea typeface="Gill Sans" charset="0"/>
              <a:cs typeface="Gill Sans" charset="0"/>
            </a:endParaRPr>
          </a:p>
        </p:txBody>
      </p:sp>
    </p:spTree>
    <p:extLst>
      <p:ext uri="{BB962C8B-B14F-4D97-AF65-F5344CB8AC3E}">
        <p14:creationId xmlns:p14="http://schemas.microsoft.com/office/powerpoint/2010/main" val="143093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2509" y="1206516"/>
            <a:ext cx="9326880" cy="5516149"/>
          </a:xfrm>
          <a:prstGeom prst="rect">
            <a:avLst/>
          </a:prstGeom>
        </p:spPr>
      </p:pic>
      <p:sp>
        <p:nvSpPr>
          <p:cNvPr id="3" name="Date Placeholder 2"/>
          <p:cNvSpPr>
            <a:spLocks noGrp="1"/>
          </p:cNvSpPr>
          <p:nvPr>
            <p:ph type="dt" sz="half" idx="10"/>
          </p:nvPr>
        </p:nvSpPr>
        <p:spPr/>
        <p:txBody>
          <a:bodyPr/>
          <a:lstStyle/>
          <a:p>
            <a:fld id="{280AC2BA-1E06-F949-A4E2-996A2BA3D7FA}"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59</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Read-write Scenario</a:t>
            </a:r>
            <a:endParaRPr lang="en-US" sz="3600" dirty="0"/>
          </a:p>
        </p:txBody>
      </p:sp>
      <p:cxnSp>
        <p:nvCxnSpPr>
          <p:cNvPr id="9" name="Straight Arrow Connector 8"/>
          <p:cNvCxnSpPr/>
          <p:nvPr/>
        </p:nvCxnSpPr>
        <p:spPr>
          <a:xfrm flipH="1" flipV="1">
            <a:off x="6032709" y="3935042"/>
            <a:ext cx="777240" cy="210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31171" y="3569457"/>
            <a:ext cx="965329" cy="830997"/>
          </a:xfrm>
          <a:prstGeom prst="rect">
            <a:avLst/>
          </a:prstGeom>
          <a:noFill/>
        </p:spPr>
        <p:txBody>
          <a:bodyPr wrap="none" rtlCol="0">
            <a:spAutoFit/>
          </a:bodyPr>
          <a:lstStyle/>
          <a:p>
            <a:pPr algn="ctr"/>
            <a:r>
              <a:rPr lang="en-US" sz="2400" dirty="0" smtClean="0">
                <a:solidFill>
                  <a:srgbClr val="0000FF"/>
                </a:solidFill>
                <a:latin typeface="Gill Sans" charset="0"/>
                <a:ea typeface="Gill Sans" charset="0"/>
                <a:cs typeface="Gill Sans" charset="0"/>
              </a:rPr>
              <a:t>18% </a:t>
            </a:r>
          </a:p>
          <a:p>
            <a:pPr algn="ctr"/>
            <a:r>
              <a:rPr lang="en-US" sz="2400" dirty="0" smtClean="0">
                <a:solidFill>
                  <a:srgbClr val="0000FF"/>
                </a:solidFill>
                <a:latin typeface="Gill Sans" charset="0"/>
                <a:ea typeface="Gill Sans" charset="0"/>
                <a:cs typeface="Gill Sans" charset="0"/>
              </a:rPr>
              <a:t>at p95</a:t>
            </a:r>
            <a:endParaRPr lang="en-US" sz="2400" dirty="0">
              <a:solidFill>
                <a:srgbClr val="0000FF"/>
              </a:solidFill>
              <a:latin typeface="Gill Sans" charset="0"/>
              <a:ea typeface="Gill Sans" charset="0"/>
              <a:cs typeface="Gill Sans" charset="0"/>
            </a:endParaRPr>
          </a:p>
        </p:txBody>
      </p:sp>
      <p:cxnSp>
        <p:nvCxnSpPr>
          <p:cNvPr id="11" name="Straight Arrow Connector 10"/>
          <p:cNvCxnSpPr/>
          <p:nvPr/>
        </p:nvCxnSpPr>
        <p:spPr>
          <a:xfrm flipH="1" flipV="1">
            <a:off x="5960328" y="2832764"/>
            <a:ext cx="370680" cy="350133"/>
          </a:xfrm>
          <a:prstGeom prst="straightConnector1">
            <a:avLst/>
          </a:prstGeom>
          <a:ln w="3810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6175065" y="2532398"/>
            <a:ext cx="370680" cy="350133"/>
          </a:xfrm>
          <a:prstGeom prst="straightConnector1">
            <a:avLst/>
          </a:prstGeom>
          <a:ln w="3810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3819468" y="3182897"/>
            <a:ext cx="1909359" cy="828890"/>
          </a:xfrm>
          <a:prstGeom prst="wedgeRoundRectCallout">
            <a:avLst>
              <a:gd name="adj1" fmla="val 53652"/>
              <a:gd name="adj2" fmla="val -6369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rgbClr val="0000FF"/>
                </a:solidFill>
                <a:latin typeface="Gill Sans" charset="0"/>
                <a:ea typeface="Gill Sans" charset="0"/>
                <a:cs typeface="Gill Sans" charset="0"/>
              </a:rPr>
              <a:t>82-89% accuracies </a:t>
            </a:r>
            <a:endParaRPr lang="en-US" sz="2400" dirty="0">
              <a:solidFill>
                <a:srgbClr val="0000FF"/>
              </a:solidFill>
              <a:latin typeface="Gill Sans" charset="0"/>
              <a:ea typeface="Gill Sans" charset="0"/>
              <a:cs typeface="Gill Sans" charset="0"/>
            </a:endParaRPr>
          </a:p>
        </p:txBody>
      </p:sp>
      <p:sp>
        <p:nvSpPr>
          <p:cNvPr id="18" name="Rectangle 17"/>
          <p:cNvSpPr/>
          <p:nvPr/>
        </p:nvSpPr>
        <p:spPr>
          <a:xfrm>
            <a:off x="7906971" y="2307101"/>
            <a:ext cx="2318395" cy="527799"/>
          </a:xfrm>
          <a:prstGeom prst="rect">
            <a:avLst/>
          </a:prstGeom>
          <a:solidFill>
            <a:srgbClr val="FFC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195786" y="2751368"/>
            <a:ext cx="2035049" cy="830997"/>
          </a:xfrm>
          <a:prstGeom prst="rect">
            <a:avLst/>
          </a:prstGeom>
          <a:noFill/>
        </p:spPr>
        <p:txBody>
          <a:bodyPr wrap="square" rtlCol="0">
            <a:spAutoFit/>
          </a:bodyPr>
          <a:lstStyle/>
          <a:p>
            <a:pPr algn="ctr"/>
            <a:r>
              <a:rPr lang="en-US" sz="2400" dirty="0" smtClean="0">
                <a:solidFill>
                  <a:srgbClr val="FFC000"/>
                </a:solidFill>
                <a:latin typeface="Gill Sans" charset="0"/>
                <a:ea typeface="Gill Sans" charset="0"/>
                <a:cs typeface="Gill Sans" charset="0"/>
              </a:rPr>
              <a:t>Hedged does not help much</a:t>
            </a:r>
            <a:endParaRPr lang="en-US" sz="2400" dirty="0">
              <a:solidFill>
                <a:srgbClr val="FFC000"/>
              </a:solidFill>
              <a:latin typeface="Gill Sans" charset="0"/>
              <a:ea typeface="Gill Sans" charset="0"/>
              <a:cs typeface="Gill Sans" charset="0"/>
            </a:endParaRPr>
          </a:p>
        </p:txBody>
      </p:sp>
      <p:sp>
        <p:nvSpPr>
          <p:cNvPr id="20" name="Rectangle 19"/>
          <p:cNvSpPr/>
          <p:nvPr/>
        </p:nvSpPr>
        <p:spPr>
          <a:xfrm>
            <a:off x="8167863" y="2019865"/>
            <a:ext cx="2059847" cy="303962"/>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9211641" y="1386523"/>
            <a:ext cx="2563017" cy="352061"/>
          </a:xfrm>
          <a:prstGeom prst="wedgeRoundRectCallout">
            <a:avLst>
              <a:gd name="adj1" fmla="val -30707"/>
              <a:gd name="adj2" fmla="val 87352"/>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rgbClr val="FF0000"/>
                </a:solidFill>
                <a:latin typeface="Gill Sans" charset="0"/>
                <a:ea typeface="Gill Sans" charset="0"/>
                <a:cs typeface="Gill Sans" charset="0"/>
              </a:rPr>
              <a:t>Miss some tails. </a:t>
            </a:r>
            <a:endParaRPr lang="en-US" sz="2000" b="1" dirty="0">
              <a:solidFill>
                <a:srgbClr val="FF0000"/>
              </a:solidFill>
              <a:latin typeface="Gill Sans" charset="0"/>
              <a:ea typeface="Gill Sans" charset="0"/>
              <a:cs typeface="Gill Sans" charset="0"/>
            </a:endParaRPr>
          </a:p>
        </p:txBody>
      </p:sp>
      <p:sp>
        <p:nvSpPr>
          <p:cNvPr id="25" name="TextBox 24"/>
          <p:cNvSpPr txBox="1"/>
          <p:nvPr/>
        </p:nvSpPr>
        <p:spPr>
          <a:xfrm rot="2903508">
            <a:off x="6227387" y="2343914"/>
            <a:ext cx="636713" cy="461665"/>
          </a:xfrm>
          <a:prstGeom prst="rect">
            <a:avLst/>
          </a:prstGeom>
          <a:noFill/>
        </p:spPr>
        <p:txBody>
          <a:bodyPr wrap="none" rtlCol="0">
            <a:spAutoFit/>
          </a:bodyPr>
          <a:lstStyle/>
          <a:p>
            <a:pPr algn="ctr"/>
            <a:r>
              <a:rPr lang="en-US" sz="2400" dirty="0" smtClean="0">
                <a:solidFill>
                  <a:schemeClr val="tx1">
                    <a:lumMod val="65000"/>
                  </a:schemeClr>
                </a:solidFill>
                <a:latin typeface="Gill Sans" charset="0"/>
                <a:ea typeface="Gill Sans" charset="0"/>
                <a:cs typeface="Gill Sans" charset="0"/>
              </a:rPr>
              <a:t>Diff</a:t>
            </a:r>
            <a:endParaRPr lang="en-US" sz="2400" dirty="0">
              <a:solidFill>
                <a:schemeClr val="tx1">
                  <a:lumMod val="65000"/>
                </a:schemeClr>
              </a:solidFill>
              <a:latin typeface="Gill Sans" charset="0"/>
              <a:ea typeface="Gill Sans" charset="0"/>
              <a:cs typeface="Gill Sans" charset="0"/>
            </a:endParaRPr>
          </a:p>
        </p:txBody>
      </p:sp>
      <p:cxnSp>
        <p:nvCxnSpPr>
          <p:cNvPr id="14" name="Straight Connector 13"/>
          <p:cNvCxnSpPr/>
          <p:nvPr/>
        </p:nvCxnSpPr>
        <p:spPr>
          <a:xfrm flipV="1">
            <a:off x="6689308" y="1140629"/>
            <a:ext cx="865043" cy="115929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125918" y="1140629"/>
            <a:ext cx="786901" cy="817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438946" y="642758"/>
            <a:ext cx="2963760"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More future work</a:t>
            </a:r>
            <a:endParaRPr lang="en-US" sz="2400" b="1" dirty="0">
              <a:solidFill>
                <a:srgbClr val="FF0000"/>
              </a:solidFill>
              <a:latin typeface="Gill Sans" charset="0"/>
              <a:ea typeface="Gill Sans" charset="0"/>
              <a:cs typeface="Gill Sans" charset="0"/>
            </a:endParaRPr>
          </a:p>
        </p:txBody>
      </p:sp>
    </p:spTree>
    <p:extLst>
      <p:ext uri="{BB962C8B-B14F-4D97-AF65-F5344CB8AC3E}">
        <p14:creationId xmlns:p14="http://schemas.microsoft.com/office/powerpoint/2010/main" val="11779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left)">
                                      <p:cBhvr>
                                        <p:cTn id="16" dur="500"/>
                                        <p:tgtEl>
                                          <p:spTgt spid="10"/>
                                        </p:tgtEl>
                                      </p:cBhvr>
                                    </p:animEffect>
                                  </p:childTnLst>
                                </p:cTn>
                              </p:par>
                              <p:par>
                                <p:cTn id="17" presetID="1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ppt_y</p:attrName>
                                        </p:attrNameLst>
                                      </p:cBhvr>
                                      <p:tavLst>
                                        <p:tav tm="0">
                                          <p:val>
                                            <p:strVal val="#ppt_y+#ppt_h*1.125000"/>
                                          </p:val>
                                        </p:tav>
                                        <p:tav tm="100000">
                                          <p:val>
                                            <p:strVal val="#ppt_y"/>
                                          </p:val>
                                        </p:tav>
                                      </p:tavLst>
                                    </p:anim>
                                    <p:animEffect transition="in" filter="wipe(up)">
                                      <p:cBhvr>
                                        <p:cTn id="26" dur="500"/>
                                        <p:tgtEl>
                                          <p:spTgt spid="25"/>
                                        </p:tgtEl>
                                      </p:cBhvr>
                                    </p:animEffect>
                                  </p:childTnLst>
                                </p:cTn>
                              </p:par>
                              <p:par>
                                <p:cTn id="27" presetID="1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up)">
                                      <p:cBhvr>
                                        <p:cTn id="30" dur="500"/>
                                        <p:tgtEl>
                                          <p:spTgt spid="16"/>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childTnLst>
                          </p:cTn>
                        </p:par>
                        <p:par>
                          <p:cTn id="35" fill="hold">
                            <p:stCondLst>
                              <p:cond delay="500"/>
                            </p:stCondLst>
                            <p:childTnLst>
                              <p:par>
                                <p:cTn id="36" presetID="1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p:tgtEl>
                                          <p:spTgt spid="17"/>
                                        </p:tgtEl>
                                        <p:attrNameLst>
                                          <p:attrName>ppt_y</p:attrName>
                                        </p:attrNameLst>
                                      </p:cBhvr>
                                      <p:tavLst>
                                        <p:tav tm="0">
                                          <p:val>
                                            <p:strVal val="#ppt_y-#ppt_h*1.125000"/>
                                          </p:val>
                                        </p:tav>
                                        <p:tav tm="100000">
                                          <p:val>
                                            <p:strVal val="#ppt_y"/>
                                          </p:val>
                                        </p:tav>
                                      </p:tavLst>
                                    </p:anim>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dissolve">
                                      <p:cBhvr>
                                        <p:cTn id="52" dur="500"/>
                                        <p:tgtEl>
                                          <p:spTgt spid="14"/>
                                        </p:tgtEl>
                                      </p:cBhvr>
                                    </p:animEffect>
                                  </p:childTnLst>
                                </p:cTn>
                              </p:par>
                              <p:par>
                                <p:cTn id="53" presetID="9"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p:bldP spid="20" grpId="0" animBg="1"/>
      <p:bldP spid="23" grpId="0" animBg="1"/>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88FD81-07C2-4C44-9F54-A0049D25FE1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a:t>
            </a:fld>
            <a:endParaRPr lang="en-US" dirty="0"/>
          </a:p>
        </p:txBody>
      </p:sp>
      <p:sp>
        <p:nvSpPr>
          <p:cNvPr id="8" name="Title 1"/>
          <p:cNvSpPr>
            <a:spLocks noGrp="1"/>
          </p:cNvSpPr>
          <p:nvPr>
            <p:ph type="title"/>
          </p:nvPr>
        </p:nvSpPr>
        <p:spPr>
          <a:xfrm>
            <a:off x="444494" y="91440"/>
            <a:ext cx="8621875" cy="1143000"/>
          </a:xfrm>
        </p:spPr>
        <p:txBody>
          <a:bodyPr/>
          <a:lstStyle/>
          <a:p>
            <a:r>
              <a:rPr lang="en-US" sz="3600" dirty="0" smtClean="0"/>
              <a:t>Hard Problem</a:t>
            </a:r>
            <a:endParaRPr lang="en-US" sz="3600" dirty="0"/>
          </a:p>
        </p:txBody>
      </p:sp>
      <p:grpSp>
        <p:nvGrpSpPr>
          <p:cNvPr id="102" name="Group 101"/>
          <p:cNvGrpSpPr/>
          <p:nvPr/>
        </p:nvGrpSpPr>
        <p:grpSpPr>
          <a:xfrm>
            <a:off x="240982" y="1572247"/>
            <a:ext cx="3638925" cy="860854"/>
            <a:chOff x="4050923" y="1572247"/>
            <a:chExt cx="3638925" cy="860854"/>
          </a:xfrm>
        </p:grpSpPr>
        <p:sp>
          <p:nvSpPr>
            <p:cNvPr id="103" name="Rounded Rectangle 102"/>
            <p:cNvSpPr/>
            <p:nvPr/>
          </p:nvSpPr>
          <p:spPr>
            <a:xfrm>
              <a:off x="4050923" y="1572247"/>
              <a:ext cx="3638925" cy="860854"/>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 Applications</a:t>
              </a:r>
              <a:endParaRPr lang="en-US" sz="2000" dirty="0">
                <a:latin typeface="Gill Sans" charset="0"/>
                <a:ea typeface="Gill Sans" charset="0"/>
                <a:cs typeface="Gill Sans" charset="0"/>
              </a:endParaRPr>
            </a:p>
          </p:txBody>
        </p:sp>
        <p:grpSp>
          <p:nvGrpSpPr>
            <p:cNvPr id="104" name="Group 103"/>
            <p:cNvGrpSpPr/>
            <p:nvPr/>
          </p:nvGrpSpPr>
          <p:grpSpPr>
            <a:xfrm>
              <a:off x="4302632" y="1861365"/>
              <a:ext cx="3353952" cy="517102"/>
              <a:chOff x="9440292" y="1014786"/>
              <a:chExt cx="3353952" cy="517102"/>
            </a:xfrm>
          </p:grpSpPr>
          <p:pic>
            <p:nvPicPr>
              <p:cNvPr id="105" name="Picture 104"/>
              <p:cNvPicPr>
                <a:picLocks noChangeAspect="1"/>
              </p:cNvPicPr>
              <p:nvPr/>
            </p:nvPicPr>
            <p:blipFill>
              <a:blip r:embed="rId3"/>
              <a:stretch>
                <a:fillRect/>
              </a:stretch>
            </p:blipFill>
            <p:spPr>
              <a:xfrm>
                <a:off x="9440292" y="1155633"/>
                <a:ext cx="376255" cy="376255"/>
              </a:xfrm>
              <a:prstGeom prst="rect">
                <a:avLst/>
              </a:prstGeom>
            </p:spPr>
          </p:pic>
          <p:pic>
            <p:nvPicPr>
              <p:cNvPr id="106" name="Picture 105"/>
              <p:cNvPicPr>
                <a:picLocks noChangeAspect="1"/>
              </p:cNvPicPr>
              <p:nvPr/>
            </p:nvPicPr>
            <p:blipFill>
              <a:blip r:embed="rId4"/>
              <a:stretch>
                <a:fillRect/>
              </a:stretch>
            </p:blipFill>
            <p:spPr>
              <a:xfrm>
                <a:off x="9921653" y="1147252"/>
                <a:ext cx="359655" cy="359655"/>
              </a:xfrm>
              <a:prstGeom prst="rect">
                <a:avLst/>
              </a:prstGeom>
            </p:spPr>
          </p:pic>
          <p:pic>
            <p:nvPicPr>
              <p:cNvPr id="107" name="Picture 106"/>
              <p:cNvPicPr>
                <a:picLocks noChangeAspect="1"/>
              </p:cNvPicPr>
              <p:nvPr/>
            </p:nvPicPr>
            <p:blipFill>
              <a:blip r:embed="rId5"/>
              <a:stretch>
                <a:fillRect/>
              </a:stretch>
            </p:blipFill>
            <p:spPr>
              <a:xfrm>
                <a:off x="10389110" y="1155633"/>
                <a:ext cx="364497" cy="376255"/>
              </a:xfrm>
              <a:prstGeom prst="rect">
                <a:avLst/>
              </a:prstGeom>
            </p:spPr>
          </p:pic>
          <p:pic>
            <p:nvPicPr>
              <p:cNvPr id="108" name="Picture 107"/>
              <p:cNvPicPr>
                <a:picLocks noChangeAspect="1"/>
              </p:cNvPicPr>
              <p:nvPr/>
            </p:nvPicPr>
            <p:blipFill rotWithShape="1">
              <a:blip r:embed="rId6">
                <a:extLst>
                  <a:ext uri="{28A0092B-C50C-407E-A947-70E740481C1C}">
                    <a14:useLocalDpi xmlns:a14="http://schemas.microsoft.com/office/drawing/2010/main" val="0"/>
                  </a:ext>
                </a:extLst>
              </a:blip>
              <a:srcRect t="1791" r="213"/>
              <a:stretch/>
            </p:blipFill>
            <p:spPr>
              <a:xfrm>
                <a:off x="11875837" y="1128490"/>
                <a:ext cx="447153" cy="390019"/>
              </a:xfrm>
              <a:prstGeom prst="rect">
                <a:avLst/>
              </a:prstGeom>
            </p:spPr>
          </p:pic>
          <p:pic>
            <p:nvPicPr>
              <p:cNvPr id="109" name="Picture 108"/>
              <p:cNvPicPr>
                <a:picLocks noChangeAspect="1"/>
              </p:cNvPicPr>
              <p:nvPr/>
            </p:nvPicPr>
            <p:blipFill>
              <a:blip r:embed="rId7"/>
              <a:stretch>
                <a:fillRect/>
              </a:stretch>
            </p:blipFill>
            <p:spPr>
              <a:xfrm>
                <a:off x="10866246" y="1105391"/>
                <a:ext cx="417752" cy="417752"/>
              </a:xfrm>
              <a:prstGeom prst="rect">
                <a:avLst/>
              </a:prstGeom>
            </p:spPr>
          </p:pic>
          <p:pic>
            <p:nvPicPr>
              <p:cNvPr id="110" name="Picture 109"/>
              <p:cNvPicPr>
                <a:picLocks noChangeAspect="1"/>
              </p:cNvPicPr>
              <p:nvPr/>
            </p:nvPicPr>
            <p:blipFill>
              <a:blip r:embed="rId8"/>
              <a:stretch>
                <a:fillRect/>
              </a:stretch>
            </p:blipFill>
            <p:spPr>
              <a:xfrm>
                <a:off x="11378014" y="1116298"/>
                <a:ext cx="401554" cy="401554"/>
              </a:xfrm>
              <a:prstGeom prst="rect">
                <a:avLst/>
              </a:prstGeom>
            </p:spPr>
          </p:pic>
          <p:sp>
            <p:nvSpPr>
              <p:cNvPr id="111" name="TextBox 110"/>
              <p:cNvSpPr txBox="1"/>
              <p:nvPr/>
            </p:nvSpPr>
            <p:spPr>
              <a:xfrm>
                <a:off x="12301801" y="1014786"/>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grpSp>
        <p:nvGrpSpPr>
          <p:cNvPr id="127" name="Group 126"/>
          <p:cNvGrpSpPr/>
          <p:nvPr/>
        </p:nvGrpSpPr>
        <p:grpSpPr>
          <a:xfrm>
            <a:off x="240599" y="2551930"/>
            <a:ext cx="3606044" cy="912253"/>
            <a:chOff x="4050540" y="2551930"/>
            <a:chExt cx="3606044" cy="912253"/>
          </a:xfrm>
        </p:grpSpPr>
        <p:sp>
          <p:nvSpPr>
            <p:cNvPr id="135" name="Rounded Rectangle 134"/>
            <p:cNvSpPr/>
            <p:nvPr/>
          </p:nvSpPr>
          <p:spPr>
            <a:xfrm>
              <a:off x="4050540" y="2551930"/>
              <a:ext cx="3606044" cy="912253"/>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User-level Software</a:t>
              </a:r>
              <a:endParaRPr lang="en-US" sz="2000" dirty="0">
                <a:latin typeface="Gill Sans" charset="0"/>
                <a:ea typeface="Gill Sans" charset="0"/>
                <a:cs typeface="Gill Sans" charset="0"/>
              </a:endParaRPr>
            </a:p>
          </p:txBody>
        </p:sp>
        <p:grpSp>
          <p:nvGrpSpPr>
            <p:cNvPr id="136" name="Group 135"/>
            <p:cNvGrpSpPr/>
            <p:nvPr/>
          </p:nvGrpSpPr>
          <p:grpSpPr>
            <a:xfrm>
              <a:off x="4714557" y="2845043"/>
              <a:ext cx="2613356" cy="601599"/>
              <a:chOff x="4683932" y="2923313"/>
              <a:chExt cx="2613356" cy="601599"/>
            </a:xfrm>
          </p:grpSpPr>
          <p:pic>
            <p:nvPicPr>
              <p:cNvPr id="137" name="Picture 136"/>
              <p:cNvPicPr>
                <a:picLocks noChangeAspect="1"/>
              </p:cNvPicPr>
              <p:nvPr/>
            </p:nvPicPr>
            <p:blipFill>
              <a:blip r:embed="rId9"/>
              <a:stretch>
                <a:fillRect/>
              </a:stretch>
            </p:blipFill>
            <p:spPr>
              <a:xfrm flipH="1">
                <a:off x="5695023" y="3057517"/>
                <a:ext cx="622654" cy="467395"/>
              </a:xfrm>
              <a:prstGeom prst="rect">
                <a:avLst/>
              </a:prstGeom>
            </p:spPr>
          </p:pic>
          <p:pic>
            <p:nvPicPr>
              <p:cNvPr id="138" name="Picture 137"/>
              <p:cNvPicPr>
                <a:picLocks noChangeAspect="1"/>
              </p:cNvPicPr>
              <p:nvPr/>
            </p:nvPicPr>
            <p:blipFill>
              <a:blip r:embed="rId10"/>
              <a:stretch>
                <a:fillRect/>
              </a:stretch>
            </p:blipFill>
            <p:spPr>
              <a:xfrm>
                <a:off x="6307051" y="3028281"/>
                <a:ext cx="473961" cy="473961"/>
              </a:xfrm>
              <a:prstGeom prst="rect">
                <a:avLst/>
              </a:prstGeom>
            </p:spPr>
          </p:pic>
          <p:sp>
            <p:nvSpPr>
              <p:cNvPr id="139" name="TextBox 138"/>
              <p:cNvSpPr txBox="1"/>
              <p:nvPr/>
            </p:nvSpPr>
            <p:spPr>
              <a:xfrm>
                <a:off x="6804845" y="2923313"/>
                <a:ext cx="492443" cy="461665"/>
              </a:xfrm>
              <a:prstGeom prst="rect">
                <a:avLst/>
              </a:prstGeom>
              <a:noFill/>
            </p:spPr>
            <p:txBody>
              <a:bodyPr wrap="none" rtlCol="0">
                <a:spAutoFit/>
              </a:bodyPr>
              <a:lstStyle/>
              <a:p>
                <a:pPr algn="ctr"/>
                <a:r>
                  <a:rPr lang="is-IS" sz="2400" b="1" i="1" dirty="0"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pic>
            <p:nvPicPr>
              <p:cNvPr id="140" name="Picture 139"/>
              <p:cNvPicPr>
                <a:picLocks noChangeAspect="1"/>
              </p:cNvPicPr>
              <p:nvPr/>
            </p:nvPicPr>
            <p:blipFill>
              <a:blip r:embed="rId11"/>
              <a:stretch>
                <a:fillRect/>
              </a:stretch>
            </p:blipFill>
            <p:spPr>
              <a:xfrm>
                <a:off x="4683932" y="3036969"/>
                <a:ext cx="448221" cy="479601"/>
              </a:xfrm>
              <a:prstGeom prst="rect">
                <a:avLst/>
              </a:prstGeom>
            </p:spPr>
          </p:pic>
          <p:pic>
            <p:nvPicPr>
              <p:cNvPr id="141" name="Picture 140"/>
              <p:cNvPicPr>
                <a:picLocks noChangeAspect="1"/>
              </p:cNvPicPr>
              <p:nvPr/>
            </p:nvPicPr>
            <p:blipFill>
              <a:blip r:embed="rId12"/>
              <a:stretch>
                <a:fillRect/>
              </a:stretch>
            </p:blipFill>
            <p:spPr>
              <a:xfrm>
                <a:off x="5205455" y="3036969"/>
                <a:ext cx="470453" cy="476782"/>
              </a:xfrm>
              <a:prstGeom prst="rect">
                <a:avLst/>
              </a:prstGeom>
            </p:spPr>
          </p:pic>
        </p:grpSp>
      </p:grpSp>
      <p:sp>
        <p:nvSpPr>
          <p:cNvPr id="129" name="Down Arrow 128"/>
          <p:cNvSpPr/>
          <p:nvPr/>
        </p:nvSpPr>
        <p:spPr>
          <a:xfrm>
            <a:off x="1758556" y="3657789"/>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Down Arrow 129"/>
          <p:cNvSpPr/>
          <p:nvPr/>
        </p:nvSpPr>
        <p:spPr>
          <a:xfrm>
            <a:off x="1084095" y="3658627"/>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Down Arrow 130"/>
          <p:cNvSpPr/>
          <p:nvPr/>
        </p:nvSpPr>
        <p:spPr>
          <a:xfrm>
            <a:off x="2418141" y="3661328"/>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240599" y="5588398"/>
            <a:ext cx="3606044" cy="828611"/>
            <a:chOff x="354418" y="5742350"/>
            <a:chExt cx="3248260" cy="828611"/>
          </a:xfrm>
        </p:grpSpPr>
        <p:sp>
          <p:nvSpPr>
            <p:cNvPr id="134" name="Rounded Rectangle 133"/>
            <p:cNvSpPr/>
            <p:nvPr/>
          </p:nvSpPr>
          <p:spPr>
            <a:xfrm>
              <a:off x="354418" y="5742350"/>
              <a:ext cx="3248260" cy="828611"/>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Hardware Devices</a:t>
              </a:r>
              <a:endParaRPr lang="en-US" sz="2000" dirty="0">
                <a:latin typeface="Gill Sans" charset="0"/>
                <a:ea typeface="Gill Sans" charset="0"/>
                <a:cs typeface="Gill Sans" charset="0"/>
              </a:endParaRPr>
            </a:p>
          </p:txBody>
        </p:sp>
        <p:grpSp>
          <p:nvGrpSpPr>
            <p:cNvPr id="114" name="Group 113"/>
            <p:cNvGrpSpPr/>
            <p:nvPr/>
          </p:nvGrpSpPr>
          <p:grpSpPr>
            <a:xfrm>
              <a:off x="604119" y="6058657"/>
              <a:ext cx="2972444" cy="512304"/>
              <a:chOff x="8783134" y="2727336"/>
              <a:chExt cx="2972444" cy="512304"/>
            </a:xfrm>
          </p:grpSpPr>
          <p:pic>
            <p:nvPicPr>
              <p:cNvPr id="121" name="Picture 1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30898" y="2828299"/>
                <a:ext cx="666339" cy="369188"/>
              </a:xfrm>
              <a:prstGeom prst="rect">
                <a:avLst/>
              </a:prstGeom>
            </p:spPr>
          </p:pic>
          <p:pic>
            <p:nvPicPr>
              <p:cNvPr id="122" name="Picture 1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06750" y="2748270"/>
                <a:ext cx="560335" cy="491370"/>
              </a:xfrm>
              <a:prstGeom prst="rect">
                <a:avLst/>
              </a:prstGeom>
            </p:spPr>
          </p:pic>
          <p:sp>
            <p:nvSpPr>
              <p:cNvPr id="123" name="TextBox 122"/>
              <p:cNvSpPr txBox="1"/>
              <p:nvPr/>
            </p:nvSpPr>
            <p:spPr>
              <a:xfrm>
                <a:off x="11139832" y="2727336"/>
                <a:ext cx="615746" cy="461665"/>
              </a:xfrm>
              <a:prstGeom prst="rect">
                <a:avLst/>
              </a:prstGeom>
              <a:noFill/>
            </p:spPr>
            <p:txBody>
              <a:bodyPr wrap="square" rtlCol="0">
                <a:spAutoFit/>
              </a:bodyPr>
              <a:lstStyle/>
              <a:p>
                <a:pPr algn="ct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pic>
            <p:nvPicPr>
              <p:cNvPr id="124" name="Picture 123"/>
              <p:cNvPicPr>
                <a:picLocks noChangeAspect="1"/>
              </p:cNvPicPr>
              <p:nvPr/>
            </p:nvPicPr>
            <p:blipFill>
              <a:blip r:embed="rId15"/>
              <a:stretch>
                <a:fillRect/>
              </a:stretch>
            </p:blipFill>
            <p:spPr>
              <a:xfrm>
                <a:off x="9772856" y="2777973"/>
                <a:ext cx="412862" cy="411028"/>
              </a:xfrm>
              <a:prstGeom prst="rect">
                <a:avLst/>
              </a:prstGeom>
            </p:spPr>
          </p:pic>
          <p:pic>
            <p:nvPicPr>
              <p:cNvPr id="125" name="Picture 12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9180377" y="2876278"/>
                <a:ext cx="569726" cy="235353"/>
              </a:xfrm>
              <a:prstGeom prst="rect">
                <a:avLst/>
              </a:prstGeom>
            </p:spPr>
          </p:pic>
          <p:pic>
            <p:nvPicPr>
              <p:cNvPr id="126" name="Picture 12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a:off x="8783134" y="2886062"/>
                <a:ext cx="382424" cy="256543"/>
              </a:xfrm>
              <a:prstGeom prst="rect">
                <a:avLst/>
              </a:prstGeom>
            </p:spPr>
          </p:pic>
        </p:grpSp>
      </p:grpSp>
      <p:grpSp>
        <p:nvGrpSpPr>
          <p:cNvPr id="2" name="Group 1"/>
          <p:cNvGrpSpPr/>
          <p:nvPr/>
        </p:nvGrpSpPr>
        <p:grpSpPr>
          <a:xfrm>
            <a:off x="240599" y="4603784"/>
            <a:ext cx="3639308" cy="830820"/>
            <a:chOff x="342110" y="4793086"/>
            <a:chExt cx="3248260" cy="830820"/>
          </a:xfrm>
        </p:grpSpPr>
        <p:sp>
          <p:nvSpPr>
            <p:cNvPr id="133" name="Rounded Rectangle 132"/>
            <p:cNvSpPr/>
            <p:nvPr/>
          </p:nvSpPr>
          <p:spPr>
            <a:xfrm>
              <a:off x="342110" y="4793086"/>
              <a:ext cx="3248260" cy="83082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Operating Systems</a:t>
              </a:r>
              <a:endParaRPr lang="en-US" sz="2000" dirty="0">
                <a:latin typeface="Gill Sans" charset="0"/>
                <a:ea typeface="Gill Sans" charset="0"/>
                <a:cs typeface="Gill Sans" charset="0"/>
              </a:endParaRPr>
            </a:p>
          </p:txBody>
        </p:sp>
        <p:grpSp>
          <p:nvGrpSpPr>
            <p:cNvPr id="115" name="Group 114"/>
            <p:cNvGrpSpPr/>
            <p:nvPr/>
          </p:nvGrpSpPr>
          <p:grpSpPr>
            <a:xfrm>
              <a:off x="897186" y="5105485"/>
              <a:ext cx="2138105" cy="512109"/>
              <a:chOff x="8060912" y="3061695"/>
              <a:chExt cx="2708794" cy="695553"/>
            </a:xfrm>
          </p:grpSpPr>
          <p:pic>
            <p:nvPicPr>
              <p:cNvPr id="116" name="Picture 1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60912" y="3213100"/>
                <a:ext cx="577271" cy="533538"/>
              </a:xfrm>
              <a:prstGeom prst="rect">
                <a:avLst/>
              </a:prstGeom>
            </p:spPr>
          </p:pic>
          <p:pic>
            <p:nvPicPr>
              <p:cNvPr id="117" name="Picture 11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20932" y="3190610"/>
                <a:ext cx="592010" cy="566638"/>
              </a:xfrm>
              <a:prstGeom prst="rect">
                <a:avLst/>
              </a:prstGeom>
            </p:spPr>
          </p:pic>
          <p:pic>
            <p:nvPicPr>
              <p:cNvPr id="118" name="Picture 11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69237" y="3215500"/>
                <a:ext cx="543334" cy="510897"/>
              </a:xfrm>
              <a:prstGeom prst="rect">
                <a:avLst/>
              </a:prstGeom>
            </p:spPr>
          </p:pic>
          <p:pic>
            <p:nvPicPr>
              <p:cNvPr id="119" name="Picture 11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12571" y="3241747"/>
                <a:ext cx="557507" cy="500812"/>
              </a:xfrm>
              <a:prstGeom prst="rect">
                <a:avLst/>
              </a:prstGeom>
            </p:spPr>
          </p:pic>
          <p:sp>
            <p:nvSpPr>
              <p:cNvPr id="120" name="TextBox 119"/>
              <p:cNvSpPr txBox="1"/>
              <p:nvPr/>
            </p:nvSpPr>
            <p:spPr>
              <a:xfrm>
                <a:off x="10277263" y="3061695"/>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sp>
        <p:nvSpPr>
          <p:cNvPr id="60" name="TextBox 59"/>
          <p:cNvSpPr txBox="1"/>
          <p:nvPr/>
        </p:nvSpPr>
        <p:spPr>
          <a:xfrm>
            <a:off x="1284332" y="4168222"/>
            <a:ext cx="1332416" cy="461665"/>
          </a:xfrm>
          <a:prstGeom prst="rect">
            <a:avLst/>
          </a:prstGeom>
          <a:noFill/>
        </p:spPr>
        <p:txBody>
          <a:bodyPr wrap="none" rtlCol="0">
            <a:spAutoFit/>
          </a:bodyPr>
          <a:lstStyle/>
          <a:p>
            <a:pPr algn="ctr"/>
            <a:r>
              <a:rPr lang="en-US" sz="2400" i="1" dirty="0" smtClean="0">
                <a:solidFill>
                  <a:schemeClr val="bg1"/>
                </a:solidFill>
                <a:latin typeface="Gill Sans" charset="0"/>
                <a:ea typeface="Gill Sans" charset="0"/>
                <a:cs typeface="Gill Sans" charset="0"/>
              </a:rPr>
              <a:t>Resources</a:t>
            </a:r>
            <a:endParaRPr lang="en-US" sz="2400" i="1" dirty="0">
              <a:solidFill>
                <a:schemeClr val="bg1"/>
              </a:solidFill>
              <a:latin typeface="Gill Sans" charset="0"/>
              <a:ea typeface="Gill Sans" charset="0"/>
              <a:cs typeface="Gill Sans" charset="0"/>
            </a:endParaRPr>
          </a:p>
        </p:txBody>
      </p:sp>
      <p:sp>
        <p:nvSpPr>
          <p:cNvPr id="14" name="Right Brace 13"/>
          <p:cNvSpPr/>
          <p:nvPr/>
        </p:nvSpPr>
        <p:spPr>
          <a:xfrm>
            <a:off x="9730872" y="969577"/>
            <a:ext cx="575539" cy="5694469"/>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p:cNvGrpSpPr/>
          <p:nvPr/>
        </p:nvGrpSpPr>
        <p:grpSpPr>
          <a:xfrm>
            <a:off x="9769423" y="560747"/>
            <a:ext cx="2592157" cy="4043037"/>
            <a:chOff x="9769423" y="560747"/>
            <a:chExt cx="2592157" cy="4043037"/>
          </a:xfrm>
        </p:grpSpPr>
        <p:sp>
          <p:nvSpPr>
            <p:cNvPr id="64" name="TextBox 63"/>
            <p:cNvSpPr txBox="1"/>
            <p:nvPr/>
          </p:nvSpPr>
          <p:spPr>
            <a:xfrm>
              <a:off x="9769423" y="560747"/>
              <a:ext cx="2592157"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Applications</a:t>
              </a:r>
              <a:endParaRPr lang="en-US" sz="2400" dirty="0" smtClean="0">
                <a:solidFill>
                  <a:srgbClr val="0000FF"/>
                </a:solidFill>
                <a:latin typeface="Gill Sans" charset="0"/>
                <a:ea typeface="Gill Sans" charset="0"/>
                <a:cs typeface="Gill Sans" charset="0"/>
              </a:endParaRPr>
            </a:p>
          </p:txBody>
        </p:sp>
        <p:sp>
          <p:nvSpPr>
            <p:cNvPr id="65" name="TextBox 64"/>
            <p:cNvSpPr txBox="1"/>
            <p:nvPr/>
          </p:nvSpPr>
          <p:spPr>
            <a:xfrm>
              <a:off x="10174521" y="1054682"/>
              <a:ext cx="1727306"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Cluster control</a:t>
              </a:r>
              <a:endParaRPr lang="en-US" sz="2400" dirty="0" smtClean="0">
                <a:solidFill>
                  <a:srgbClr val="0000FF"/>
                </a:solidFill>
                <a:latin typeface="Gill Sans" charset="0"/>
                <a:ea typeface="Gill Sans" charset="0"/>
                <a:cs typeface="Gill Sans" charset="0"/>
              </a:endParaRPr>
            </a:p>
          </p:txBody>
        </p:sp>
        <p:sp>
          <p:nvSpPr>
            <p:cNvPr id="66" name="TextBox 65"/>
            <p:cNvSpPr txBox="1"/>
            <p:nvPr/>
          </p:nvSpPr>
          <p:spPr>
            <a:xfrm>
              <a:off x="10060876" y="1917949"/>
              <a:ext cx="1885108"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Task scheduling</a:t>
              </a:r>
              <a:endParaRPr lang="en-US" sz="2400" dirty="0" smtClean="0">
                <a:solidFill>
                  <a:srgbClr val="0000FF"/>
                </a:solidFill>
                <a:latin typeface="Gill Sans" charset="0"/>
                <a:ea typeface="Gill Sans" charset="0"/>
                <a:cs typeface="Gill Sans" charset="0"/>
              </a:endParaRPr>
            </a:p>
          </p:txBody>
        </p:sp>
        <p:sp>
          <p:nvSpPr>
            <p:cNvPr id="67" name="TextBox 66"/>
            <p:cNvSpPr txBox="1"/>
            <p:nvPr/>
          </p:nvSpPr>
          <p:spPr>
            <a:xfrm>
              <a:off x="10108836" y="2845043"/>
              <a:ext cx="1885108" cy="461665"/>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Networks</a:t>
              </a:r>
              <a:endParaRPr lang="en-US" sz="2400" dirty="0" smtClean="0">
                <a:solidFill>
                  <a:srgbClr val="0000FF"/>
                </a:solidFill>
                <a:latin typeface="Gill Sans" charset="0"/>
                <a:ea typeface="Gill Sans" charset="0"/>
                <a:cs typeface="Gill Sans" charset="0"/>
              </a:endParaRPr>
            </a:p>
          </p:txBody>
        </p:sp>
        <p:sp>
          <p:nvSpPr>
            <p:cNvPr id="70" name="TextBox 69"/>
            <p:cNvSpPr txBox="1"/>
            <p:nvPr/>
          </p:nvSpPr>
          <p:spPr>
            <a:xfrm>
              <a:off x="9828516" y="3376695"/>
              <a:ext cx="2431984"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Process managements</a:t>
              </a:r>
              <a:endParaRPr lang="en-US" sz="2400" dirty="0" smtClean="0">
                <a:solidFill>
                  <a:srgbClr val="0000FF"/>
                </a:solidFill>
                <a:latin typeface="Gill Sans" charset="0"/>
                <a:ea typeface="Gill Sans" charset="0"/>
                <a:cs typeface="Gill Sans" charset="0"/>
              </a:endParaRPr>
            </a:p>
          </p:txBody>
        </p:sp>
        <p:sp>
          <p:nvSpPr>
            <p:cNvPr id="73" name="TextBox 72"/>
            <p:cNvSpPr txBox="1"/>
            <p:nvPr/>
          </p:nvSpPr>
          <p:spPr>
            <a:xfrm>
              <a:off x="9828516" y="4142119"/>
              <a:ext cx="2431984" cy="461665"/>
            </a:xfrm>
            <a:prstGeom prst="rect">
              <a:avLst/>
            </a:prstGeom>
            <a:noFill/>
          </p:spPr>
          <p:txBody>
            <a:bodyPr wrap="square" rtlCol="0">
              <a:spAutoFit/>
            </a:bodyPr>
            <a:lstStyle/>
            <a:p>
              <a:pPr algn="ctr"/>
              <a:r>
                <a:rPr lang="is-IS" sz="2400" b="1" dirty="0" smtClean="0">
                  <a:solidFill>
                    <a:schemeClr val="bg1"/>
                  </a:solidFill>
                  <a:latin typeface="Gill Sans" charset="0"/>
                  <a:ea typeface="Gill Sans" charset="0"/>
                  <a:cs typeface="Gill Sans" charset="0"/>
                </a:rPr>
                <a:t>…</a:t>
              </a:r>
              <a:endParaRPr lang="en-US" sz="2400" b="1" dirty="0" smtClean="0">
                <a:solidFill>
                  <a:srgbClr val="0000FF"/>
                </a:solidFill>
                <a:latin typeface="Gill Sans" charset="0"/>
                <a:ea typeface="Gill Sans" charset="0"/>
                <a:cs typeface="Gill Sans" charset="0"/>
              </a:endParaRPr>
            </a:p>
          </p:txBody>
        </p:sp>
      </p:grpSp>
      <p:sp>
        <p:nvSpPr>
          <p:cNvPr id="74" name="TextBox 73"/>
          <p:cNvSpPr txBox="1"/>
          <p:nvPr/>
        </p:nvSpPr>
        <p:spPr>
          <a:xfrm>
            <a:off x="9879373" y="4817915"/>
            <a:ext cx="2431984" cy="461665"/>
          </a:xfrm>
          <a:prstGeom prst="rect">
            <a:avLst/>
          </a:prstGeom>
          <a:noFill/>
        </p:spPr>
        <p:txBody>
          <a:bodyPr wrap="square" rtlCol="0">
            <a:spAutoFit/>
          </a:bodyPr>
          <a:lstStyle/>
          <a:p>
            <a:pPr algn="ctr"/>
            <a:r>
              <a:rPr lang="en-US" sz="2400" b="1" dirty="0" smtClean="0">
                <a:solidFill>
                  <a:srgbClr val="0000FF"/>
                </a:solidFill>
                <a:latin typeface="Gill Sans" charset="0"/>
                <a:ea typeface="Gill Sans" charset="0"/>
                <a:cs typeface="Gill Sans" charset="0"/>
              </a:rPr>
              <a:t>Storage???</a:t>
            </a:r>
          </a:p>
        </p:txBody>
      </p:sp>
      <p:sp>
        <p:nvSpPr>
          <p:cNvPr id="15" name="Rounded Rectangular Callout 14"/>
          <p:cNvSpPr/>
          <p:nvPr/>
        </p:nvSpPr>
        <p:spPr>
          <a:xfrm>
            <a:off x="10241268" y="5466633"/>
            <a:ext cx="1660559" cy="694223"/>
          </a:xfrm>
          <a:prstGeom prst="wedgeRoundRectCallout">
            <a:avLst>
              <a:gd name="adj1" fmla="val -8886"/>
              <a:gd name="adj2" fmla="val -75456"/>
              <a:gd name="adj3" fmla="val 16667"/>
            </a:avLst>
          </a:prstGeom>
          <a:solidFill>
            <a:srgbClr val="FF0000"/>
          </a:solid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tx1"/>
                </a:solidFill>
                <a:latin typeface="Gill Sans" charset="0"/>
                <a:ea typeface="Gill Sans" charset="0"/>
                <a:cs typeface="Gill Sans" charset="0"/>
              </a:rPr>
              <a:t>Not many</a:t>
            </a:r>
            <a:endParaRPr lang="en-US" sz="2400" dirty="0">
              <a:solidFill>
                <a:schemeClr val="tx1"/>
              </a:solidFill>
              <a:latin typeface="Gill Sans" charset="0"/>
              <a:ea typeface="Gill Sans" charset="0"/>
              <a:cs typeface="Gill Sans" charset="0"/>
            </a:endParaRPr>
          </a:p>
        </p:txBody>
      </p:sp>
      <p:sp>
        <p:nvSpPr>
          <p:cNvPr id="75" name="TextBox 74"/>
          <p:cNvSpPr txBox="1"/>
          <p:nvPr/>
        </p:nvSpPr>
        <p:spPr>
          <a:xfrm>
            <a:off x="585794" y="1141351"/>
            <a:ext cx="2910669" cy="400110"/>
          </a:xfrm>
          <a:prstGeom prst="rect">
            <a:avLst/>
          </a:prstGeom>
          <a:noFill/>
        </p:spPr>
        <p:txBody>
          <a:bodyPr wrap="none" rtlCol="0">
            <a:spAutoFit/>
          </a:bodyPr>
          <a:lstStyle/>
          <a:p>
            <a:pPr algn="ctr"/>
            <a:r>
              <a:rPr lang="en-US" sz="2000" b="1" dirty="0" smtClean="0">
                <a:solidFill>
                  <a:schemeClr val="bg1"/>
                </a:solidFill>
                <a:latin typeface="Gill Sans" charset="0"/>
                <a:ea typeface="Gill Sans" charset="0"/>
                <a:cs typeface="Gill Sans" charset="0"/>
              </a:rPr>
              <a:t>Many Related Works</a:t>
            </a:r>
            <a:endParaRPr lang="en-US" sz="2000" b="1" dirty="0">
              <a:solidFill>
                <a:schemeClr val="bg1"/>
              </a:solidFill>
              <a:latin typeface="Gill Sans" charset="0"/>
              <a:ea typeface="Gill Sans" charset="0"/>
              <a:cs typeface="Gill Sans" charset="0"/>
            </a:endParaRPr>
          </a:p>
        </p:txBody>
      </p:sp>
      <p:grpSp>
        <p:nvGrpSpPr>
          <p:cNvPr id="19" name="Group 18"/>
          <p:cNvGrpSpPr/>
          <p:nvPr/>
        </p:nvGrpSpPr>
        <p:grpSpPr>
          <a:xfrm>
            <a:off x="3816576" y="4243970"/>
            <a:ext cx="5872917" cy="2420076"/>
            <a:chOff x="3816576" y="4243970"/>
            <a:chExt cx="5872917" cy="2420076"/>
          </a:xfrm>
        </p:grpSpPr>
        <p:grpSp>
          <p:nvGrpSpPr>
            <p:cNvPr id="69" name="Group 68"/>
            <p:cNvGrpSpPr/>
            <p:nvPr/>
          </p:nvGrpSpPr>
          <p:grpSpPr>
            <a:xfrm>
              <a:off x="3816576" y="4243970"/>
              <a:ext cx="5872917" cy="2420076"/>
              <a:chOff x="3836136" y="4154968"/>
              <a:chExt cx="8257216" cy="2509078"/>
            </a:xfrm>
          </p:grpSpPr>
          <p:sp>
            <p:nvSpPr>
              <p:cNvPr id="81" name="Rounded Rectangle 80"/>
              <p:cNvSpPr/>
              <p:nvPr/>
            </p:nvSpPr>
            <p:spPr>
              <a:xfrm>
                <a:off x="5248525" y="4606426"/>
                <a:ext cx="6844827" cy="205762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82" name="Straight Connector 81"/>
              <p:cNvCxnSpPr/>
              <p:nvPr/>
            </p:nvCxnSpPr>
            <p:spPr>
              <a:xfrm flipV="1">
                <a:off x="3886261" y="4616113"/>
                <a:ext cx="1765810" cy="377248"/>
              </a:xfrm>
              <a:prstGeom prst="line">
                <a:avLst/>
              </a:prstGeom>
              <a:ln w="38100">
                <a:solidFill>
                  <a:schemeClr val="tx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3836136" y="6366178"/>
                <a:ext cx="1815935" cy="264778"/>
              </a:xfrm>
              <a:prstGeom prst="line">
                <a:avLst/>
              </a:prstGeom>
              <a:ln w="38100">
                <a:solidFill>
                  <a:schemeClr val="tx1">
                    <a:lumMod val="50000"/>
                  </a:schemeClr>
                </a:solidFill>
                <a:prstDash val="dash"/>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7767133" y="4154968"/>
                <a:ext cx="1743939" cy="400110"/>
              </a:xfrm>
              <a:prstGeom prst="rect">
                <a:avLst/>
              </a:prstGeom>
              <a:noFill/>
            </p:spPr>
            <p:txBody>
              <a:bodyPr wrap="none" rtlCol="0">
                <a:spAutoFit/>
              </a:bodyPr>
              <a:lstStyle/>
              <a:p>
                <a:pPr algn="ctr"/>
                <a:r>
                  <a:rPr lang="en-US" sz="2000" b="1" i="1" dirty="0" smtClean="0">
                    <a:solidFill>
                      <a:schemeClr val="tx1">
                        <a:lumMod val="50000"/>
                      </a:schemeClr>
                    </a:solidFill>
                    <a:latin typeface="Gill Sans" charset="0"/>
                    <a:ea typeface="Gill Sans" charset="0"/>
                    <a:cs typeface="Gill Sans" charset="0"/>
                  </a:rPr>
                  <a:t>Lower layers</a:t>
                </a:r>
                <a:endParaRPr lang="en-US" sz="2000" b="1" i="1" dirty="0">
                  <a:solidFill>
                    <a:schemeClr val="tx1">
                      <a:lumMod val="50000"/>
                    </a:schemeClr>
                  </a:solidFill>
                  <a:latin typeface="Gill Sans" charset="0"/>
                  <a:ea typeface="Gill Sans" charset="0"/>
                  <a:cs typeface="Gill Sans" charset="0"/>
                </a:endParaRPr>
              </a:p>
            </p:txBody>
          </p:sp>
        </p:grpSp>
        <p:pic>
          <p:nvPicPr>
            <p:cNvPr id="17" name="Picture 1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68362" y="4817915"/>
              <a:ext cx="4595947" cy="1744193"/>
            </a:xfrm>
            <a:prstGeom prst="rect">
              <a:avLst/>
            </a:prstGeom>
          </p:spPr>
        </p:pic>
      </p:grpSp>
      <p:grpSp>
        <p:nvGrpSpPr>
          <p:cNvPr id="10" name="Group 9"/>
          <p:cNvGrpSpPr/>
          <p:nvPr/>
        </p:nvGrpSpPr>
        <p:grpSpPr>
          <a:xfrm>
            <a:off x="3866446" y="460877"/>
            <a:ext cx="6012927" cy="3648445"/>
            <a:chOff x="3866446" y="460877"/>
            <a:chExt cx="6012927" cy="3648445"/>
          </a:xfrm>
        </p:grpSpPr>
        <p:grpSp>
          <p:nvGrpSpPr>
            <p:cNvPr id="63" name="Group 62"/>
            <p:cNvGrpSpPr/>
            <p:nvPr/>
          </p:nvGrpSpPr>
          <p:grpSpPr>
            <a:xfrm>
              <a:off x="3866446" y="460877"/>
              <a:ext cx="6012927" cy="3648445"/>
              <a:chOff x="3943398" y="-380000"/>
              <a:chExt cx="8307753" cy="4345618"/>
            </a:xfrm>
          </p:grpSpPr>
          <p:sp>
            <p:nvSpPr>
              <p:cNvPr id="21" name="Rounded Rectangle 20"/>
              <p:cNvSpPr/>
              <p:nvPr/>
            </p:nvSpPr>
            <p:spPr>
              <a:xfrm>
                <a:off x="5020607" y="79897"/>
                <a:ext cx="7230544" cy="386579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8" name="Straight Connector 67"/>
              <p:cNvCxnSpPr/>
              <p:nvPr/>
            </p:nvCxnSpPr>
            <p:spPr>
              <a:xfrm>
                <a:off x="3943398" y="3347962"/>
                <a:ext cx="1704097" cy="617656"/>
              </a:xfrm>
              <a:prstGeom prst="line">
                <a:avLst/>
              </a:prstGeom>
              <a:ln w="38100">
                <a:solidFill>
                  <a:schemeClr val="tx1">
                    <a:lumMod val="50000"/>
                  </a:schemeClr>
                </a:solidFill>
                <a:prstDash val="dash"/>
              </a:ln>
            </p:spPr>
            <p:style>
              <a:lnRef idx="1">
                <a:schemeClr val="dk1"/>
              </a:lnRef>
              <a:fillRef idx="0">
                <a:schemeClr val="dk1"/>
              </a:fillRef>
              <a:effectRef idx="0">
                <a:schemeClr val="dk1"/>
              </a:effectRef>
              <a:fontRef idx="minor">
                <a:schemeClr val="tx1"/>
              </a:fontRef>
            </p:style>
          </p:cxnSp>
          <p:sp>
            <p:nvSpPr>
              <p:cNvPr id="72" name="TextBox 71"/>
              <p:cNvSpPr txBox="1"/>
              <p:nvPr/>
            </p:nvSpPr>
            <p:spPr>
              <a:xfrm>
                <a:off x="7728866" y="-380000"/>
                <a:ext cx="1775999" cy="400110"/>
              </a:xfrm>
              <a:prstGeom prst="rect">
                <a:avLst/>
              </a:prstGeom>
              <a:noFill/>
            </p:spPr>
            <p:txBody>
              <a:bodyPr wrap="none" rtlCol="0">
                <a:spAutoFit/>
              </a:bodyPr>
              <a:lstStyle/>
              <a:p>
                <a:pPr algn="ctr"/>
                <a:r>
                  <a:rPr lang="en-US" sz="2000" b="1" i="1" dirty="0" smtClean="0">
                    <a:solidFill>
                      <a:schemeClr val="tx1">
                        <a:lumMod val="50000"/>
                      </a:schemeClr>
                    </a:solidFill>
                    <a:latin typeface="Gill Sans" charset="0"/>
                    <a:ea typeface="Gill Sans" charset="0"/>
                    <a:cs typeface="Gill Sans" charset="0"/>
                  </a:rPr>
                  <a:t>Upper layers</a:t>
                </a:r>
                <a:endParaRPr lang="en-US" sz="2000" b="1" i="1" dirty="0">
                  <a:solidFill>
                    <a:schemeClr val="tx1">
                      <a:lumMod val="50000"/>
                    </a:schemeClr>
                  </a:solidFill>
                  <a:latin typeface="Gill Sans" charset="0"/>
                  <a:ea typeface="Gill Sans" charset="0"/>
                  <a:cs typeface="Gill Sans" charset="0"/>
                </a:endParaRPr>
              </a:p>
            </p:txBody>
          </p:sp>
          <p:cxnSp>
            <p:nvCxnSpPr>
              <p:cNvPr id="36" name="Straight Connector 35"/>
              <p:cNvCxnSpPr/>
              <p:nvPr/>
            </p:nvCxnSpPr>
            <p:spPr>
              <a:xfrm flipV="1">
                <a:off x="3983672" y="164223"/>
                <a:ext cx="1421217" cy="886673"/>
              </a:xfrm>
              <a:prstGeom prst="line">
                <a:avLst/>
              </a:prstGeom>
              <a:ln w="38100">
                <a:solidFill>
                  <a:schemeClr val="tx1">
                    <a:lumMod val="50000"/>
                  </a:schemeClr>
                </a:solidFill>
                <a:prstDash val="dash"/>
              </a:ln>
            </p:spPr>
            <p:style>
              <a:lnRef idx="1">
                <a:schemeClr val="dk1"/>
              </a:lnRef>
              <a:fillRef idx="0">
                <a:schemeClr val="dk1"/>
              </a:fillRef>
              <a:effectRef idx="0">
                <a:schemeClr val="dk1"/>
              </a:effectRef>
              <a:fontRef idx="minor">
                <a:schemeClr val="tx1"/>
              </a:fontRef>
            </p:style>
          </p:cxnSp>
        </p:grpSp>
        <p:pic>
          <p:nvPicPr>
            <p:cNvPr id="7" name="Picture 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72200" y="1053360"/>
              <a:ext cx="4917294" cy="2808629"/>
            </a:xfrm>
            <a:prstGeom prst="rect">
              <a:avLst/>
            </a:prstGeom>
          </p:spPr>
        </p:pic>
      </p:grpSp>
    </p:spTree>
    <p:extLst>
      <p:ext uri="{BB962C8B-B14F-4D97-AF65-F5344CB8AC3E}">
        <p14:creationId xmlns:p14="http://schemas.microsoft.com/office/powerpoint/2010/main" val="123505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p:tgtEl>
                                          <p:spTgt spid="74"/>
                                        </p:tgtEl>
                                        <p:attrNameLst>
                                          <p:attrName>ppt_y</p:attrName>
                                        </p:attrNameLst>
                                      </p:cBhvr>
                                      <p:tavLst>
                                        <p:tav tm="0">
                                          <p:val>
                                            <p:strVal val="#ppt_y-#ppt_h*1.125000"/>
                                          </p:val>
                                        </p:tav>
                                        <p:tav tm="100000">
                                          <p:val>
                                            <p:strVal val="#ppt_y"/>
                                          </p:val>
                                        </p:tav>
                                      </p:tavLst>
                                    </p:anim>
                                    <p:animEffect transition="in" filter="wipe(down)">
                                      <p:cBhvr>
                                        <p:cTn id="26" dur="500"/>
                                        <p:tgtEl>
                                          <p:spTgt spid="74"/>
                                        </p:tgtEl>
                                      </p:cBhvr>
                                    </p:animEffect>
                                  </p:childTnLst>
                                </p:cTn>
                              </p:par>
                            </p:childTnLst>
                          </p:cTn>
                        </p:par>
                        <p:par>
                          <p:cTn id="27" fill="hold">
                            <p:stCondLst>
                              <p:cond delay="500"/>
                            </p:stCondLst>
                            <p:childTnLst>
                              <p:par>
                                <p:cTn id="28" presetID="12" presetClass="entr" presetSubtype="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ppt_y</p:attrName>
                                        </p:attrNameLst>
                                      </p:cBhvr>
                                      <p:tavLst>
                                        <p:tav tm="0">
                                          <p:val>
                                            <p:strVal val="#ppt_y-#ppt_h*1.125000"/>
                                          </p:val>
                                        </p:tav>
                                        <p:tav tm="100000">
                                          <p:val>
                                            <p:strVal val="#ppt_y"/>
                                          </p:val>
                                        </p:tav>
                                      </p:tavLst>
                                    </p:anim>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4" grpId="0"/>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C59142-5D14-C146-9DF3-32F5B789F179}"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60</a:t>
            </a:fld>
            <a:endParaRPr lang="en-US" dirty="0"/>
          </a:p>
        </p:txBody>
      </p:sp>
      <p:sp>
        <p:nvSpPr>
          <p:cNvPr id="51" name="Title 1"/>
          <p:cNvSpPr>
            <a:spLocks noGrp="1"/>
          </p:cNvSpPr>
          <p:nvPr>
            <p:ph type="title"/>
          </p:nvPr>
        </p:nvSpPr>
        <p:spPr>
          <a:xfrm>
            <a:off x="444494" y="91440"/>
            <a:ext cx="12489628" cy="1143000"/>
          </a:xfrm>
        </p:spPr>
        <p:txBody>
          <a:bodyPr/>
          <a:lstStyle/>
          <a:p>
            <a:r>
              <a:rPr lang="en-US" sz="3600" dirty="0" smtClean="0"/>
              <a:t>ML/OS Summary</a:t>
            </a:r>
            <a:endParaRPr lang="en-US" sz="3600"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sp>
        <p:nvSpPr>
          <p:cNvPr id="52" name="TextBox 51"/>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cxnSp>
        <p:nvCxnSpPr>
          <p:cNvPr id="54" name="Straight Connector 53"/>
          <p:cNvCxnSpPr/>
          <p:nvPr/>
        </p:nvCxnSpPr>
        <p:spPr>
          <a:xfrm flipH="1">
            <a:off x="2152434" y="3027374"/>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8" name="TextBox 57"/>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59" name="Curved Connector 58"/>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61" name="Rectangle 60"/>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62" name="Straight Arrow Connector 61"/>
          <p:cNvCxnSpPr>
            <a:stCxn id="62" idx="3"/>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65" name="TextBox 64"/>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cxnSp>
        <p:nvCxnSpPr>
          <p:cNvPr id="66" name="Straight Arrow Connector 65"/>
          <p:cNvCxnSpPr>
            <a:endCxn id="61" idx="1"/>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68" name="TextBox 67"/>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69" name="Straight Arrow Connector 68"/>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0953" y="2765764"/>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30" name="TextBox 29"/>
          <p:cNvSpPr txBox="1"/>
          <p:nvPr/>
        </p:nvSpPr>
        <p:spPr>
          <a:xfrm>
            <a:off x="2294998" y="2763129"/>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sp>
        <p:nvSpPr>
          <p:cNvPr id="48" name="Rectangle 47"/>
          <p:cNvSpPr/>
          <p:nvPr/>
        </p:nvSpPr>
        <p:spPr>
          <a:xfrm>
            <a:off x="2378234" y="3652524"/>
            <a:ext cx="6221532" cy="276408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flipV="1">
            <a:off x="8599766" y="2912012"/>
            <a:ext cx="755250" cy="800875"/>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75041" y="1160444"/>
            <a:ext cx="3793539" cy="830997"/>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Aggregate feature setting</a:t>
            </a:r>
          </a:p>
          <a:p>
            <a:r>
              <a:rPr lang="en-US" sz="2400" dirty="0" smtClean="0">
                <a:solidFill>
                  <a:schemeClr val="bg1"/>
                </a:solidFill>
                <a:latin typeface="Gill Sans" charset="0"/>
                <a:ea typeface="Gill Sans" charset="0"/>
                <a:cs typeface="Gill Sans" charset="0"/>
              </a:rPr>
              <a:t>+ lightweight neural network</a:t>
            </a:r>
            <a:endParaRPr lang="en-US" sz="2400" dirty="0">
              <a:solidFill>
                <a:schemeClr val="bg1"/>
              </a:solidFill>
              <a:latin typeface="Gill Sans" charset="0"/>
              <a:ea typeface="Gill Sans" charset="0"/>
              <a:cs typeface="Gill Sans" charset="0"/>
            </a:endParaRPr>
          </a:p>
        </p:txBody>
      </p:sp>
      <p:sp>
        <p:nvSpPr>
          <p:cNvPr id="34" name="TextBox 33"/>
          <p:cNvSpPr txBox="1"/>
          <p:nvPr/>
        </p:nvSpPr>
        <p:spPr>
          <a:xfrm>
            <a:off x="8184438" y="870625"/>
            <a:ext cx="3654334" cy="1200329"/>
          </a:xfrm>
          <a:prstGeom prst="rect">
            <a:avLst/>
          </a:prstGeom>
          <a:noFill/>
        </p:spPr>
        <p:txBody>
          <a:bodyPr wrap="none" rtlCol="0">
            <a:spAutoFit/>
          </a:bodyPr>
          <a:lstStyle/>
          <a:p>
            <a:pPr algn="ctr"/>
            <a:r>
              <a:rPr lang="en-US" sz="2400" b="1" dirty="0" smtClean="0">
                <a:solidFill>
                  <a:srgbClr val="0000FF"/>
                </a:solidFill>
                <a:latin typeface="Gill Sans" charset="0"/>
                <a:ea typeface="Gill Sans" charset="0"/>
                <a:cs typeface="Gill Sans" charset="0"/>
              </a:rPr>
              <a:t>92-98% acc. </a:t>
            </a:r>
            <a:r>
              <a:rPr lang="en-US" sz="2400" dirty="0" smtClean="0">
                <a:solidFill>
                  <a:schemeClr val="bg1"/>
                </a:solidFill>
                <a:latin typeface="Gill Sans" charset="0"/>
                <a:ea typeface="Gill Sans" charset="0"/>
                <a:cs typeface="Gill Sans" charset="0"/>
              </a:rPr>
              <a:t>on </a:t>
            </a:r>
            <a:r>
              <a:rPr lang="en-US" sz="2400" i="1" dirty="0" smtClean="0">
                <a:solidFill>
                  <a:schemeClr val="bg1"/>
                </a:solidFill>
                <a:latin typeface="Gill Sans" charset="0"/>
                <a:ea typeface="Gill Sans" charset="0"/>
                <a:cs typeface="Gill Sans" charset="0"/>
              </a:rPr>
              <a:t>read-only</a:t>
            </a:r>
          </a:p>
          <a:p>
            <a:pPr algn="ctr"/>
            <a:r>
              <a:rPr lang="en-US" sz="2400" b="1" dirty="0" smtClean="0">
                <a:solidFill>
                  <a:srgbClr val="0000FF"/>
                </a:solidFill>
                <a:latin typeface="Gill Sans" charset="0"/>
                <a:ea typeface="Gill Sans" charset="0"/>
                <a:cs typeface="Gill Sans" charset="0"/>
              </a:rPr>
              <a:t>82-89% acc. </a:t>
            </a:r>
            <a:r>
              <a:rPr lang="en-US" sz="2400" dirty="0" smtClean="0">
                <a:solidFill>
                  <a:schemeClr val="bg1"/>
                </a:solidFill>
                <a:latin typeface="Gill Sans" charset="0"/>
                <a:ea typeface="Gill Sans" charset="0"/>
                <a:cs typeface="Gill Sans" charset="0"/>
              </a:rPr>
              <a:t>on </a:t>
            </a:r>
            <a:r>
              <a:rPr lang="en-US" sz="2400" i="1" dirty="0" smtClean="0">
                <a:solidFill>
                  <a:schemeClr val="bg1"/>
                </a:solidFill>
                <a:latin typeface="Gill Sans" charset="0"/>
                <a:ea typeface="Gill Sans" charset="0"/>
                <a:cs typeface="Gill Sans" charset="0"/>
              </a:rPr>
              <a:t>read-write</a:t>
            </a:r>
          </a:p>
          <a:p>
            <a:pPr algn="ctr"/>
            <a:r>
              <a:rPr lang="en-US" sz="2400" b="1" dirty="0" smtClean="0">
                <a:solidFill>
                  <a:srgbClr val="0000FF"/>
                </a:solidFill>
                <a:latin typeface="Gill Sans" charset="0"/>
                <a:ea typeface="Gill Sans" charset="0"/>
                <a:cs typeface="Gill Sans" charset="0"/>
              </a:rPr>
              <a:t>5-6 </a:t>
            </a:r>
            <a:r>
              <a:rPr lang="el-GR" sz="2400" b="1" dirty="0" err="1" smtClean="0">
                <a:solidFill>
                  <a:srgbClr val="0000FF"/>
                </a:solidFill>
                <a:latin typeface="Gill Sans" charset="0"/>
                <a:ea typeface="Gill Sans" charset="0"/>
                <a:cs typeface="Gill Sans" charset="0"/>
              </a:rPr>
              <a:t>μs</a:t>
            </a:r>
            <a:r>
              <a:rPr lang="en-US" sz="2400" b="1" dirty="0" smtClean="0">
                <a:solidFill>
                  <a:srgbClr val="0000FF"/>
                </a:solidFill>
                <a:latin typeface="Gill Sans" charset="0"/>
                <a:ea typeface="Gill Sans" charset="0"/>
                <a:cs typeface="Gill Sans" charset="0"/>
              </a:rPr>
              <a:t> </a:t>
            </a:r>
            <a:r>
              <a:rPr lang="en-US" sz="2400" dirty="0" smtClean="0">
                <a:solidFill>
                  <a:schemeClr val="bg1"/>
                </a:solidFill>
                <a:latin typeface="Gill Sans" charset="0"/>
                <a:ea typeface="Gill Sans" charset="0"/>
                <a:cs typeface="Gill Sans" charset="0"/>
              </a:rPr>
              <a:t>overhead on CPU</a:t>
            </a:r>
            <a:endParaRPr lang="en-US" sz="2400" dirty="0">
              <a:solidFill>
                <a:schemeClr val="bg1"/>
              </a:solidFill>
              <a:latin typeface="Gill Sans" charset="0"/>
              <a:ea typeface="Gill Sans" charset="0"/>
              <a:cs typeface="Gill Sans" charset="0"/>
            </a:endParaRPr>
          </a:p>
        </p:txBody>
      </p:sp>
      <p:sp>
        <p:nvSpPr>
          <p:cNvPr id="35" name="TextBox 34"/>
          <p:cNvSpPr txBox="1"/>
          <p:nvPr/>
        </p:nvSpPr>
        <p:spPr>
          <a:xfrm>
            <a:off x="3494324" y="2032166"/>
            <a:ext cx="5425716" cy="830997"/>
          </a:xfrm>
          <a:prstGeom prst="rect">
            <a:avLst/>
          </a:prstGeom>
          <a:noFill/>
        </p:spPr>
        <p:txBody>
          <a:bodyPr wrap="none" rtlCol="0">
            <a:spAutoFit/>
          </a:bodyPr>
          <a:lstStyle/>
          <a:p>
            <a:pPr algn="ctr"/>
            <a:r>
              <a:rPr lang="en-US" sz="2400" b="1" dirty="0" smtClean="0">
                <a:solidFill>
                  <a:srgbClr val="0000FF"/>
                </a:solidFill>
                <a:latin typeface="Gill Sans" charset="0"/>
                <a:ea typeface="Gill Sans" charset="0"/>
                <a:cs typeface="Gill Sans" charset="0"/>
              </a:rPr>
              <a:t>Supports commodity SSDs!</a:t>
            </a:r>
          </a:p>
          <a:p>
            <a:pPr algn="ctr"/>
            <a:r>
              <a:rPr lang="en-US" sz="2400" b="1" dirty="0" smtClean="0">
                <a:solidFill>
                  <a:srgbClr val="0000FF"/>
                </a:solidFill>
                <a:latin typeface="Gill Sans" charset="0"/>
                <a:ea typeface="Gill Sans" charset="0"/>
                <a:cs typeface="Gill Sans" charset="0"/>
              </a:rPr>
              <a:t>Outperforms industrial approach!</a:t>
            </a:r>
          </a:p>
        </p:txBody>
      </p:sp>
      <p:sp>
        <p:nvSpPr>
          <p:cNvPr id="36" name="TextBox 35"/>
          <p:cNvSpPr txBox="1"/>
          <p:nvPr/>
        </p:nvSpPr>
        <p:spPr>
          <a:xfrm>
            <a:off x="4714299" y="2762048"/>
            <a:ext cx="3271538" cy="461665"/>
          </a:xfrm>
          <a:prstGeom prst="rect">
            <a:avLst/>
          </a:prstGeom>
          <a:noFill/>
        </p:spPr>
        <p:txBody>
          <a:bodyPr wrap="none" rtlCol="0">
            <a:spAutoFit/>
          </a:bodyPr>
          <a:lstStyle/>
          <a:p>
            <a:pPr algn="ctr"/>
            <a:r>
              <a:rPr lang="en-US" sz="2400" b="1" dirty="0" smtClean="0">
                <a:solidFill>
                  <a:srgbClr val="FF0000"/>
                </a:solidFill>
                <a:latin typeface="Gill Sans" charset="0"/>
                <a:ea typeface="Gill Sans" charset="0"/>
                <a:cs typeface="Gill Sans" charset="0"/>
              </a:rPr>
              <a:t>More future work</a:t>
            </a:r>
            <a:r>
              <a:rPr lang="is-IS" sz="2400" b="1" dirty="0" smtClean="0">
                <a:solidFill>
                  <a:srgbClr val="FF0000"/>
                </a:solidFill>
                <a:latin typeface="Gill Sans" charset="0"/>
                <a:ea typeface="Gill Sans" charset="0"/>
                <a:cs typeface="Gill Sans" charset="0"/>
              </a:rPr>
              <a:t>…</a:t>
            </a:r>
            <a:endParaRPr lang="en-US" sz="2400" b="1" dirty="0" smtClean="0">
              <a:solidFill>
                <a:srgbClr val="FF0000"/>
              </a:solidFill>
              <a:latin typeface="Gill Sans" charset="0"/>
              <a:ea typeface="Gill Sans" charset="0"/>
              <a:cs typeface="Gill Sans" charset="0"/>
            </a:endParaRPr>
          </a:p>
        </p:txBody>
      </p:sp>
    </p:spTree>
    <p:extLst>
      <p:ext uri="{BB962C8B-B14F-4D97-AF65-F5344CB8AC3E}">
        <p14:creationId xmlns:p14="http://schemas.microsoft.com/office/powerpoint/2010/main" val="126125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p:tgtEl>
                                          <p:spTgt spid="34"/>
                                        </p:tgtEl>
                                        <p:attrNameLst>
                                          <p:attrName>ppt_y</p:attrName>
                                        </p:attrNameLst>
                                      </p:cBhvr>
                                      <p:tavLst>
                                        <p:tav tm="0">
                                          <p:val>
                                            <p:strVal val="#ppt_y+#ppt_h*1.125000"/>
                                          </p:val>
                                        </p:tav>
                                        <p:tav tm="100000">
                                          <p:val>
                                            <p:strVal val="#ppt_y"/>
                                          </p:val>
                                        </p:tav>
                                      </p:tavLst>
                                    </p:anim>
                                    <p:animEffect transition="in" filter="wipe(up)">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p:tgtEl>
                                          <p:spTgt spid="36"/>
                                        </p:tgtEl>
                                        <p:attrNameLst>
                                          <p:attrName>ppt_y</p:attrName>
                                        </p:attrNameLst>
                                      </p:cBhvr>
                                      <p:tavLst>
                                        <p:tav tm="0">
                                          <p:val>
                                            <p:strVal val="#ppt_y+#ppt_h*1.125000"/>
                                          </p:val>
                                        </p:tav>
                                        <p:tav tm="100000">
                                          <p:val>
                                            <p:strVal val="#ppt_y"/>
                                          </p:val>
                                        </p:tav>
                                      </p:tavLst>
                                    </p:anim>
                                    <p:animEffect transition="in" filter="wipe(up)">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1E7487-DDAC-3842-9A87-D65BE95BF4CA}"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61</a:t>
            </a:fld>
            <a:endParaRPr lang="en-US" dirty="0"/>
          </a:p>
        </p:txBody>
      </p:sp>
      <p:sp>
        <p:nvSpPr>
          <p:cNvPr id="49" name="Down Arrow 48"/>
          <p:cNvSpPr/>
          <p:nvPr/>
        </p:nvSpPr>
        <p:spPr>
          <a:xfrm rot="2439889">
            <a:off x="4857921" y="2934672"/>
            <a:ext cx="276958" cy="5278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996400" y="2414966"/>
            <a:ext cx="2474845" cy="461665"/>
          </a:xfrm>
          <a:prstGeom prst="rect">
            <a:avLst/>
          </a:prstGeom>
          <a:noFill/>
        </p:spPr>
        <p:txBody>
          <a:bodyPr wrap="none" rtlCol="0">
            <a:spAutoFit/>
          </a:bodyPr>
          <a:lstStyle/>
          <a:p>
            <a:pPr algn="ctr"/>
            <a:r>
              <a:rPr lang="en-US" sz="2400" b="1" smtClean="0">
                <a:solidFill>
                  <a:srgbClr val="FF0000"/>
                </a:solidFill>
                <a:latin typeface="Gill Sans" charset="0"/>
                <a:ea typeface="Gill Sans" charset="0"/>
                <a:cs typeface="Gill Sans" charset="0"/>
              </a:rPr>
              <a:t>Ongoing effort</a:t>
            </a:r>
            <a:endParaRPr lang="en-US" b="1" dirty="0">
              <a:solidFill>
                <a:srgbClr val="FF0000"/>
              </a:solidFill>
              <a:latin typeface="Gill Sans" charset="0"/>
              <a:ea typeface="Gill Sans" charset="0"/>
              <a:cs typeface="Gill Sans" charset="0"/>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sp>
        <p:nvSpPr>
          <p:cNvPr id="52" name="TextBox 51"/>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cxnSp>
        <p:nvCxnSpPr>
          <p:cNvPr id="54" name="Straight Connector 53"/>
          <p:cNvCxnSpPr/>
          <p:nvPr/>
        </p:nvCxnSpPr>
        <p:spPr>
          <a:xfrm flipH="1">
            <a:off x="2152434" y="3027374"/>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8" name="TextBox 57"/>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59" name="Curved Connector 58"/>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61" name="Rectangle 60"/>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62" name="Straight Arrow Connector 61"/>
          <p:cNvCxnSpPr>
            <a:stCxn id="62" idx="3"/>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65" name="TextBox 64"/>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cxnSp>
        <p:nvCxnSpPr>
          <p:cNvPr id="66" name="Straight Arrow Connector 65"/>
          <p:cNvCxnSpPr>
            <a:endCxn id="61" idx="1"/>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68" name="TextBox 67"/>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69" name="Straight Arrow Connector 68"/>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0953" y="2765764"/>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30" name="TextBox 29"/>
          <p:cNvSpPr txBox="1"/>
          <p:nvPr/>
        </p:nvSpPr>
        <p:spPr>
          <a:xfrm>
            <a:off x="2294998" y="2763129"/>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sp>
        <p:nvSpPr>
          <p:cNvPr id="48" name="Rectangle 47"/>
          <p:cNvSpPr/>
          <p:nvPr/>
        </p:nvSpPr>
        <p:spPr>
          <a:xfrm>
            <a:off x="2291942" y="3566377"/>
            <a:ext cx="6082023" cy="279222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1417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A688A6-92EC-CC43-95A8-BB7C5D757AAC}"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62</a:t>
            </a:fld>
            <a:endParaRPr lang="en-US" dirty="0"/>
          </a:p>
        </p:txBody>
      </p:sp>
      <p:sp>
        <p:nvSpPr>
          <p:cNvPr id="51" name="Title 1"/>
          <p:cNvSpPr>
            <a:spLocks noGrp="1"/>
          </p:cNvSpPr>
          <p:nvPr>
            <p:ph type="title"/>
          </p:nvPr>
        </p:nvSpPr>
        <p:spPr>
          <a:xfrm>
            <a:off x="444494" y="91440"/>
            <a:ext cx="12489628" cy="1143000"/>
          </a:xfrm>
        </p:spPr>
        <p:txBody>
          <a:bodyPr/>
          <a:lstStyle/>
          <a:p>
            <a:r>
              <a:rPr lang="en-US" sz="3600" dirty="0" smtClean="0"/>
              <a:t>Heuristic Reduces </a:t>
            </a:r>
            <a:r>
              <a:rPr lang="en-US" sz="3600" dirty="0" err="1" smtClean="0"/>
              <a:t>Misprediction</a:t>
            </a:r>
            <a:endParaRPr lang="en-US" sz="3600" dirty="0"/>
          </a:p>
        </p:txBody>
      </p:sp>
      <p:sp>
        <p:nvSpPr>
          <p:cNvPr id="53" name="TextBox 52"/>
          <p:cNvSpPr txBox="1"/>
          <p:nvPr/>
        </p:nvSpPr>
        <p:spPr>
          <a:xfrm>
            <a:off x="4207353" y="1611151"/>
            <a:ext cx="2729884" cy="461665"/>
          </a:xfrm>
          <a:prstGeom prst="rect">
            <a:avLst/>
          </a:prstGeom>
          <a:noFill/>
        </p:spPr>
        <p:txBody>
          <a:bodyPr wrap="square" rtlCol="0">
            <a:spAutoFit/>
          </a:bodyPr>
          <a:lstStyle/>
          <a:p>
            <a:r>
              <a:rPr lang="en-US" sz="2400" dirty="0" smtClean="0">
                <a:solidFill>
                  <a:schemeClr val="bg1"/>
                </a:solidFill>
                <a:latin typeface="Gill Sans" charset="0"/>
                <a:ea typeface="Gill Sans" charset="0"/>
                <a:cs typeface="Gill Sans" charset="0"/>
              </a:rPr>
              <a:t>Internal buffer flush</a:t>
            </a:r>
            <a:endParaRPr lang="en-US" sz="2400" i="1" dirty="0">
              <a:solidFill>
                <a:schemeClr val="bg1"/>
              </a:solidFill>
              <a:latin typeface="Gill Sans" charset="0"/>
              <a:ea typeface="Gill Sans" charset="0"/>
              <a:cs typeface="Gill Sans" charset="0"/>
            </a:endParaRPr>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sp>
        <p:nvSpPr>
          <p:cNvPr id="57" name="TextBox 56"/>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cxnSp>
        <p:nvCxnSpPr>
          <p:cNvPr id="59" name="Straight Connector 58"/>
          <p:cNvCxnSpPr/>
          <p:nvPr/>
        </p:nvCxnSpPr>
        <p:spPr>
          <a:xfrm flipH="1">
            <a:off x="2152434" y="3027374"/>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3" name="TextBox 62"/>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64" name="Curved Connector 63"/>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66" name="Rectangle 65"/>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67" name="Straight Arrow Connector 66"/>
          <p:cNvCxnSpPr>
            <a:stCxn id="67" idx="3"/>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70" name="TextBox 69"/>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cxnSp>
        <p:nvCxnSpPr>
          <p:cNvPr id="71" name="Straight Arrow Connector 70"/>
          <p:cNvCxnSpPr>
            <a:endCxn id="66" idx="1"/>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73" name="TextBox 72"/>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74" name="Straight Arrow Connector 73"/>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639444" y="1604077"/>
            <a:ext cx="2876249" cy="461665"/>
          </a:xfrm>
          <a:prstGeom prst="rect">
            <a:avLst/>
          </a:prstGeom>
          <a:noFill/>
        </p:spPr>
        <p:txBody>
          <a:bodyPr wrap="square" rtlCol="0">
            <a:spAutoFit/>
          </a:bodyPr>
          <a:lstStyle/>
          <a:p>
            <a:r>
              <a:rPr lang="en-US" sz="2400" dirty="0" smtClean="0">
                <a:solidFill>
                  <a:schemeClr val="bg1"/>
                </a:solidFill>
                <a:latin typeface="Gill Sans" charset="0"/>
                <a:ea typeface="Gill Sans" charset="0"/>
                <a:cs typeface="Gill Sans" charset="0"/>
              </a:rPr>
              <a:t>Unfavorable I/O sizes</a:t>
            </a:r>
            <a:endParaRPr lang="en-US" sz="2400" i="1" dirty="0">
              <a:solidFill>
                <a:schemeClr val="bg1"/>
              </a:solidFill>
              <a:latin typeface="Gill Sans" charset="0"/>
              <a:ea typeface="Gill Sans" charset="0"/>
              <a:cs typeface="Gill Sans" charset="0"/>
            </a:endParaRPr>
          </a:p>
        </p:txBody>
      </p:sp>
      <p:sp>
        <p:nvSpPr>
          <p:cNvPr id="32" name="TextBox 31"/>
          <p:cNvSpPr txBox="1"/>
          <p:nvPr/>
        </p:nvSpPr>
        <p:spPr>
          <a:xfrm>
            <a:off x="970953" y="2765764"/>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33" name="TextBox 32"/>
          <p:cNvSpPr txBox="1"/>
          <p:nvPr/>
        </p:nvSpPr>
        <p:spPr>
          <a:xfrm>
            <a:off x="2294998" y="2763129"/>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grpSp>
        <p:nvGrpSpPr>
          <p:cNvPr id="15" name="Group 14"/>
          <p:cNvGrpSpPr/>
          <p:nvPr/>
        </p:nvGrpSpPr>
        <p:grpSpPr>
          <a:xfrm>
            <a:off x="5572295" y="2072816"/>
            <a:ext cx="3420677" cy="1851076"/>
            <a:chOff x="5572295" y="2072816"/>
            <a:chExt cx="3420677" cy="1851076"/>
          </a:xfrm>
        </p:grpSpPr>
        <p:cxnSp>
          <p:nvCxnSpPr>
            <p:cNvPr id="7" name="Straight Connector 6"/>
            <p:cNvCxnSpPr>
              <a:endCxn id="53" idx="2"/>
            </p:cNvCxnSpPr>
            <p:nvPr/>
          </p:nvCxnSpPr>
          <p:spPr>
            <a:xfrm flipH="1" flipV="1">
              <a:off x="5572295" y="2072816"/>
              <a:ext cx="3367313" cy="18510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721691">
              <a:off x="5658779" y="2598740"/>
              <a:ext cx="3334193" cy="830997"/>
            </a:xfrm>
            <a:prstGeom prst="rect">
              <a:avLst/>
            </a:prstGeom>
            <a:noFill/>
          </p:spPr>
          <p:txBody>
            <a:bodyPr wrap="square" rtlCol="0">
              <a:spAutoFit/>
            </a:bodyPr>
            <a:lstStyle/>
            <a:p>
              <a:pPr algn="ctr"/>
              <a:r>
                <a:rPr lang="en-US" sz="2400" smtClean="0">
                  <a:solidFill>
                    <a:srgbClr val="FF0000"/>
                  </a:solidFill>
                  <a:latin typeface="Gill Sans" charset="0"/>
                  <a:ea typeface="Gill Sans" charset="0"/>
                  <a:cs typeface="Gill Sans" charset="0"/>
                </a:rPr>
                <a:t>Misses the start timing!</a:t>
              </a:r>
              <a:endParaRPr lang="en-US" sz="2400" dirty="0" smtClean="0">
                <a:solidFill>
                  <a:srgbClr val="FF0000"/>
                </a:solidFill>
                <a:latin typeface="Gill Sans" charset="0"/>
                <a:ea typeface="Gill Sans" charset="0"/>
                <a:cs typeface="Gill Sans" charset="0"/>
              </a:endParaRPr>
            </a:p>
            <a:p>
              <a:pPr algn="ctr"/>
              <a:r>
                <a:rPr lang="en-US" sz="2400" dirty="0" smtClean="0">
                  <a:solidFill>
                    <a:srgbClr val="FF0000"/>
                  </a:solidFill>
                  <a:latin typeface="Gill Sans" charset="0"/>
                  <a:ea typeface="Gill Sans" charset="0"/>
                  <a:cs typeface="Gill Sans" charset="0"/>
                </a:rPr>
                <a:t>Lack of history!</a:t>
              </a:r>
              <a:endParaRPr lang="en-US" sz="2400" dirty="0">
                <a:solidFill>
                  <a:srgbClr val="FF0000"/>
                </a:solidFill>
                <a:latin typeface="Gill Sans" charset="0"/>
                <a:ea typeface="Gill Sans" charset="0"/>
                <a:cs typeface="Gill Sans" charset="0"/>
              </a:endParaRPr>
            </a:p>
          </p:txBody>
        </p:sp>
      </p:grpSp>
      <p:grpSp>
        <p:nvGrpSpPr>
          <p:cNvPr id="16" name="Group 15"/>
          <p:cNvGrpSpPr/>
          <p:nvPr/>
        </p:nvGrpSpPr>
        <p:grpSpPr>
          <a:xfrm>
            <a:off x="9682899" y="1769295"/>
            <a:ext cx="1297617" cy="2209741"/>
            <a:chOff x="9682899" y="1769295"/>
            <a:chExt cx="1297617" cy="2209741"/>
          </a:xfrm>
        </p:grpSpPr>
        <p:cxnSp>
          <p:nvCxnSpPr>
            <p:cNvPr id="78" name="Straight Connector 77"/>
            <p:cNvCxnSpPr/>
            <p:nvPr/>
          </p:nvCxnSpPr>
          <p:spPr>
            <a:xfrm flipV="1">
              <a:off x="9682899" y="2097509"/>
              <a:ext cx="1297617" cy="16637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18414916">
              <a:off x="8997477" y="2643333"/>
              <a:ext cx="2209741" cy="461665"/>
            </a:xfrm>
            <a:prstGeom prst="rect">
              <a:avLst/>
            </a:prstGeom>
            <a:noFill/>
          </p:spPr>
          <p:txBody>
            <a:bodyPr wrap="square" rtlCol="0">
              <a:spAutoFit/>
            </a:bodyPr>
            <a:lstStyle/>
            <a:p>
              <a:pPr algn="ctr"/>
              <a:r>
                <a:rPr lang="en-US" sz="2400" dirty="0" smtClean="0">
                  <a:solidFill>
                    <a:srgbClr val="FF0000"/>
                  </a:solidFill>
                  <a:latin typeface="Gill Sans" charset="0"/>
                  <a:ea typeface="Gill Sans" charset="0"/>
                  <a:cs typeface="Gill Sans" charset="0"/>
                </a:rPr>
                <a:t>Hard to learn!</a:t>
              </a:r>
              <a:endParaRPr lang="en-US" sz="2400" dirty="0">
                <a:solidFill>
                  <a:srgbClr val="FF0000"/>
                </a:solidFill>
                <a:latin typeface="Gill Sans" charset="0"/>
                <a:ea typeface="Gill Sans" charset="0"/>
                <a:cs typeface="Gill Sans" charset="0"/>
              </a:endParaRPr>
            </a:p>
          </p:txBody>
        </p:sp>
      </p:grpSp>
      <p:grpSp>
        <p:nvGrpSpPr>
          <p:cNvPr id="17" name="Group 16"/>
          <p:cNvGrpSpPr/>
          <p:nvPr/>
        </p:nvGrpSpPr>
        <p:grpSpPr>
          <a:xfrm>
            <a:off x="3843369" y="1634373"/>
            <a:ext cx="1297617" cy="2840199"/>
            <a:chOff x="3843369" y="1634373"/>
            <a:chExt cx="1297617" cy="2840199"/>
          </a:xfrm>
        </p:grpSpPr>
        <p:cxnSp>
          <p:nvCxnSpPr>
            <p:cNvPr id="42" name="Straight Connector 41"/>
            <p:cNvCxnSpPr/>
            <p:nvPr/>
          </p:nvCxnSpPr>
          <p:spPr>
            <a:xfrm flipV="1">
              <a:off x="3843369" y="2278546"/>
              <a:ext cx="1297617" cy="166372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8406252">
              <a:off x="3075192" y="2638974"/>
              <a:ext cx="2840199" cy="830997"/>
            </a:xfrm>
            <a:prstGeom prst="rect">
              <a:avLst/>
            </a:prstGeom>
            <a:noFill/>
          </p:spPr>
          <p:txBody>
            <a:bodyPr wrap="square" rtlCol="0">
              <a:spAutoFit/>
            </a:bodyPr>
            <a:lstStyle/>
            <a:p>
              <a:pPr algn="ctr"/>
              <a:r>
                <a:rPr lang="en-US" sz="2400" dirty="0" smtClean="0">
                  <a:solidFill>
                    <a:srgbClr val="0000FF"/>
                  </a:solidFill>
                  <a:latin typeface="Gill Sans" charset="0"/>
                  <a:ea typeface="Gill Sans" charset="0"/>
                  <a:cs typeface="Gill Sans" charset="0"/>
                </a:rPr>
                <a:t>Probes buffer size</a:t>
              </a:r>
            </a:p>
            <a:p>
              <a:pPr algn="ctr"/>
              <a:r>
                <a:rPr lang="en-US" sz="2400" dirty="0">
                  <a:solidFill>
                    <a:srgbClr val="0000FF"/>
                  </a:solidFill>
                  <a:latin typeface="Gill Sans" charset="0"/>
                  <a:ea typeface="Gill Sans" charset="0"/>
                  <a:cs typeface="Gill Sans" charset="0"/>
                </a:rPr>
                <a:t>a</a:t>
              </a:r>
              <a:r>
                <a:rPr lang="en-US" sz="2400" dirty="0" smtClean="0">
                  <a:solidFill>
                    <a:srgbClr val="0000FF"/>
                  </a:solidFill>
                  <a:latin typeface="Gill Sans" charset="0"/>
                  <a:ea typeface="Gill Sans" charset="0"/>
                  <a:cs typeface="Gill Sans" charset="0"/>
                </a:rPr>
                <a:t>nd tracks timing</a:t>
              </a:r>
              <a:endParaRPr lang="en-US" sz="2400" dirty="0">
                <a:solidFill>
                  <a:srgbClr val="0000FF"/>
                </a:solidFill>
                <a:latin typeface="Gill Sans" charset="0"/>
                <a:ea typeface="Gill Sans" charset="0"/>
                <a:cs typeface="Gill Sans" charset="0"/>
              </a:endParaRPr>
            </a:p>
          </p:txBody>
        </p:sp>
      </p:grpSp>
      <p:grpSp>
        <p:nvGrpSpPr>
          <p:cNvPr id="19" name="Group 18"/>
          <p:cNvGrpSpPr/>
          <p:nvPr/>
        </p:nvGrpSpPr>
        <p:grpSpPr>
          <a:xfrm>
            <a:off x="4071949" y="2065742"/>
            <a:ext cx="6005620" cy="1970385"/>
            <a:chOff x="4071949" y="2065742"/>
            <a:chExt cx="6005620" cy="1970385"/>
          </a:xfrm>
        </p:grpSpPr>
        <p:cxnSp>
          <p:nvCxnSpPr>
            <p:cNvPr id="47" name="Straight Connector 46"/>
            <p:cNvCxnSpPr>
              <a:endCxn id="54" idx="2"/>
            </p:cNvCxnSpPr>
            <p:nvPr/>
          </p:nvCxnSpPr>
          <p:spPr>
            <a:xfrm flipV="1">
              <a:off x="4071949" y="2065742"/>
              <a:ext cx="6005620" cy="197038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20530726">
              <a:off x="5349087" y="2682753"/>
              <a:ext cx="2840199" cy="461665"/>
            </a:xfrm>
            <a:prstGeom prst="rect">
              <a:avLst/>
            </a:prstGeom>
            <a:noFill/>
          </p:spPr>
          <p:txBody>
            <a:bodyPr wrap="square" rtlCol="0">
              <a:spAutoFit/>
            </a:bodyPr>
            <a:lstStyle/>
            <a:p>
              <a:pPr algn="ctr"/>
              <a:r>
                <a:rPr lang="en-US" sz="2400" smtClean="0">
                  <a:solidFill>
                    <a:srgbClr val="0000FF"/>
                  </a:solidFill>
                  <a:latin typeface="Gill Sans" charset="0"/>
                  <a:ea typeface="Gill Sans" charset="0"/>
                  <a:cs typeface="Gill Sans" charset="0"/>
                </a:rPr>
                <a:t>Scans and memorizes</a:t>
              </a:r>
              <a:endParaRPr lang="en-US" sz="2400" dirty="0">
                <a:solidFill>
                  <a:srgbClr val="0000FF"/>
                </a:solidFill>
                <a:latin typeface="Gill Sans" charset="0"/>
                <a:ea typeface="Gill Sans" charset="0"/>
                <a:cs typeface="Gill Sans" charset="0"/>
              </a:endParaRPr>
            </a:p>
          </p:txBody>
        </p:sp>
      </p:grpSp>
    </p:spTree>
    <p:extLst>
      <p:ext uri="{BB962C8B-B14F-4D97-AF65-F5344CB8AC3E}">
        <p14:creationId xmlns:p14="http://schemas.microsoft.com/office/powerpoint/2010/main" val="10090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dissolve">
                                      <p:cBhvr>
                                        <p:cTn id="15" dur="500"/>
                                        <p:tgtEl>
                                          <p:spTgt spid="54"/>
                                        </p:tgtEl>
                                      </p:cBhvr>
                                    </p:animEffect>
                                  </p:childTnLst>
                                </p:cTn>
                              </p:par>
                              <p:par>
                                <p:cTn id="16" presetID="9"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xit" presetSubtype="0" fill="hold" nodeType="withEffect">
                                  <p:stCondLst>
                                    <p:cond delay="0"/>
                                  </p:stCondLst>
                                  <p:childTnLst>
                                    <p:animEffect transition="out" filter="dissolv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9" presetClass="exit" presetSubtype="0" fill="hold"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33CFAF-978E-4B4C-A3AC-70036510C3B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63</a:t>
            </a:fld>
            <a:endParaRPr lang="en-US" dirty="0"/>
          </a:p>
        </p:txBody>
      </p:sp>
      <p:cxnSp>
        <p:nvCxnSpPr>
          <p:cNvPr id="7" name="Straight Connector 6"/>
          <p:cNvCxnSpPr/>
          <p:nvPr/>
        </p:nvCxnSpPr>
        <p:spPr>
          <a:xfrm flipH="1" flipV="1">
            <a:off x="3817710" y="2262660"/>
            <a:ext cx="0" cy="16612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sp>
        <p:nvSpPr>
          <p:cNvPr id="57" name="TextBox 56"/>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cxnSp>
        <p:nvCxnSpPr>
          <p:cNvPr id="59" name="Straight Connector 58"/>
          <p:cNvCxnSpPr/>
          <p:nvPr/>
        </p:nvCxnSpPr>
        <p:spPr>
          <a:xfrm flipH="1">
            <a:off x="2152434" y="3027374"/>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3" name="TextBox 62"/>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64" name="Curved Connector 63"/>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66" name="Rectangle 65"/>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67" name="Straight Arrow Connector 66"/>
          <p:cNvCxnSpPr>
            <a:stCxn id="67" idx="3"/>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70" name="TextBox 69"/>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cxnSp>
        <p:nvCxnSpPr>
          <p:cNvPr id="71" name="Straight Arrow Connector 70"/>
          <p:cNvCxnSpPr>
            <a:endCxn id="66" idx="1"/>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73" name="TextBox 72"/>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74" name="Straight Arrow Connector 73"/>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422234" y="3603610"/>
            <a:ext cx="7185165" cy="2834274"/>
          </a:xfrm>
          <a:prstGeom prst="rect">
            <a:avLst/>
          </a:prstGeom>
          <a:solidFill>
            <a:schemeClr val="lt1">
              <a:alpha val="9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4" name="Group 13"/>
          <p:cNvGrpSpPr/>
          <p:nvPr/>
        </p:nvGrpSpPr>
        <p:grpSpPr>
          <a:xfrm>
            <a:off x="3470438" y="1207175"/>
            <a:ext cx="1062723" cy="1062723"/>
            <a:chOff x="3446612" y="1937878"/>
            <a:chExt cx="1062723" cy="1062723"/>
          </a:xfrm>
        </p:grpSpPr>
        <p:pic>
          <p:nvPicPr>
            <p:cNvPr id="32" name="Picture 31"/>
            <p:cNvPicPr>
              <a:picLocks noChangeAspect="1"/>
            </p:cNvPicPr>
            <p:nvPr/>
          </p:nvPicPr>
          <p:blipFill>
            <a:blip r:embed="rId4"/>
            <a:stretch>
              <a:fillRect/>
            </a:stretch>
          </p:blipFill>
          <p:spPr>
            <a:xfrm>
              <a:off x="3470783" y="2092223"/>
              <a:ext cx="746795" cy="746795"/>
            </a:xfrm>
            <a:prstGeom prst="rect">
              <a:avLst/>
            </a:prstGeom>
          </p:spPr>
        </p:pic>
        <p:pic>
          <p:nvPicPr>
            <p:cNvPr id="31" name="Picture 30"/>
            <p:cNvPicPr>
              <a:picLocks noChangeAspect="1"/>
            </p:cNvPicPr>
            <p:nvPr/>
          </p:nvPicPr>
          <p:blipFill>
            <a:blip r:embed="rId5"/>
            <a:stretch>
              <a:fillRect/>
            </a:stretch>
          </p:blipFill>
          <p:spPr>
            <a:xfrm>
              <a:off x="3446612" y="1937878"/>
              <a:ext cx="1062723" cy="1062723"/>
            </a:xfrm>
            <a:prstGeom prst="rect">
              <a:avLst/>
            </a:prstGeom>
          </p:spPr>
        </p:pic>
      </p:grpSp>
      <p:sp>
        <p:nvSpPr>
          <p:cNvPr id="33" name="TextBox 32"/>
          <p:cNvSpPr txBox="1"/>
          <p:nvPr/>
        </p:nvSpPr>
        <p:spPr>
          <a:xfrm>
            <a:off x="97603" y="1328278"/>
            <a:ext cx="3295967" cy="830997"/>
          </a:xfrm>
          <a:prstGeom prst="rect">
            <a:avLst/>
          </a:prstGeom>
          <a:noFill/>
        </p:spPr>
        <p:txBody>
          <a:bodyPr wrap="none" rtlCol="0">
            <a:spAutoFit/>
          </a:bodyPr>
          <a:lstStyle/>
          <a:p>
            <a:pPr algn="ctr"/>
            <a:r>
              <a:rPr lang="en-US" sz="2400" b="1" dirty="0" smtClean="0">
                <a:solidFill>
                  <a:srgbClr val="0000FF"/>
                </a:solidFill>
                <a:latin typeface="Gill Sans" charset="0"/>
                <a:ea typeface="Gill Sans" charset="0"/>
                <a:cs typeface="Gill Sans" charset="0"/>
              </a:rPr>
              <a:t>Queenie: </a:t>
            </a:r>
          </a:p>
          <a:p>
            <a:pPr algn="ctr"/>
            <a:r>
              <a:rPr lang="en-US" sz="2400" b="1" dirty="0" smtClean="0">
                <a:solidFill>
                  <a:srgbClr val="0000FF"/>
                </a:solidFill>
                <a:latin typeface="Gill Sans" charset="0"/>
                <a:ea typeface="Gill Sans" charset="0"/>
                <a:cs typeface="Gill Sans" charset="0"/>
              </a:rPr>
              <a:t>SSD probing toolset</a:t>
            </a:r>
            <a:endParaRPr lang="en-US" sz="2400" b="1" dirty="0">
              <a:solidFill>
                <a:srgbClr val="0000FF"/>
              </a:solidFill>
              <a:latin typeface="Gill Sans" charset="0"/>
              <a:ea typeface="Gill Sans" charset="0"/>
              <a:cs typeface="Gill Sans" charset="0"/>
            </a:endParaRPr>
          </a:p>
        </p:txBody>
      </p:sp>
      <p:cxnSp>
        <p:nvCxnSpPr>
          <p:cNvPr id="49" name="Straight Connector 48"/>
          <p:cNvCxnSpPr/>
          <p:nvPr/>
        </p:nvCxnSpPr>
        <p:spPr>
          <a:xfrm flipV="1">
            <a:off x="7853840" y="2464462"/>
            <a:ext cx="431482" cy="1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8476977" y="1652226"/>
            <a:ext cx="3153476" cy="1711887"/>
          </a:xfrm>
          <a:prstGeom prst="rect">
            <a:avLst/>
          </a:prstGeom>
        </p:spPr>
      </p:pic>
      <p:cxnSp>
        <p:nvCxnSpPr>
          <p:cNvPr id="9" name="Straight Connector 8"/>
          <p:cNvCxnSpPr/>
          <p:nvPr/>
        </p:nvCxnSpPr>
        <p:spPr>
          <a:xfrm flipV="1">
            <a:off x="4422234" y="2519380"/>
            <a:ext cx="103315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28685" y="1048594"/>
            <a:ext cx="3439147" cy="707886"/>
          </a:xfrm>
          <a:prstGeom prst="rect">
            <a:avLst/>
          </a:prstGeom>
          <a:noFill/>
        </p:spPr>
        <p:txBody>
          <a:bodyPr wrap="none" rtlCol="0">
            <a:spAutoFit/>
          </a:bodyPr>
          <a:lstStyle/>
          <a:p>
            <a:pPr algn="ctr"/>
            <a:r>
              <a:rPr lang="en-US" sz="2000" b="1" dirty="0" smtClean="0">
                <a:solidFill>
                  <a:srgbClr val="0000FF"/>
                </a:solidFill>
                <a:latin typeface="Gill Sans" charset="0"/>
                <a:ea typeface="Gill Sans" charset="0"/>
                <a:cs typeface="Gill Sans" charset="0"/>
              </a:rPr>
              <a:t>Probes </a:t>
            </a:r>
            <a:r>
              <a:rPr lang="en-US" sz="2000" b="1" dirty="0" smtClean="0">
                <a:solidFill>
                  <a:srgbClr val="0000FF"/>
                </a:solidFill>
                <a:latin typeface="Arial" charset="0"/>
                <a:ea typeface="Arial" charset="0"/>
                <a:cs typeface="Arial" charset="0"/>
              </a:rPr>
              <a:t>1</a:t>
            </a:r>
            <a:r>
              <a:rPr lang="en-US" sz="2000" b="1" dirty="0" smtClean="0">
                <a:solidFill>
                  <a:srgbClr val="0000FF"/>
                </a:solidFill>
                <a:latin typeface="Gill Sans" charset="0"/>
                <a:ea typeface="Gill Sans" charset="0"/>
                <a:cs typeface="Gill Sans" charset="0"/>
              </a:rPr>
              <a:t>0 properties</a:t>
            </a:r>
          </a:p>
          <a:p>
            <a:pPr algn="ctr"/>
            <a:r>
              <a:rPr lang="en-US" sz="2000" b="1" dirty="0">
                <a:solidFill>
                  <a:srgbClr val="0000FF"/>
                </a:solidFill>
                <a:latin typeface="Gill Sans" charset="0"/>
                <a:ea typeface="Gill Sans" charset="0"/>
                <a:cs typeface="Gill Sans" charset="0"/>
              </a:rPr>
              <a:t>o</a:t>
            </a:r>
            <a:r>
              <a:rPr lang="en-US" sz="2000" b="1" dirty="0" smtClean="0">
                <a:solidFill>
                  <a:srgbClr val="0000FF"/>
                </a:solidFill>
                <a:latin typeface="Gill Sans" charset="0"/>
                <a:ea typeface="Gill Sans" charset="0"/>
                <a:cs typeface="Gill Sans" charset="0"/>
              </a:rPr>
              <a:t>f any block-device SSD</a:t>
            </a:r>
            <a:endParaRPr lang="en-US" sz="2000" b="1" dirty="0">
              <a:solidFill>
                <a:srgbClr val="0000FF"/>
              </a:solidFill>
              <a:latin typeface="Gill Sans" charset="0"/>
              <a:ea typeface="Gill Sans" charset="0"/>
              <a:cs typeface="Gill Sans" charset="0"/>
            </a:endParaRPr>
          </a:p>
        </p:txBody>
      </p:sp>
      <p:sp>
        <p:nvSpPr>
          <p:cNvPr id="75" name="TextBox 74"/>
          <p:cNvSpPr txBox="1"/>
          <p:nvPr/>
        </p:nvSpPr>
        <p:spPr>
          <a:xfrm>
            <a:off x="8400109" y="1190282"/>
            <a:ext cx="3462165" cy="400110"/>
          </a:xfrm>
          <a:prstGeom prst="rect">
            <a:avLst/>
          </a:prstGeom>
          <a:noFill/>
        </p:spPr>
        <p:txBody>
          <a:bodyPr wrap="none" rtlCol="0">
            <a:spAutoFit/>
          </a:bodyPr>
          <a:lstStyle/>
          <a:p>
            <a:pPr algn="ctr"/>
            <a:r>
              <a:rPr lang="en-US" sz="2000" b="1" dirty="0" smtClean="0">
                <a:solidFill>
                  <a:srgbClr val="0000FF"/>
                </a:solidFill>
                <a:latin typeface="Gill Sans" charset="0"/>
                <a:ea typeface="Gill Sans" charset="0"/>
                <a:cs typeface="Gill Sans" charset="0"/>
              </a:rPr>
              <a:t>Tested on 2</a:t>
            </a:r>
            <a:r>
              <a:rPr lang="en-US" sz="2000" b="1" dirty="0" smtClean="0">
                <a:solidFill>
                  <a:srgbClr val="0000FF"/>
                </a:solidFill>
                <a:latin typeface="Arial" charset="0"/>
                <a:ea typeface="Arial" charset="0"/>
                <a:cs typeface="Arial" charset="0"/>
              </a:rPr>
              <a:t>1</a:t>
            </a:r>
            <a:r>
              <a:rPr lang="en-US" sz="2000" b="1" dirty="0" smtClean="0">
                <a:solidFill>
                  <a:srgbClr val="0000FF"/>
                </a:solidFill>
                <a:latin typeface="Gill Sans" charset="0"/>
                <a:ea typeface="Gill Sans" charset="0"/>
                <a:cs typeface="Gill Sans" charset="0"/>
              </a:rPr>
              <a:t> SSD models</a:t>
            </a:r>
            <a:endParaRPr lang="en-US" sz="2000" b="1" dirty="0">
              <a:solidFill>
                <a:srgbClr val="0000FF"/>
              </a:solidFill>
              <a:latin typeface="Gill Sans" charset="0"/>
              <a:ea typeface="Gill Sans" charset="0"/>
              <a:cs typeface="Gill Sans" charset="0"/>
            </a:endParaRPr>
          </a:p>
        </p:txBody>
      </p:sp>
      <p:sp>
        <p:nvSpPr>
          <p:cNvPr id="76" name="Rounded Rectangular Callout 75"/>
          <p:cNvSpPr/>
          <p:nvPr/>
        </p:nvSpPr>
        <p:spPr>
          <a:xfrm>
            <a:off x="5455392" y="480749"/>
            <a:ext cx="6698198" cy="488877"/>
          </a:xfrm>
          <a:prstGeom prst="wedgeRoundRectCallout">
            <a:avLst>
              <a:gd name="adj1" fmla="val 9263"/>
              <a:gd name="adj2" fmla="val 90017"/>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rgbClr val="0000FF"/>
                </a:solidFill>
                <a:latin typeface="Gill Sans" charset="0"/>
                <a:ea typeface="Gill Sans" charset="0"/>
                <a:cs typeface="Gill Sans" charset="0"/>
              </a:rPr>
              <a:t>Assembled into heuristics to improve accuracy</a:t>
            </a:r>
            <a:endParaRPr lang="en-US" sz="2400" dirty="0">
              <a:solidFill>
                <a:srgbClr val="0000FF"/>
              </a:solidFill>
              <a:latin typeface="Gill Sans" charset="0"/>
              <a:ea typeface="Gill Sans" charset="0"/>
              <a:cs typeface="Gill Sans" charset="0"/>
            </a:endParaRPr>
          </a:p>
        </p:txBody>
      </p:sp>
      <p:sp>
        <p:nvSpPr>
          <p:cNvPr id="42" name="TextBox 41"/>
          <p:cNvSpPr txBox="1"/>
          <p:nvPr/>
        </p:nvSpPr>
        <p:spPr>
          <a:xfrm>
            <a:off x="970953" y="2765764"/>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43" name="TextBox 42"/>
          <p:cNvSpPr txBox="1"/>
          <p:nvPr/>
        </p:nvSpPr>
        <p:spPr>
          <a:xfrm>
            <a:off x="2294998" y="2763129"/>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275" y="1928400"/>
            <a:ext cx="2210731" cy="1248062"/>
          </a:xfrm>
          <a:prstGeom prst="rect">
            <a:avLst/>
          </a:prstGeom>
        </p:spPr>
      </p:pic>
    </p:spTree>
    <p:extLst>
      <p:ext uri="{BB962C8B-B14F-4D97-AF65-F5344CB8AC3E}">
        <p14:creationId xmlns:p14="http://schemas.microsoft.com/office/powerpoint/2010/main" val="2905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par>
                                <p:cTn id="19" presetID="9"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dissolv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500"/>
                                        <p:tgtEl>
                                          <p:spTgt spid="76"/>
                                        </p:tgtEl>
                                        <p:attrNameLst>
                                          <p:attrName>ppt_y</p:attrName>
                                        </p:attrNameLst>
                                      </p:cBhvr>
                                      <p:tavLst>
                                        <p:tav tm="0">
                                          <p:val>
                                            <p:strVal val="#ppt_y+#ppt_h*1.125000"/>
                                          </p:val>
                                        </p:tav>
                                        <p:tav tm="100000">
                                          <p:val>
                                            <p:strVal val="#ppt_y"/>
                                          </p:val>
                                        </p:tav>
                                      </p:tavLst>
                                    </p:anim>
                                    <p:animEffect transition="in" filter="wipe(up)">
                                      <p:cBhvr>
                                        <p:cTn id="3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5" grpId="0"/>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A8C24F-941B-2348-AEB6-D10572016ADA}"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64</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566" y="3712887"/>
            <a:ext cx="1509350" cy="1428269"/>
          </a:xfrm>
          <a:prstGeom prst="rect">
            <a:avLst/>
          </a:prstGeom>
        </p:spPr>
      </p:pic>
      <p:sp>
        <p:nvSpPr>
          <p:cNvPr id="12" name="TextBox 11"/>
          <p:cNvSpPr txBox="1"/>
          <p:nvPr/>
        </p:nvSpPr>
        <p:spPr>
          <a:xfrm>
            <a:off x="2640977" y="4103858"/>
            <a:ext cx="1781257" cy="646331"/>
          </a:xfrm>
          <a:prstGeom prst="rect">
            <a:avLst/>
          </a:prstGeom>
          <a:noFill/>
        </p:spPr>
        <p:txBody>
          <a:bodyPr wrap="none" rtlCol="0">
            <a:spAutoFit/>
          </a:bodyPr>
          <a:lstStyle/>
          <a:p>
            <a:r>
              <a:rPr lang="en-US" sz="3600" dirty="0">
                <a:solidFill>
                  <a:schemeClr val="bg1"/>
                </a:solidFill>
                <a:latin typeface="Apple Chancery" charset="0"/>
                <a:ea typeface="Apple Chancery" charset="0"/>
                <a:cs typeface="Apple Chancery" charset="0"/>
              </a:rPr>
              <a:t>f </a:t>
            </a:r>
            <a:r>
              <a:rPr lang="en-US" sz="3600" dirty="0" smtClean="0">
                <a:solidFill>
                  <a:schemeClr val="bg1"/>
                </a:solidFill>
                <a:latin typeface="Gill Sans" charset="0"/>
                <a:ea typeface="Gill Sans" charset="0"/>
                <a:cs typeface="Gill Sans" charset="0"/>
              </a:rPr>
              <a:t>( SSD )</a:t>
            </a:r>
            <a:endParaRPr lang="en-US" sz="3600" dirty="0">
              <a:solidFill>
                <a:schemeClr val="bg1"/>
              </a:solidFill>
              <a:latin typeface="Gill Sans" charset="0"/>
              <a:ea typeface="Gill Sans" charset="0"/>
              <a:cs typeface="Gill Sans" charset="0"/>
            </a:endParaRPr>
          </a:p>
        </p:txBody>
      </p:sp>
      <p:cxnSp>
        <p:nvCxnSpPr>
          <p:cNvPr id="14" name="Straight Connector 13"/>
          <p:cNvCxnSpPr/>
          <p:nvPr/>
        </p:nvCxnSpPr>
        <p:spPr>
          <a:xfrm flipH="1">
            <a:off x="2152434" y="3027374"/>
            <a:ext cx="1" cy="316531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271406" y="4102827"/>
            <a:ext cx="429429" cy="416530"/>
          </a:xfrm>
          <a:prstGeom prst="ellipse">
            <a:avLst/>
          </a:prstGeom>
          <a:solidFill>
            <a:srgbClr val="FFFF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8" name="TextBox 17"/>
          <p:cNvSpPr txBox="1"/>
          <p:nvPr/>
        </p:nvSpPr>
        <p:spPr>
          <a:xfrm>
            <a:off x="1238897" y="4519357"/>
            <a:ext cx="601447"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I/O</a:t>
            </a:r>
            <a:endParaRPr lang="en-US" sz="2400" dirty="0">
              <a:solidFill>
                <a:schemeClr val="bg1"/>
              </a:solidFill>
              <a:latin typeface="Gill Sans" charset="0"/>
              <a:ea typeface="Gill Sans" charset="0"/>
              <a:cs typeface="Gill Sans" charset="0"/>
            </a:endParaRPr>
          </a:p>
        </p:txBody>
      </p:sp>
      <p:cxnSp>
        <p:nvCxnSpPr>
          <p:cNvPr id="19" name="Curved Connector 18"/>
          <p:cNvCxnSpPr/>
          <p:nvPr/>
        </p:nvCxnSpPr>
        <p:spPr>
          <a:xfrm rot="5400000" flipV="1">
            <a:off x="2136298" y="3480573"/>
            <a:ext cx="32273" cy="1316030"/>
          </a:xfrm>
          <a:prstGeom prst="curvedConnector3">
            <a:avLst>
              <a:gd name="adj1" fmla="val -70833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04034" y="4803735"/>
            <a:ext cx="1850186"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SSD heuristic</a:t>
            </a:r>
            <a:endParaRPr lang="en-US" sz="2400" dirty="0">
              <a:solidFill>
                <a:schemeClr val="bg1"/>
              </a:solidFill>
              <a:latin typeface="Gill Sans" charset="0"/>
              <a:ea typeface="Gill Sans" charset="0"/>
              <a:cs typeface="Gill Sans" charset="0"/>
            </a:endParaRPr>
          </a:p>
        </p:txBody>
      </p:sp>
      <p:sp>
        <p:nvSpPr>
          <p:cNvPr id="21" name="Rectangle 20"/>
          <p:cNvSpPr/>
          <p:nvPr/>
        </p:nvSpPr>
        <p:spPr>
          <a:xfrm>
            <a:off x="5273408" y="3947450"/>
            <a:ext cx="2153322" cy="959145"/>
          </a:xfrm>
          <a:prstGeom prst="rect">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smtClean="0">
                <a:latin typeface="Gill Sans" charset="0"/>
                <a:ea typeface="Gill Sans" charset="0"/>
                <a:cs typeface="Gill Sans" charset="0"/>
              </a:rPr>
              <a:t>Immediate disturbance?</a:t>
            </a:r>
            <a:endParaRPr lang="en-US" sz="2400" b="1" dirty="0">
              <a:latin typeface="Gill Sans" charset="0"/>
              <a:ea typeface="Gill Sans" charset="0"/>
              <a:cs typeface="Gill Sans" charset="0"/>
            </a:endParaRPr>
          </a:p>
        </p:txBody>
      </p:sp>
      <p:cxnSp>
        <p:nvCxnSpPr>
          <p:cNvPr id="22" name="Straight Arrow Connector 21"/>
          <p:cNvCxnSpPr/>
          <p:nvPr/>
        </p:nvCxnSpPr>
        <p:spPr>
          <a:xfrm flipV="1">
            <a:off x="4422234" y="4427023"/>
            <a:ext cx="851174"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350069" y="4906595"/>
            <a:ext cx="0" cy="86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01637" y="5109624"/>
            <a:ext cx="597023"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Yes</a:t>
            </a:r>
            <a:endParaRPr lang="en-US" sz="2400" dirty="0">
              <a:solidFill>
                <a:schemeClr val="bg1"/>
              </a:solidFill>
              <a:latin typeface="Gill Sans" charset="0"/>
              <a:ea typeface="Gill Sans" charset="0"/>
              <a:cs typeface="Gill Sans" charset="0"/>
            </a:endParaRPr>
          </a:p>
        </p:txBody>
      </p:sp>
      <p:sp>
        <p:nvSpPr>
          <p:cNvPr id="25" name="TextBox 24"/>
          <p:cNvSpPr txBox="1"/>
          <p:nvPr/>
        </p:nvSpPr>
        <p:spPr>
          <a:xfrm>
            <a:off x="5763754" y="5749312"/>
            <a:ext cx="1172629" cy="461665"/>
          </a:xfrm>
          <a:prstGeom prst="rect">
            <a:avLst/>
          </a:prstGeom>
          <a:noFill/>
        </p:spPr>
        <p:txBody>
          <a:bodyPr wrap="none" rtlCol="0">
            <a:spAutoFit/>
          </a:bodyPr>
          <a:lstStyle/>
          <a:p>
            <a:r>
              <a:rPr lang="en-US" sz="2400" b="1" dirty="0" smtClean="0">
                <a:solidFill>
                  <a:srgbClr val="FF0000"/>
                </a:solidFill>
                <a:latin typeface="Gill Sans" charset="0"/>
                <a:ea typeface="Gill Sans" charset="0"/>
                <a:cs typeface="Gill Sans" charset="0"/>
              </a:rPr>
              <a:t>Reject</a:t>
            </a:r>
            <a:endParaRPr lang="en-US" sz="2400" b="1" dirty="0">
              <a:solidFill>
                <a:srgbClr val="FF0000"/>
              </a:solidFill>
              <a:latin typeface="Gill Sans" charset="0"/>
              <a:ea typeface="Gill Sans" charset="0"/>
              <a:cs typeface="Gill Sans" charset="0"/>
            </a:endParaRPr>
          </a:p>
        </p:txBody>
      </p:sp>
      <p:cxnSp>
        <p:nvCxnSpPr>
          <p:cNvPr id="26" name="Straight Arrow Connector 25"/>
          <p:cNvCxnSpPr/>
          <p:nvPr/>
        </p:nvCxnSpPr>
        <p:spPr>
          <a:xfrm flipV="1">
            <a:off x="7426730" y="4427022"/>
            <a:ext cx="1398836"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825073" y="3923892"/>
            <a:ext cx="595035" cy="461665"/>
          </a:xfrm>
          <a:prstGeom prst="rect">
            <a:avLst/>
          </a:prstGeom>
          <a:noFill/>
        </p:spPr>
        <p:txBody>
          <a:bodyPr wrap="none" rtlCol="0">
            <a:spAutoFit/>
          </a:bodyPr>
          <a:lstStyle/>
          <a:p>
            <a:r>
              <a:rPr lang="en-US" sz="2400" smtClean="0">
                <a:solidFill>
                  <a:schemeClr val="bg1"/>
                </a:solidFill>
                <a:latin typeface="Gill Sans" charset="0"/>
                <a:ea typeface="Gill Sans" charset="0"/>
                <a:cs typeface="Gill Sans" charset="0"/>
              </a:rPr>
              <a:t>No</a:t>
            </a:r>
            <a:endParaRPr lang="en-US" sz="2400" dirty="0">
              <a:solidFill>
                <a:schemeClr val="bg1"/>
              </a:solidFill>
              <a:latin typeface="Gill Sans" charset="0"/>
              <a:ea typeface="Gill Sans" charset="0"/>
              <a:cs typeface="Gill Sans" charset="0"/>
            </a:endParaRPr>
          </a:p>
        </p:txBody>
      </p:sp>
      <p:sp>
        <p:nvSpPr>
          <p:cNvPr id="28" name="TextBox 27"/>
          <p:cNvSpPr txBox="1"/>
          <p:nvPr/>
        </p:nvSpPr>
        <p:spPr>
          <a:xfrm>
            <a:off x="8717665" y="5109623"/>
            <a:ext cx="1725152" cy="461665"/>
          </a:xfrm>
          <a:prstGeom prst="rect">
            <a:avLst/>
          </a:prstGeom>
          <a:noFill/>
        </p:spPr>
        <p:txBody>
          <a:bodyPr wrap="none" rtlCol="0">
            <a:spAutoFit/>
          </a:bodyPr>
          <a:lstStyle/>
          <a:p>
            <a:r>
              <a:rPr lang="en-US" sz="2400" dirty="0" smtClean="0">
                <a:solidFill>
                  <a:schemeClr val="bg1"/>
                </a:solidFill>
                <a:latin typeface="Gill Sans" charset="0"/>
                <a:ea typeface="Gill Sans" charset="0"/>
                <a:cs typeface="Gill Sans" charset="0"/>
              </a:rPr>
              <a:t>ML diagnose</a:t>
            </a:r>
            <a:endParaRPr lang="en-US" sz="2400" dirty="0">
              <a:solidFill>
                <a:schemeClr val="bg1"/>
              </a:solidFill>
              <a:latin typeface="Gill Sans" charset="0"/>
              <a:ea typeface="Gill Sans" charset="0"/>
              <a:cs typeface="Gill Sans" charset="0"/>
            </a:endParaRPr>
          </a:p>
        </p:txBody>
      </p:sp>
      <p:cxnSp>
        <p:nvCxnSpPr>
          <p:cNvPr id="29" name="Straight Arrow Connector 28"/>
          <p:cNvCxnSpPr/>
          <p:nvPr/>
        </p:nvCxnSpPr>
        <p:spPr>
          <a:xfrm flipV="1">
            <a:off x="10315159" y="4427021"/>
            <a:ext cx="780206" cy="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ular Callout 29"/>
          <p:cNvSpPr/>
          <p:nvPr/>
        </p:nvSpPr>
        <p:spPr>
          <a:xfrm>
            <a:off x="3550920" y="1714012"/>
            <a:ext cx="6465277" cy="1000311"/>
          </a:xfrm>
          <a:prstGeom prst="wedgeRoundRectCallout">
            <a:avLst>
              <a:gd name="adj1" fmla="val -61147"/>
              <a:gd name="adj2" fmla="val 5987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rgbClr val="0000FF"/>
                </a:solidFill>
                <a:latin typeface="Gill Sans" charset="0"/>
                <a:ea typeface="Gill Sans" charset="0"/>
                <a:cs typeface="Gill Sans" charset="0"/>
              </a:rPr>
              <a:t>Predicts </a:t>
            </a:r>
            <a:r>
              <a:rPr lang="en-US" sz="2400" b="1" dirty="0" smtClean="0">
                <a:solidFill>
                  <a:srgbClr val="0000FF"/>
                </a:solidFill>
                <a:latin typeface="Gill Sans" charset="0"/>
                <a:ea typeface="Gill Sans" charset="0"/>
                <a:cs typeface="Gill Sans" charset="0"/>
              </a:rPr>
              <a:t>per-IO tail </a:t>
            </a:r>
            <a:r>
              <a:rPr lang="en-US" sz="2400" dirty="0" smtClean="0">
                <a:solidFill>
                  <a:srgbClr val="0000FF"/>
                </a:solidFill>
                <a:latin typeface="Gill Sans" charset="0"/>
                <a:ea typeface="Gill Sans" charset="0"/>
                <a:cs typeface="Gill Sans" charset="0"/>
              </a:rPr>
              <a:t>on </a:t>
            </a:r>
            <a:r>
              <a:rPr lang="en-US" sz="2400" b="1" dirty="0" smtClean="0">
                <a:solidFill>
                  <a:srgbClr val="0000FF"/>
                </a:solidFill>
                <a:latin typeface="Gill Sans" charset="0"/>
                <a:ea typeface="Gill Sans" charset="0"/>
                <a:cs typeface="Gill Sans" charset="0"/>
              </a:rPr>
              <a:t>commodity SSDs</a:t>
            </a:r>
            <a:r>
              <a:rPr lang="en-US" sz="2400" dirty="0" smtClean="0">
                <a:solidFill>
                  <a:srgbClr val="0000FF"/>
                </a:solidFill>
                <a:latin typeface="Gill Sans" charset="0"/>
                <a:ea typeface="Gill Sans" charset="0"/>
                <a:cs typeface="Gill Sans" charset="0"/>
              </a:rPr>
              <a:t>!</a:t>
            </a:r>
          </a:p>
          <a:p>
            <a:pPr algn="ctr"/>
            <a:r>
              <a:rPr lang="en-US" sz="2400" b="1" dirty="0" smtClean="0">
                <a:solidFill>
                  <a:srgbClr val="0000FF"/>
                </a:solidFill>
                <a:latin typeface="Gill Sans" charset="0"/>
                <a:ea typeface="Gill Sans" charset="0"/>
                <a:cs typeface="Gill Sans" charset="0"/>
              </a:rPr>
              <a:t>Outperforms</a:t>
            </a:r>
            <a:r>
              <a:rPr lang="en-US" sz="2400" dirty="0" smtClean="0">
                <a:solidFill>
                  <a:srgbClr val="0000FF"/>
                </a:solidFill>
                <a:latin typeface="Gill Sans" charset="0"/>
                <a:ea typeface="Gill Sans" charset="0"/>
                <a:cs typeface="Gill Sans" charset="0"/>
              </a:rPr>
              <a:t> industrial </a:t>
            </a:r>
            <a:r>
              <a:rPr lang="en-US" sz="2400" dirty="0" smtClean="0">
                <a:solidFill>
                  <a:srgbClr val="0000FF"/>
                </a:solidFill>
                <a:latin typeface="Gill Sans" charset="0"/>
                <a:ea typeface="Gill Sans" charset="0"/>
                <a:cs typeface="Gill Sans" charset="0"/>
              </a:rPr>
              <a:t>approaches!</a:t>
            </a:r>
            <a:endParaRPr lang="en-US" sz="2400" dirty="0">
              <a:solidFill>
                <a:srgbClr val="0000FF"/>
              </a:solidFill>
              <a:latin typeface="Gill Sans" charset="0"/>
              <a:ea typeface="Gill Sans" charset="0"/>
              <a:cs typeface="Gill Sans" charset="0"/>
            </a:endParaRPr>
          </a:p>
        </p:txBody>
      </p:sp>
      <p:pic>
        <p:nvPicPr>
          <p:cNvPr id="31" name="Picture 30" descr="blue-smiley-face-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903" y="2219454"/>
            <a:ext cx="734918" cy="736154"/>
          </a:xfrm>
          <a:prstGeom prst="rect">
            <a:avLst/>
          </a:prstGeom>
        </p:spPr>
      </p:pic>
      <p:sp>
        <p:nvSpPr>
          <p:cNvPr id="32" name="TextBox 31"/>
          <p:cNvSpPr txBox="1"/>
          <p:nvPr/>
        </p:nvSpPr>
        <p:spPr>
          <a:xfrm>
            <a:off x="970953" y="2765764"/>
            <a:ext cx="1054456" cy="584775"/>
          </a:xfrm>
          <a:prstGeom prst="rect">
            <a:avLst/>
          </a:prstGeom>
          <a:noFill/>
        </p:spPr>
        <p:txBody>
          <a:bodyPr wrap="none" rtlCol="0">
            <a:spAutoFit/>
          </a:bodyPr>
          <a:lstStyle/>
          <a:p>
            <a:r>
              <a:rPr lang="en-US" sz="3200" b="1" dirty="0">
                <a:solidFill>
                  <a:srgbClr val="FFC000"/>
                </a:solidFill>
                <a:latin typeface="Gill Sans" charset="0"/>
                <a:ea typeface="Gill Sans" charset="0"/>
                <a:cs typeface="Gill Sans" charset="0"/>
              </a:rPr>
              <a:t>App</a:t>
            </a:r>
            <a:endParaRPr lang="en-US" sz="2800" b="1" dirty="0">
              <a:solidFill>
                <a:srgbClr val="FFC000"/>
              </a:solidFill>
              <a:latin typeface="Gill Sans" charset="0"/>
              <a:ea typeface="Gill Sans" charset="0"/>
              <a:cs typeface="Gill Sans" charset="0"/>
            </a:endParaRPr>
          </a:p>
        </p:txBody>
      </p:sp>
      <p:sp>
        <p:nvSpPr>
          <p:cNvPr id="33" name="TextBox 32"/>
          <p:cNvSpPr txBox="1"/>
          <p:nvPr/>
        </p:nvSpPr>
        <p:spPr>
          <a:xfrm>
            <a:off x="2294998" y="2763129"/>
            <a:ext cx="1414811" cy="584775"/>
          </a:xfrm>
          <a:prstGeom prst="rect">
            <a:avLst/>
          </a:prstGeom>
          <a:noFill/>
        </p:spPr>
        <p:txBody>
          <a:bodyPr wrap="none" rtlCol="0">
            <a:spAutoFit/>
          </a:bodyPr>
          <a:lstStyle/>
          <a:p>
            <a:r>
              <a:rPr lang="en-US" sz="3200" b="1" dirty="0" smtClean="0">
                <a:solidFill>
                  <a:srgbClr val="FFC000"/>
                </a:solidFill>
                <a:latin typeface="Gill Sans" charset="0"/>
                <a:ea typeface="Gill Sans" charset="0"/>
                <a:cs typeface="Gill Sans" charset="0"/>
              </a:rPr>
              <a:t>MLOS</a:t>
            </a:r>
            <a:endParaRPr lang="en-US" sz="2800" b="1" dirty="0">
              <a:solidFill>
                <a:srgbClr val="FFC000"/>
              </a:solidFill>
              <a:latin typeface="Gill Sans" charset="0"/>
              <a:ea typeface="Gill Sans" charset="0"/>
              <a:cs typeface="Gill Sans" charset="0"/>
            </a:endParaRPr>
          </a:p>
        </p:txBody>
      </p:sp>
      <p:sp>
        <p:nvSpPr>
          <p:cNvPr id="34" name="Title 1"/>
          <p:cNvSpPr>
            <a:spLocks noGrp="1"/>
          </p:cNvSpPr>
          <p:nvPr>
            <p:ph type="title"/>
          </p:nvPr>
        </p:nvSpPr>
        <p:spPr>
          <a:xfrm>
            <a:off x="444494" y="91440"/>
            <a:ext cx="12489628" cy="1143000"/>
          </a:xfrm>
        </p:spPr>
        <p:txBody>
          <a:bodyPr/>
          <a:lstStyle/>
          <a:p>
            <a:r>
              <a:rPr lang="en-US" sz="3600" dirty="0" smtClean="0"/>
              <a:t>Summary</a:t>
            </a:r>
            <a:endParaRPr lang="en-US" sz="3600" dirty="0"/>
          </a:p>
        </p:txBody>
      </p:sp>
    </p:spTree>
    <p:extLst>
      <p:ext uri="{BB962C8B-B14F-4D97-AF65-F5344CB8AC3E}">
        <p14:creationId xmlns:p14="http://schemas.microsoft.com/office/powerpoint/2010/main" val="477199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96043" y="1709278"/>
            <a:ext cx="10564586" cy="1470025"/>
          </a:xfrm>
        </p:spPr>
        <p:txBody>
          <a:bodyPr/>
          <a:lstStyle/>
          <a:p>
            <a:r>
              <a:rPr lang="en-US" dirty="0" smtClean="0"/>
              <a:t>Other Works</a:t>
            </a:r>
            <a:endParaRPr lang="en-US" b="0" dirty="0"/>
          </a:p>
        </p:txBody>
      </p:sp>
    </p:spTree>
    <p:extLst>
      <p:ext uri="{BB962C8B-B14F-4D97-AF65-F5344CB8AC3E}">
        <p14:creationId xmlns:p14="http://schemas.microsoft.com/office/powerpoint/2010/main" val="5183230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46547A1-3FB7-EE43-B10D-64DD520798B0}"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66</a:t>
            </a:fld>
            <a:endParaRPr lang="en-US" dirty="0"/>
          </a:p>
        </p:txBody>
      </p:sp>
      <p:sp>
        <p:nvSpPr>
          <p:cNvPr id="7" name="TextBox 6"/>
          <p:cNvSpPr txBox="1"/>
          <p:nvPr/>
        </p:nvSpPr>
        <p:spPr>
          <a:xfrm>
            <a:off x="2239907" y="1124233"/>
            <a:ext cx="1481495" cy="830997"/>
          </a:xfrm>
          <a:prstGeom prst="rect">
            <a:avLst/>
          </a:prstGeom>
          <a:noFill/>
        </p:spPr>
        <p:txBody>
          <a:bodyPr wrap="none" rtlCol="0">
            <a:spAutoFit/>
          </a:bodyPr>
          <a:lstStyle/>
          <a:p>
            <a:pPr algn="ctr"/>
            <a:r>
              <a:rPr lang="en-US" sz="2400" b="1" smtClean="0">
                <a:solidFill>
                  <a:schemeClr val="bg1"/>
                </a:solidFill>
                <a:latin typeface="Gill Sans" charset="0"/>
                <a:ea typeface="Gill Sans" charset="0"/>
                <a:cs typeface="Gill Sans" charset="0"/>
              </a:rPr>
              <a:t>Cloud </a:t>
            </a:r>
          </a:p>
          <a:p>
            <a:pPr algn="ctr"/>
            <a:r>
              <a:rPr lang="en-US" sz="2400" b="1" dirty="0" smtClean="0">
                <a:solidFill>
                  <a:schemeClr val="bg1"/>
                </a:solidFill>
                <a:latin typeface="Gill Sans" charset="0"/>
                <a:ea typeface="Gill Sans" charset="0"/>
                <a:cs typeface="Gill Sans" charset="0"/>
              </a:rPr>
              <a:t>Systems</a:t>
            </a:r>
          </a:p>
        </p:txBody>
      </p:sp>
      <p:sp>
        <p:nvSpPr>
          <p:cNvPr id="8" name="TextBox 7"/>
          <p:cNvSpPr txBox="1"/>
          <p:nvPr/>
        </p:nvSpPr>
        <p:spPr>
          <a:xfrm>
            <a:off x="340419" y="1124233"/>
            <a:ext cx="1481496" cy="830997"/>
          </a:xfrm>
          <a:prstGeom prst="rect">
            <a:avLst/>
          </a:prstGeom>
          <a:noFill/>
        </p:spPr>
        <p:txBody>
          <a:bodyPr wrap="none" rtlCol="0">
            <a:spAutoFit/>
          </a:bodyPr>
          <a:lstStyle/>
          <a:p>
            <a:pPr algn="ctr"/>
            <a:r>
              <a:rPr lang="en-US" sz="2400" b="1" dirty="0" smtClean="0">
                <a:solidFill>
                  <a:schemeClr val="tx1">
                    <a:lumMod val="75000"/>
                  </a:schemeClr>
                </a:solidFill>
                <a:latin typeface="Gill Sans" charset="0"/>
                <a:ea typeface="Gill Sans" charset="0"/>
                <a:cs typeface="Gill Sans" charset="0"/>
              </a:rPr>
              <a:t>Storage</a:t>
            </a:r>
          </a:p>
          <a:p>
            <a:pPr algn="ctr"/>
            <a:r>
              <a:rPr lang="en-US" sz="2400" b="1" dirty="0" smtClean="0">
                <a:solidFill>
                  <a:schemeClr val="tx1">
                    <a:lumMod val="75000"/>
                  </a:schemeClr>
                </a:solidFill>
                <a:latin typeface="Gill Sans" charset="0"/>
                <a:ea typeface="Gill Sans" charset="0"/>
                <a:cs typeface="Gill Sans" charset="0"/>
              </a:rPr>
              <a:t>Systems</a:t>
            </a:r>
          </a:p>
        </p:txBody>
      </p:sp>
      <p:cxnSp>
        <p:nvCxnSpPr>
          <p:cNvPr id="11" name="Straight Connector 10"/>
          <p:cNvCxnSpPr/>
          <p:nvPr/>
        </p:nvCxnSpPr>
        <p:spPr>
          <a:xfrm flipH="1">
            <a:off x="1897555" y="1884395"/>
            <a:ext cx="30481" cy="441777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24420" y="4529535"/>
            <a:ext cx="1409360" cy="461665"/>
          </a:xfrm>
          <a:prstGeom prst="rect">
            <a:avLst/>
          </a:prstGeom>
          <a:noFill/>
        </p:spPr>
        <p:txBody>
          <a:bodyPr wrap="none" rtlCol="0">
            <a:spAutoFit/>
          </a:bodyPr>
          <a:lstStyle/>
          <a:p>
            <a:pPr algn="ctr"/>
            <a:r>
              <a:rPr lang="en-US" sz="2400" smtClean="0">
                <a:solidFill>
                  <a:schemeClr val="bg1"/>
                </a:solidFill>
                <a:latin typeface="Gill Sans" charset="0"/>
                <a:ea typeface="Gill Sans" charset="0"/>
                <a:cs typeface="Gill Sans" charset="0"/>
              </a:rPr>
              <a:t>CloudBug</a:t>
            </a:r>
            <a:endParaRPr lang="en-US" sz="2000" dirty="0" smtClean="0">
              <a:solidFill>
                <a:schemeClr val="bg1"/>
              </a:solidFill>
              <a:latin typeface="Gill Sans" charset="0"/>
              <a:ea typeface="Gill Sans" charset="0"/>
              <a:cs typeface="Gill Sans" charset="0"/>
            </a:endParaRPr>
          </a:p>
        </p:txBody>
      </p:sp>
      <p:sp>
        <p:nvSpPr>
          <p:cNvPr id="13" name="TextBox 12"/>
          <p:cNvSpPr txBox="1"/>
          <p:nvPr/>
        </p:nvSpPr>
        <p:spPr>
          <a:xfrm>
            <a:off x="1986312" y="5676668"/>
            <a:ext cx="1871025" cy="461665"/>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CloudOutage</a:t>
            </a:r>
            <a:endParaRPr lang="en-US" sz="2000" dirty="0" smtClean="0">
              <a:solidFill>
                <a:schemeClr val="bg1"/>
              </a:solidFill>
              <a:latin typeface="Gill Sans" charset="0"/>
              <a:ea typeface="Gill Sans" charset="0"/>
              <a:cs typeface="Gill Sans" charset="0"/>
            </a:endParaRPr>
          </a:p>
        </p:txBody>
      </p:sp>
      <p:sp>
        <p:nvSpPr>
          <p:cNvPr id="14" name="TextBox 13"/>
          <p:cNvSpPr txBox="1"/>
          <p:nvPr/>
        </p:nvSpPr>
        <p:spPr>
          <a:xfrm>
            <a:off x="539694" y="3483419"/>
            <a:ext cx="941283" cy="461665"/>
          </a:xfrm>
          <a:prstGeom prst="rect">
            <a:avLst/>
          </a:prstGeom>
          <a:noFill/>
        </p:spPr>
        <p:txBody>
          <a:bodyPr wrap="none" rtlCol="0">
            <a:spAutoFit/>
          </a:bodyPr>
          <a:lstStyle/>
          <a:p>
            <a:pPr algn="ctr"/>
            <a:r>
              <a:rPr lang="en-US" sz="2400" dirty="0" smtClean="0">
                <a:solidFill>
                  <a:schemeClr val="tx1">
                    <a:lumMod val="75000"/>
                  </a:schemeClr>
                </a:solidFill>
                <a:latin typeface="Gill Sans" charset="0"/>
                <a:ea typeface="Gill Sans" charset="0"/>
                <a:cs typeface="Gill Sans" charset="0"/>
              </a:rPr>
              <a:t>FEMU</a:t>
            </a:r>
            <a:endParaRPr lang="en-US" sz="2000" dirty="0" smtClean="0">
              <a:solidFill>
                <a:schemeClr val="tx1">
                  <a:lumMod val="75000"/>
                </a:schemeClr>
              </a:solidFill>
              <a:latin typeface="Gill Sans" charset="0"/>
              <a:ea typeface="Gill Sans" charset="0"/>
              <a:cs typeface="Gill Sans" charset="0"/>
            </a:endParaRPr>
          </a:p>
        </p:txBody>
      </p:sp>
      <p:sp>
        <p:nvSpPr>
          <p:cNvPr id="15" name="TextBox 14"/>
          <p:cNvSpPr txBox="1"/>
          <p:nvPr/>
        </p:nvSpPr>
        <p:spPr>
          <a:xfrm>
            <a:off x="2427137" y="2588659"/>
            <a:ext cx="989373"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SAMC</a:t>
            </a:r>
            <a:endParaRPr lang="en-US" sz="2000" dirty="0" smtClean="0">
              <a:solidFill>
                <a:schemeClr val="bg1"/>
              </a:solidFill>
              <a:latin typeface="Gill Sans" charset="0"/>
              <a:ea typeface="Gill Sans" charset="0"/>
              <a:cs typeface="Gill Sans" charset="0"/>
            </a:endParaRPr>
          </a:p>
        </p:txBody>
      </p:sp>
      <p:sp>
        <p:nvSpPr>
          <p:cNvPr id="17" name="TextBox 16"/>
          <p:cNvSpPr txBox="1"/>
          <p:nvPr/>
        </p:nvSpPr>
        <p:spPr>
          <a:xfrm>
            <a:off x="2272510" y="3483011"/>
            <a:ext cx="1313180" cy="461665"/>
          </a:xfrm>
          <a:prstGeom prst="rect">
            <a:avLst/>
          </a:prstGeom>
          <a:noFill/>
        </p:spPr>
        <p:txBody>
          <a:bodyPr wrap="none" rtlCol="0">
            <a:spAutoFit/>
          </a:bodyPr>
          <a:lstStyle/>
          <a:p>
            <a:pPr algn="ctr"/>
            <a:r>
              <a:rPr lang="en-US" sz="2400" smtClean="0">
                <a:solidFill>
                  <a:schemeClr val="bg1"/>
                </a:solidFill>
                <a:latin typeface="Gill Sans" charset="0"/>
                <a:ea typeface="Gill Sans" charset="0"/>
                <a:cs typeface="Gill Sans" charset="0"/>
              </a:rPr>
              <a:t>Limplock</a:t>
            </a:r>
            <a:endParaRPr lang="en-US" sz="2000" dirty="0" smtClean="0">
              <a:solidFill>
                <a:schemeClr val="bg1"/>
              </a:solidFill>
              <a:latin typeface="Gill Sans" charset="0"/>
              <a:ea typeface="Gill Sans" charset="0"/>
              <a:cs typeface="Gill Sans" charset="0"/>
            </a:endParaRPr>
          </a:p>
        </p:txBody>
      </p:sp>
      <p:sp>
        <p:nvSpPr>
          <p:cNvPr id="18" name="TextBox 17"/>
          <p:cNvSpPr txBox="1"/>
          <p:nvPr/>
        </p:nvSpPr>
        <p:spPr>
          <a:xfrm>
            <a:off x="676879" y="601013"/>
            <a:ext cx="2595903" cy="523220"/>
          </a:xfrm>
          <a:prstGeom prst="rect">
            <a:avLst/>
          </a:prstGeom>
          <a:noFill/>
        </p:spPr>
        <p:txBody>
          <a:bodyPr wrap="none" rtlCol="0">
            <a:spAutoFit/>
          </a:bodyPr>
          <a:lstStyle/>
          <a:p>
            <a:pPr algn="ctr"/>
            <a:r>
              <a:rPr lang="en-US" sz="2800" b="1" dirty="0" smtClean="0">
                <a:solidFill>
                  <a:schemeClr val="bg1"/>
                </a:solidFill>
                <a:latin typeface="Gill Sans" charset="0"/>
                <a:ea typeface="Gill Sans" charset="0"/>
                <a:cs typeface="Gill Sans" charset="0"/>
              </a:rPr>
              <a:t>Other Works</a:t>
            </a:r>
          </a:p>
        </p:txBody>
      </p:sp>
      <p:sp>
        <p:nvSpPr>
          <p:cNvPr id="22" name="TextBox 21"/>
          <p:cNvSpPr txBox="1"/>
          <p:nvPr/>
        </p:nvSpPr>
        <p:spPr>
          <a:xfrm>
            <a:off x="462525" y="4531019"/>
            <a:ext cx="1095621" cy="461665"/>
          </a:xfrm>
          <a:prstGeom prst="rect">
            <a:avLst/>
          </a:prstGeom>
          <a:noFill/>
        </p:spPr>
        <p:txBody>
          <a:bodyPr wrap="none" rtlCol="0">
            <a:spAutoFit/>
          </a:bodyPr>
          <a:lstStyle/>
          <a:p>
            <a:pPr algn="ctr"/>
            <a:r>
              <a:rPr lang="en-US" sz="2400" dirty="0" err="1" smtClean="0">
                <a:solidFill>
                  <a:schemeClr val="tx1">
                    <a:lumMod val="75000"/>
                  </a:schemeClr>
                </a:solidFill>
                <a:latin typeface="Gill Sans" charset="0"/>
                <a:ea typeface="Gill Sans" charset="0"/>
                <a:cs typeface="Gill Sans" charset="0"/>
              </a:rPr>
              <a:t>LeapIO</a:t>
            </a:r>
            <a:endParaRPr lang="en-US" sz="2400" dirty="0">
              <a:solidFill>
                <a:schemeClr val="tx1">
                  <a:lumMod val="75000"/>
                </a:schemeClr>
              </a:solidFill>
              <a:latin typeface="Gill Sans" charset="0"/>
              <a:ea typeface="Gill Sans" charset="0"/>
              <a:cs typeface="Gill Sans" charset="0"/>
            </a:endParaRPr>
          </a:p>
        </p:txBody>
      </p:sp>
      <p:grpSp>
        <p:nvGrpSpPr>
          <p:cNvPr id="79" name="Group 78"/>
          <p:cNvGrpSpPr/>
          <p:nvPr/>
        </p:nvGrpSpPr>
        <p:grpSpPr>
          <a:xfrm>
            <a:off x="2477218" y="441481"/>
            <a:ext cx="9641630" cy="2608843"/>
            <a:chOff x="2477218" y="441481"/>
            <a:chExt cx="9641630" cy="2608843"/>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988" y="441481"/>
              <a:ext cx="2397476" cy="109922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6988" y="1578579"/>
              <a:ext cx="2421860" cy="922880"/>
            </a:xfrm>
            <a:prstGeom prst="rect">
              <a:avLst/>
            </a:prstGeom>
          </p:spPr>
        </p:pic>
        <p:grpSp>
          <p:nvGrpSpPr>
            <p:cNvPr id="36" name="Group 35"/>
            <p:cNvGrpSpPr/>
            <p:nvPr/>
          </p:nvGrpSpPr>
          <p:grpSpPr>
            <a:xfrm>
              <a:off x="2477218" y="2128469"/>
              <a:ext cx="7081310" cy="921855"/>
              <a:chOff x="2477218" y="2128469"/>
              <a:chExt cx="7081310" cy="921855"/>
            </a:xfrm>
          </p:grpSpPr>
          <p:cxnSp>
            <p:nvCxnSpPr>
              <p:cNvPr id="27" name="Straight Connector 26"/>
              <p:cNvCxnSpPr/>
              <p:nvPr/>
            </p:nvCxnSpPr>
            <p:spPr>
              <a:xfrm>
                <a:off x="2477218" y="3050324"/>
                <a:ext cx="1027982"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505200" y="2128470"/>
                <a:ext cx="549182" cy="9218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4041682" y="2128469"/>
                <a:ext cx="5516846" cy="0"/>
              </a:xfrm>
              <a:prstGeom prst="line">
                <a:avLst/>
              </a:prstGeom>
            </p:spPr>
            <p:style>
              <a:lnRef idx="1">
                <a:schemeClr val="dk1"/>
              </a:lnRef>
              <a:fillRef idx="0">
                <a:schemeClr val="dk1"/>
              </a:fillRef>
              <a:effectRef idx="0">
                <a:schemeClr val="dk1"/>
              </a:effectRef>
              <a:fontRef idx="minor">
                <a:schemeClr val="tx1"/>
              </a:fontRef>
            </p:style>
          </p:cxnSp>
        </p:grpSp>
        <p:sp>
          <p:nvSpPr>
            <p:cNvPr id="37" name="TextBox 36"/>
            <p:cNvSpPr txBox="1"/>
            <p:nvPr/>
          </p:nvSpPr>
          <p:spPr>
            <a:xfrm>
              <a:off x="3902187" y="1730715"/>
              <a:ext cx="5879623"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Semantic-aware model checker for rapid bug discovery</a:t>
              </a:r>
              <a:endParaRPr lang="en-US" dirty="0" smtClean="0">
                <a:solidFill>
                  <a:schemeClr val="bg1"/>
                </a:solidFill>
                <a:latin typeface="Gill Sans" charset="0"/>
                <a:ea typeface="Gill Sans" charset="0"/>
                <a:cs typeface="Gill Sans" charset="0"/>
              </a:endParaRPr>
            </a:p>
          </p:txBody>
        </p:sp>
        <p:sp>
          <p:nvSpPr>
            <p:cNvPr id="38" name="TextBox 37"/>
            <p:cNvSpPr txBox="1"/>
            <p:nvPr/>
          </p:nvSpPr>
          <p:spPr>
            <a:xfrm>
              <a:off x="6232628" y="2129699"/>
              <a:ext cx="1571904" cy="276999"/>
            </a:xfrm>
            <a:prstGeom prst="rect">
              <a:avLst/>
            </a:prstGeom>
            <a:noFill/>
          </p:spPr>
          <p:txBody>
            <a:bodyPr wrap="none" rtlCol="0">
              <a:spAutoFit/>
            </a:bodyPr>
            <a:lstStyle/>
            <a:p>
              <a:pPr algn="ctr"/>
              <a:r>
                <a:rPr lang="en-US" sz="1200" dirty="0">
                  <a:solidFill>
                    <a:schemeClr val="tx1">
                      <a:lumMod val="65000"/>
                    </a:schemeClr>
                  </a:solidFill>
                  <a:latin typeface="Gill Sans" charset="0"/>
                  <a:ea typeface="Gill Sans" charset="0"/>
                  <a:cs typeface="Gill Sans" charset="0"/>
                </a:rPr>
                <a:t>[</a:t>
              </a:r>
              <a:r>
                <a:rPr lang="en-US" sz="1200" dirty="0" smtClean="0">
                  <a:solidFill>
                    <a:schemeClr val="tx1">
                      <a:lumMod val="65000"/>
                    </a:schemeClr>
                  </a:solidFill>
                  <a:latin typeface="Gill Sans" charset="0"/>
                  <a:ea typeface="Gill Sans" charset="0"/>
                  <a:cs typeface="Gill Sans" charset="0"/>
                </a:rPr>
                <a:t>OSDI ’14], 2</a:t>
              </a:r>
              <a:r>
                <a:rPr lang="en-US" sz="1200" baseline="30000" dirty="0" smtClean="0">
                  <a:solidFill>
                    <a:schemeClr val="tx1">
                      <a:lumMod val="65000"/>
                    </a:schemeClr>
                  </a:solidFill>
                  <a:latin typeface="Gill Sans" charset="0"/>
                  <a:ea typeface="Gill Sans" charset="0"/>
                  <a:cs typeface="Gill Sans" charset="0"/>
                </a:rPr>
                <a:t>nd</a:t>
              </a:r>
              <a:r>
                <a:rPr lang="en-US" sz="1200" dirty="0" smtClean="0">
                  <a:solidFill>
                    <a:schemeClr val="tx1">
                      <a:lumMod val="65000"/>
                    </a:schemeClr>
                  </a:solidFill>
                  <a:latin typeface="Gill Sans" charset="0"/>
                  <a:ea typeface="Gill Sans" charset="0"/>
                  <a:cs typeface="Gill Sans" charset="0"/>
                </a:rPr>
                <a:t> author</a:t>
              </a:r>
              <a:endParaRPr lang="en-US" sz="1100" dirty="0" smtClean="0">
                <a:solidFill>
                  <a:schemeClr val="tx1">
                    <a:lumMod val="65000"/>
                  </a:schemeClr>
                </a:solidFill>
                <a:latin typeface="Gill Sans" charset="0"/>
                <a:ea typeface="Gill Sans" charset="0"/>
                <a:cs typeface="Gill Sans" charset="0"/>
              </a:endParaRPr>
            </a:p>
          </p:txBody>
        </p:sp>
      </p:grpSp>
      <p:grpSp>
        <p:nvGrpSpPr>
          <p:cNvPr id="80" name="Group 79"/>
          <p:cNvGrpSpPr/>
          <p:nvPr/>
        </p:nvGrpSpPr>
        <p:grpSpPr>
          <a:xfrm>
            <a:off x="2427137" y="2772029"/>
            <a:ext cx="9769568" cy="1219200"/>
            <a:chOff x="2427137" y="2772029"/>
            <a:chExt cx="9769568" cy="1219200"/>
          </a:xfrm>
        </p:grpSpPr>
        <p:grpSp>
          <p:nvGrpSpPr>
            <p:cNvPr id="42" name="Group 41"/>
            <p:cNvGrpSpPr/>
            <p:nvPr/>
          </p:nvGrpSpPr>
          <p:grpSpPr>
            <a:xfrm>
              <a:off x="2427137" y="3372081"/>
              <a:ext cx="6317089" cy="560567"/>
              <a:chOff x="2427137" y="2131438"/>
              <a:chExt cx="7228314" cy="921855"/>
            </a:xfrm>
          </p:grpSpPr>
          <p:cxnSp>
            <p:nvCxnSpPr>
              <p:cNvPr id="43" name="Straight Connector 42"/>
              <p:cNvCxnSpPr/>
              <p:nvPr/>
            </p:nvCxnSpPr>
            <p:spPr>
              <a:xfrm>
                <a:off x="2427137" y="3050324"/>
                <a:ext cx="1461574"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V="1">
                <a:off x="3877740" y="2131438"/>
                <a:ext cx="233071" cy="92185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117129" y="2131438"/>
                <a:ext cx="5538322" cy="2"/>
              </a:xfrm>
              <a:prstGeom prst="line">
                <a:avLst/>
              </a:prstGeom>
            </p:spPr>
            <p:style>
              <a:lnRef idx="1">
                <a:schemeClr val="dk1"/>
              </a:lnRef>
              <a:fillRef idx="0">
                <a:schemeClr val="dk1"/>
              </a:fillRef>
              <a:effectRef idx="0">
                <a:schemeClr val="dk1"/>
              </a:effectRef>
              <a:fontRef idx="minor">
                <a:schemeClr val="tx1"/>
              </a:fontRef>
            </p:style>
          </p:cxnSp>
        </p:grpSp>
        <p:sp>
          <p:nvSpPr>
            <p:cNvPr id="49" name="TextBox 48"/>
            <p:cNvSpPr txBox="1"/>
            <p:nvPr/>
          </p:nvSpPr>
          <p:spPr>
            <a:xfrm>
              <a:off x="3779791" y="2936326"/>
              <a:ext cx="5153014"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Degraded hardware and their cascading impacts</a:t>
              </a:r>
              <a:endParaRPr lang="en-US" dirty="0" smtClean="0">
                <a:solidFill>
                  <a:schemeClr val="bg1"/>
                </a:solidFill>
                <a:latin typeface="Gill Sans" charset="0"/>
                <a:ea typeface="Gill Sans" charset="0"/>
                <a:cs typeface="Gill Sans"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2805" y="2772029"/>
              <a:ext cx="3263900" cy="1219200"/>
            </a:xfrm>
            <a:prstGeom prst="rect">
              <a:avLst/>
            </a:prstGeom>
          </p:spPr>
        </p:pic>
        <p:sp>
          <p:nvSpPr>
            <p:cNvPr id="59" name="TextBox 58"/>
            <p:cNvSpPr txBox="1"/>
            <p:nvPr/>
          </p:nvSpPr>
          <p:spPr>
            <a:xfrm>
              <a:off x="5696419" y="3375289"/>
              <a:ext cx="1594347" cy="276999"/>
            </a:xfrm>
            <a:prstGeom prst="rect">
              <a:avLst/>
            </a:prstGeom>
            <a:noFill/>
          </p:spPr>
          <p:txBody>
            <a:bodyPr wrap="none" rtlCol="0">
              <a:spAutoFit/>
            </a:bodyPr>
            <a:lstStyle/>
            <a:p>
              <a:pPr algn="ctr"/>
              <a:r>
                <a:rPr lang="en-US" sz="1200" dirty="0" smtClean="0">
                  <a:solidFill>
                    <a:schemeClr val="tx1">
                      <a:lumMod val="65000"/>
                    </a:schemeClr>
                  </a:solidFill>
                  <a:latin typeface="Gill Sans" charset="0"/>
                  <a:ea typeface="Gill Sans" charset="0"/>
                  <a:cs typeface="Gill Sans" charset="0"/>
                </a:rPr>
                <a:t>[</a:t>
              </a:r>
              <a:r>
                <a:rPr lang="en-US" sz="1200" dirty="0" err="1" smtClean="0">
                  <a:solidFill>
                    <a:schemeClr val="tx1">
                      <a:lumMod val="65000"/>
                    </a:schemeClr>
                  </a:solidFill>
                  <a:latin typeface="Gill Sans" charset="0"/>
                  <a:ea typeface="Gill Sans" charset="0"/>
                  <a:cs typeface="Gill Sans" charset="0"/>
                </a:rPr>
                <a:t>SoCC</a:t>
              </a:r>
              <a:r>
                <a:rPr lang="en-US" sz="1200" dirty="0" smtClean="0">
                  <a:solidFill>
                    <a:schemeClr val="tx1">
                      <a:lumMod val="65000"/>
                    </a:schemeClr>
                  </a:solidFill>
                  <a:latin typeface="Gill Sans" charset="0"/>
                  <a:ea typeface="Gill Sans" charset="0"/>
                  <a:cs typeface="Gill Sans" charset="0"/>
                </a:rPr>
                <a:t> ’13], 2</a:t>
              </a:r>
              <a:r>
                <a:rPr lang="en-US" sz="1200" baseline="30000" dirty="0" smtClean="0">
                  <a:solidFill>
                    <a:schemeClr val="tx1">
                      <a:lumMod val="65000"/>
                    </a:schemeClr>
                  </a:solidFill>
                  <a:latin typeface="Gill Sans" charset="0"/>
                  <a:ea typeface="Gill Sans" charset="0"/>
                  <a:cs typeface="Gill Sans" charset="0"/>
                </a:rPr>
                <a:t>nd</a:t>
              </a:r>
              <a:r>
                <a:rPr lang="en-US" sz="1200" dirty="0" smtClean="0">
                  <a:solidFill>
                    <a:schemeClr val="tx1">
                      <a:lumMod val="65000"/>
                    </a:schemeClr>
                  </a:solidFill>
                  <a:latin typeface="Gill Sans" charset="0"/>
                  <a:ea typeface="Gill Sans" charset="0"/>
                  <a:cs typeface="Gill Sans" charset="0"/>
                </a:rPr>
                <a:t> author</a:t>
              </a:r>
              <a:endParaRPr lang="en-US" sz="1100" dirty="0" smtClean="0">
                <a:solidFill>
                  <a:schemeClr val="tx1">
                    <a:lumMod val="65000"/>
                  </a:schemeClr>
                </a:solidFill>
                <a:latin typeface="Gill Sans" charset="0"/>
                <a:ea typeface="Gill Sans" charset="0"/>
                <a:cs typeface="Gill Sans" charset="0"/>
              </a:endParaRPr>
            </a:p>
          </p:txBody>
        </p:sp>
      </p:grpSp>
      <p:grpSp>
        <p:nvGrpSpPr>
          <p:cNvPr id="81" name="Group 80"/>
          <p:cNvGrpSpPr/>
          <p:nvPr/>
        </p:nvGrpSpPr>
        <p:grpSpPr>
          <a:xfrm>
            <a:off x="2271876" y="3988398"/>
            <a:ext cx="9755877" cy="1469970"/>
            <a:chOff x="2271876" y="3988398"/>
            <a:chExt cx="9755877" cy="1469970"/>
          </a:xfrm>
        </p:grpSpPr>
        <p:grpSp>
          <p:nvGrpSpPr>
            <p:cNvPr id="77" name="Group 76"/>
            <p:cNvGrpSpPr/>
            <p:nvPr/>
          </p:nvGrpSpPr>
          <p:grpSpPr>
            <a:xfrm>
              <a:off x="9101756" y="3988398"/>
              <a:ext cx="2925997" cy="1469970"/>
              <a:chOff x="9092852" y="3833580"/>
              <a:chExt cx="2925997" cy="1469970"/>
            </a:xfrm>
          </p:grpSpPr>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9061" y="3833580"/>
                <a:ext cx="2159788" cy="1469970"/>
              </a:xfrm>
              <a:prstGeom prst="rect">
                <a:avLst/>
              </a:prstGeom>
            </p:spPr>
          </p:pic>
          <p:pic>
            <p:nvPicPr>
              <p:cNvPr id="76" name="Picture 75"/>
              <p:cNvPicPr>
                <a:picLocks noChangeAspect="1"/>
              </p:cNvPicPr>
              <p:nvPr/>
            </p:nvPicPr>
            <p:blipFill rotWithShape="1">
              <a:blip r:embed="rId7">
                <a:extLst>
                  <a:ext uri="{28A0092B-C50C-407E-A947-70E740481C1C}">
                    <a14:useLocalDpi xmlns:a14="http://schemas.microsoft.com/office/drawing/2010/main" val="0"/>
                  </a:ext>
                </a:extLst>
              </a:blip>
              <a:srcRect t="-1" r="74746" b="2064"/>
              <a:stretch/>
            </p:blipFill>
            <p:spPr>
              <a:xfrm>
                <a:off x="9092852" y="3961313"/>
                <a:ext cx="684872" cy="1342237"/>
              </a:xfrm>
              <a:prstGeom prst="rect">
                <a:avLst/>
              </a:prstGeom>
            </p:spPr>
          </p:pic>
        </p:grpSp>
        <p:grpSp>
          <p:nvGrpSpPr>
            <p:cNvPr id="53" name="Group 52"/>
            <p:cNvGrpSpPr/>
            <p:nvPr/>
          </p:nvGrpSpPr>
          <p:grpSpPr>
            <a:xfrm>
              <a:off x="2271876" y="4632433"/>
              <a:ext cx="6735490" cy="417740"/>
              <a:chOff x="2427137" y="2131438"/>
              <a:chExt cx="7228314" cy="921855"/>
            </a:xfrm>
          </p:grpSpPr>
          <p:cxnSp>
            <p:nvCxnSpPr>
              <p:cNvPr id="54" name="Straight Connector 53"/>
              <p:cNvCxnSpPr/>
              <p:nvPr/>
            </p:nvCxnSpPr>
            <p:spPr>
              <a:xfrm>
                <a:off x="2427137" y="3050324"/>
                <a:ext cx="1461574"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877740" y="2131438"/>
                <a:ext cx="233071" cy="921855"/>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4117129" y="2131438"/>
                <a:ext cx="5538322" cy="2"/>
              </a:xfrm>
              <a:prstGeom prst="line">
                <a:avLst/>
              </a:prstGeom>
            </p:spPr>
            <p:style>
              <a:lnRef idx="1">
                <a:schemeClr val="dk1"/>
              </a:lnRef>
              <a:fillRef idx="0">
                <a:schemeClr val="dk1"/>
              </a:fillRef>
              <a:effectRef idx="0">
                <a:schemeClr val="dk1"/>
              </a:effectRef>
              <a:fontRef idx="minor">
                <a:schemeClr val="tx1"/>
              </a:fontRef>
            </p:style>
          </p:cxnSp>
        </p:grpSp>
        <p:sp>
          <p:nvSpPr>
            <p:cNvPr id="60" name="TextBox 59"/>
            <p:cNvSpPr txBox="1"/>
            <p:nvPr/>
          </p:nvSpPr>
          <p:spPr>
            <a:xfrm>
              <a:off x="4063335" y="4232322"/>
              <a:ext cx="4619791"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Insights from vital bugs in real deployments</a:t>
              </a:r>
              <a:endParaRPr lang="en-US" dirty="0" smtClean="0">
                <a:solidFill>
                  <a:schemeClr val="bg1"/>
                </a:solidFill>
                <a:latin typeface="Gill Sans" charset="0"/>
                <a:ea typeface="Gill Sans" charset="0"/>
                <a:cs typeface="Gill Sans" charset="0"/>
              </a:endParaRPr>
            </a:p>
          </p:txBody>
        </p:sp>
        <p:sp>
          <p:nvSpPr>
            <p:cNvPr id="61" name="TextBox 60"/>
            <p:cNvSpPr txBox="1"/>
            <p:nvPr/>
          </p:nvSpPr>
          <p:spPr>
            <a:xfrm>
              <a:off x="5696418" y="4621867"/>
              <a:ext cx="1594347" cy="276999"/>
            </a:xfrm>
            <a:prstGeom prst="rect">
              <a:avLst/>
            </a:prstGeom>
            <a:noFill/>
          </p:spPr>
          <p:txBody>
            <a:bodyPr wrap="none" rtlCol="0">
              <a:spAutoFit/>
            </a:bodyPr>
            <a:lstStyle/>
            <a:p>
              <a:pPr algn="ctr"/>
              <a:r>
                <a:rPr lang="en-US" sz="1200" dirty="0" smtClean="0">
                  <a:solidFill>
                    <a:schemeClr val="tx1">
                      <a:lumMod val="65000"/>
                    </a:schemeClr>
                  </a:solidFill>
                  <a:latin typeface="Gill Sans" charset="0"/>
                  <a:ea typeface="Gill Sans" charset="0"/>
                  <a:cs typeface="Gill Sans" charset="0"/>
                </a:rPr>
                <a:t>[</a:t>
              </a:r>
              <a:r>
                <a:rPr lang="en-US" sz="1200" dirty="0" err="1" smtClean="0">
                  <a:solidFill>
                    <a:schemeClr val="tx1">
                      <a:lumMod val="65000"/>
                    </a:schemeClr>
                  </a:solidFill>
                  <a:latin typeface="Gill Sans" charset="0"/>
                  <a:ea typeface="Gill Sans" charset="0"/>
                  <a:cs typeface="Gill Sans" charset="0"/>
                </a:rPr>
                <a:t>SoCC</a:t>
              </a:r>
              <a:r>
                <a:rPr lang="en-US" sz="1200" dirty="0" smtClean="0">
                  <a:solidFill>
                    <a:schemeClr val="tx1">
                      <a:lumMod val="65000"/>
                    </a:schemeClr>
                  </a:solidFill>
                  <a:latin typeface="Gill Sans" charset="0"/>
                  <a:ea typeface="Gill Sans" charset="0"/>
                  <a:cs typeface="Gill Sans" charset="0"/>
                </a:rPr>
                <a:t> ’14], 2</a:t>
              </a:r>
              <a:r>
                <a:rPr lang="en-US" sz="1200" baseline="30000" dirty="0" smtClean="0">
                  <a:solidFill>
                    <a:schemeClr val="tx1">
                      <a:lumMod val="65000"/>
                    </a:schemeClr>
                  </a:solidFill>
                  <a:latin typeface="Gill Sans" charset="0"/>
                  <a:ea typeface="Gill Sans" charset="0"/>
                  <a:cs typeface="Gill Sans" charset="0"/>
                </a:rPr>
                <a:t>nd</a:t>
              </a:r>
              <a:r>
                <a:rPr lang="en-US" sz="1200" dirty="0" smtClean="0">
                  <a:solidFill>
                    <a:schemeClr val="tx1">
                      <a:lumMod val="65000"/>
                    </a:schemeClr>
                  </a:solidFill>
                  <a:latin typeface="Gill Sans" charset="0"/>
                  <a:ea typeface="Gill Sans" charset="0"/>
                  <a:cs typeface="Gill Sans" charset="0"/>
                </a:rPr>
                <a:t> author</a:t>
              </a:r>
              <a:endParaRPr lang="en-US" sz="1100" dirty="0" smtClean="0">
                <a:solidFill>
                  <a:schemeClr val="tx1">
                    <a:lumMod val="65000"/>
                  </a:schemeClr>
                </a:solidFill>
                <a:latin typeface="Gill Sans" charset="0"/>
                <a:ea typeface="Gill Sans" charset="0"/>
                <a:cs typeface="Gill Sans" charset="0"/>
              </a:endParaRPr>
            </a:p>
          </p:txBody>
        </p:sp>
      </p:grpSp>
      <p:grpSp>
        <p:nvGrpSpPr>
          <p:cNvPr id="10" name="Group 9"/>
          <p:cNvGrpSpPr/>
          <p:nvPr/>
        </p:nvGrpSpPr>
        <p:grpSpPr>
          <a:xfrm>
            <a:off x="2131016" y="5407953"/>
            <a:ext cx="10034525" cy="1450047"/>
            <a:chOff x="2131016" y="5407953"/>
            <a:chExt cx="10034525" cy="1450047"/>
          </a:xfrm>
        </p:grpSpPr>
        <p:grpSp>
          <p:nvGrpSpPr>
            <p:cNvPr id="82" name="Group 81"/>
            <p:cNvGrpSpPr/>
            <p:nvPr/>
          </p:nvGrpSpPr>
          <p:grpSpPr>
            <a:xfrm>
              <a:off x="2131016" y="5507390"/>
              <a:ext cx="7141753" cy="715735"/>
              <a:chOff x="2131016" y="5507390"/>
              <a:chExt cx="7141753" cy="715735"/>
            </a:xfrm>
          </p:grpSpPr>
          <p:grpSp>
            <p:nvGrpSpPr>
              <p:cNvPr id="71" name="Group 70"/>
              <p:cNvGrpSpPr/>
              <p:nvPr/>
            </p:nvGrpSpPr>
            <p:grpSpPr>
              <a:xfrm>
                <a:off x="2131016" y="5946126"/>
                <a:ext cx="7141753" cy="192207"/>
                <a:chOff x="2131016" y="5946126"/>
                <a:chExt cx="7141753" cy="192207"/>
              </a:xfrm>
            </p:grpSpPr>
            <p:cxnSp>
              <p:nvCxnSpPr>
                <p:cNvPr id="63" name="Straight Connector 62"/>
                <p:cNvCxnSpPr/>
                <p:nvPr/>
              </p:nvCxnSpPr>
              <p:spPr>
                <a:xfrm flipV="1">
                  <a:off x="2131016" y="6137657"/>
                  <a:ext cx="1527366" cy="676"/>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897761" y="5946126"/>
                  <a:ext cx="5375008"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flipV="1">
                  <a:off x="3658381" y="5946388"/>
                  <a:ext cx="240180" cy="191269"/>
                </a:xfrm>
                <a:prstGeom prst="line">
                  <a:avLst/>
                </a:prstGeom>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4257940" y="5507390"/>
                <a:ext cx="4425186"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Availability landscape of modern services</a:t>
                </a:r>
                <a:endParaRPr lang="en-US" dirty="0" smtClean="0">
                  <a:solidFill>
                    <a:schemeClr val="bg1"/>
                  </a:solidFill>
                  <a:latin typeface="Gill Sans" charset="0"/>
                  <a:ea typeface="Gill Sans" charset="0"/>
                  <a:cs typeface="Gill Sans" charset="0"/>
                </a:endParaRPr>
              </a:p>
            </p:txBody>
          </p:sp>
          <p:sp>
            <p:nvSpPr>
              <p:cNvPr id="78" name="TextBox 77"/>
              <p:cNvSpPr txBox="1"/>
              <p:nvPr/>
            </p:nvSpPr>
            <p:spPr>
              <a:xfrm>
                <a:off x="5378991" y="5946126"/>
                <a:ext cx="2229200" cy="276999"/>
              </a:xfrm>
              <a:prstGeom prst="rect">
                <a:avLst/>
              </a:prstGeom>
              <a:noFill/>
            </p:spPr>
            <p:txBody>
              <a:bodyPr wrap="none" rtlCol="0">
                <a:spAutoFit/>
              </a:bodyPr>
              <a:lstStyle/>
              <a:p>
                <a:pPr algn="ctr"/>
                <a:r>
                  <a:rPr lang="en-US" sz="1200" dirty="0" smtClean="0">
                    <a:solidFill>
                      <a:schemeClr val="tx1">
                        <a:lumMod val="65000"/>
                      </a:schemeClr>
                    </a:solidFill>
                    <a:latin typeface="Gill Sans" charset="0"/>
                    <a:ea typeface="Gill Sans" charset="0"/>
                    <a:cs typeface="Gill Sans" charset="0"/>
                  </a:rPr>
                  <a:t>[</a:t>
                </a:r>
                <a:r>
                  <a:rPr lang="en-US" sz="1200" dirty="0" err="1" smtClean="0">
                    <a:solidFill>
                      <a:schemeClr val="tx1">
                        <a:lumMod val="65000"/>
                      </a:schemeClr>
                    </a:solidFill>
                    <a:latin typeface="Gill Sans" charset="0"/>
                    <a:ea typeface="Gill Sans" charset="0"/>
                    <a:cs typeface="Gill Sans" charset="0"/>
                  </a:rPr>
                  <a:t>SoCC</a:t>
                </a:r>
                <a:r>
                  <a:rPr lang="en-US" sz="1200" dirty="0" smtClean="0">
                    <a:solidFill>
                      <a:schemeClr val="tx1">
                        <a:lumMod val="65000"/>
                      </a:schemeClr>
                    </a:solidFill>
                    <a:latin typeface="Gill Sans" charset="0"/>
                    <a:ea typeface="Gill Sans" charset="0"/>
                    <a:cs typeface="Gill Sans" charset="0"/>
                  </a:rPr>
                  <a:t> ’16</a:t>
                </a:r>
                <a:r>
                  <a:rPr lang="en-US" sz="1200" dirty="0">
                    <a:solidFill>
                      <a:schemeClr val="tx1">
                        <a:lumMod val="65000"/>
                      </a:schemeClr>
                    </a:solidFill>
                    <a:latin typeface="Gill Sans" charset="0"/>
                    <a:ea typeface="Gill Sans" charset="0"/>
                    <a:cs typeface="Gill Sans" charset="0"/>
                  </a:rPr>
                  <a:t>], </a:t>
                </a:r>
                <a:r>
                  <a:rPr lang="en-US" sz="1200" dirty="0" smtClean="0">
                    <a:solidFill>
                      <a:schemeClr val="tx1">
                        <a:lumMod val="65000"/>
                      </a:schemeClr>
                    </a:solidFill>
                    <a:latin typeface="Gill Sans" charset="0"/>
                    <a:ea typeface="Gill Sans" charset="0"/>
                    <a:cs typeface="Gill Sans" charset="0"/>
                  </a:rPr>
                  <a:t>alphabetically sorted</a:t>
                </a:r>
                <a:endParaRPr lang="en-US" sz="1100" dirty="0" smtClean="0">
                  <a:solidFill>
                    <a:schemeClr val="tx1">
                      <a:lumMod val="65000"/>
                    </a:schemeClr>
                  </a:solidFill>
                  <a:latin typeface="Gill Sans" charset="0"/>
                  <a:ea typeface="Gill Sans" charset="0"/>
                  <a:cs typeface="Gill Sans" charset="0"/>
                </a:endParaRPr>
              </a:p>
            </p:txBody>
          </p:sp>
        </p:gr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3705" y="5407953"/>
              <a:ext cx="3091836" cy="1450047"/>
            </a:xfrm>
            <a:prstGeom prst="rect">
              <a:avLst/>
            </a:prstGeom>
          </p:spPr>
        </p:pic>
      </p:grpSp>
    </p:spTree>
    <p:extLst>
      <p:ext uri="{BB962C8B-B14F-4D97-AF65-F5344CB8AC3E}">
        <p14:creationId xmlns:p14="http://schemas.microsoft.com/office/powerpoint/2010/main" val="12477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ssolv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dissolv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9BB69F-6FB5-0C4E-964C-AFF981E846C3}"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67</a:t>
            </a:fld>
            <a:endParaRPr lang="en-US" dirty="0"/>
          </a:p>
        </p:txBody>
      </p:sp>
      <p:cxnSp>
        <p:nvCxnSpPr>
          <p:cNvPr id="11" name="Straight Connector 10"/>
          <p:cNvCxnSpPr/>
          <p:nvPr/>
        </p:nvCxnSpPr>
        <p:spPr>
          <a:xfrm flipH="1">
            <a:off x="1897555" y="1884395"/>
            <a:ext cx="30481" cy="4417778"/>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986312" y="1124233"/>
            <a:ext cx="1871025" cy="5014100"/>
            <a:chOff x="1986312" y="1124233"/>
            <a:chExt cx="1871025" cy="5014100"/>
          </a:xfrm>
        </p:grpSpPr>
        <p:sp>
          <p:nvSpPr>
            <p:cNvPr id="7" name="TextBox 6"/>
            <p:cNvSpPr txBox="1"/>
            <p:nvPr/>
          </p:nvSpPr>
          <p:spPr>
            <a:xfrm>
              <a:off x="2239907" y="1124233"/>
              <a:ext cx="1481495" cy="830997"/>
            </a:xfrm>
            <a:prstGeom prst="rect">
              <a:avLst/>
            </a:prstGeom>
            <a:noFill/>
          </p:spPr>
          <p:txBody>
            <a:bodyPr wrap="none" rtlCol="0">
              <a:spAutoFit/>
            </a:bodyPr>
            <a:lstStyle/>
            <a:p>
              <a:pPr algn="ctr"/>
              <a:r>
                <a:rPr lang="en-US" sz="2400" b="1" dirty="0" smtClean="0">
                  <a:solidFill>
                    <a:schemeClr val="tx1">
                      <a:lumMod val="75000"/>
                    </a:schemeClr>
                  </a:solidFill>
                  <a:latin typeface="Gill Sans" charset="0"/>
                  <a:ea typeface="Gill Sans" charset="0"/>
                  <a:cs typeface="Gill Sans" charset="0"/>
                </a:rPr>
                <a:t>Cloud </a:t>
              </a:r>
            </a:p>
            <a:p>
              <a:pPr algn="ctr"/>
              <a:r>
                <a:rPr lang="en-US" sz="2400" b="1" dirty="0" smtClean="0">
                  <a:solidFill>
                    <a:schemeClr val="tx1">
                      <a:lumMod val="75000"/>
                    </a:schemeClr>
                  </a:solidFill>
                  <a:latin typeface="Gill Sans" charset="0"/>
                  <a:ea typeface="Gill Sans" charset="0"/>
                  <a:cs typeface="Gill Sans" charset="0"/>
                </a:rPr>
                <a:t>Systems</a:t>
              </a:r>
            </a:p>
          </p:txBody>
        </p:sp>
        <p:sp>
          <p:nvSpPr>
            <p:cNvPr id="12" name="TextBox 11"/>
            <p:cNvSpPr txBox="1"/>
            <p:nvPr/>
          </p:nvSpPr>
          <p:spPr>
            <a:xfrm>
              <a:off x="2224420" y="4529535"/>
              <a:ext cx="1409360" cy="461665"/>
            </a:xfrm>
            <a:prstGeom prst="rect">
              <a:avLst/>
            </a:prstGeom>
            <a:noFill/>
          </p:spPr>
          <p:txBody>
            <a:bodyPr wrap="none" rtlCol="0">
              <a:spAutoFit/>
            </a:bodyPr>
            <a:lstStyle/>
            <a:p>
              <a:pPr algn="ctr"/>
              <a:r>
                <a:rPr lang="en-US" sz="2400" dirty="0" err="1" smtClean="0">
                  <a:solidFill>
                    <a:schemeClr val="tx1">
                      <a:lumMod val="65000"/>
                    </a:schemeClr>
                  </a:solidFill>
                  <a:latin typeface="Gill Sans" charset="0"/>
                  <a:ea typeface="Gill Sans" charset="0"/>
                  <a:cs typeface="Gill Sans" charset="0"/>
                </a:rPr>
                <a:t>CloudBug</a:t>
              </a:r>
              <a:endParaRPr lang="en-US" sz="2000" dirty="0" smtClean="0">
                <a:solidFill>
                  <a:schemeClr val="tx1">
                    <a:lumMod val="65000"/>
                  </a:schemeClr>
                </a:solidFill>
                <a:latin typeface="Gill Sans" charset="0"/>
                <a:ea typeface="Gill Sans" charset="0"/>
                <a:cs typeface="Gill Sans" charset="0"/>
              </a:endParaRPr>
            </a:p>
          </p:txBody>
        </p:sp>
        <p:sp>
          <p:nvSpPr>
            <p:cNvPr id="13" name="TextBox 12"/>
            <p:cNvSpPr txBox="1"/>
            <p:nvPr/>
          </p:nvSpPr>
          <p:spPr>
            <a:xfrm>
              <a:off x="1986312" y="5676668"/>
              <a:ext cx="1871025" cy="461665"/>
            </a:xfrm>
            <a:prstGeom prst="rect">
              <a:avLst/>
            </a:prstGeom>
            <a:noFill/>
          </p:spPr>
          <p:txBody>
            <a:bodyPr wrap="none" rtlCol="0">
              <a:spAutoFit/>
            </a:bodyPr>
            <a:lstStyle/>
            <a:p>
              <a:pPr algn="ctr"/>
              <a:r>
                <a:rPr lang="en-US" sz="2400" dirty="0" err="1" smtClean="0">
                  <a:solidFill>
                    <a:schemeClr val="tx1">
                      <a:lumMod val="65000"/>
                    </a:schemeClr>
                  </a:solidFill>
                  <a:latin typeface="Gill Sans" charset="0"/>
                  <a:ea typeface="Gill Sans" charset="0"/>
                  <a:cs typeface="Gill Sans" charset="0"/>
                </a:rPr>
                <a:t>CloudOutage</a:t>
              </a:r>
              <a:endParaRPr lang="en-US" sz="2000" dirty="0" smtClean="0">
                <a:solidFill>
                  <a:schemeClr val="tx1">
                    <a:lumMod val="65000"/>
                  </a:schemeClr>
                </a:solidFill>
                <a:latin typeface="Gill Sans" charset="0"/>
                <a:ea typeface="Gill Sans" charset="0"/>
                <a:cs typeface="Gill Sans" charset="0"/>
              </a:endParaRPr>
            </a:p>
          </p:txBody>
        </p:sp>
        <p:sp>
          <p:nvSpPr>
            <p:cNvPr id="15" name="TextBox 14"/>
            <p:cNvSpPr txBox="1"/>
            <p:nvPr/>
          </p:nvSpPr>
          <p:spPr>
            <a:xfrm>
              <a:off x="2427137" y="2588659"/>
              <a:ext cx="989373" cy="461665"/>
            </a:xfrm>
            <a:prstGeom prst="rect">
              <a:avLst/>
            </a:prstGeom>
            <a:noFill/>
          </p:spPr>
          <p:txBody>
            <a:bodyPr wrap="none" rtlCol="0">
              <a:spAutoFit/>
            </a:bodyPr>
            <a:lstStyle/>
            <a:p>
              <a:pPr algn="ctr"/>
              <a:r>
                <a:rPr lang="en-US" sz="2400" dirty="0" smtClean="0">
                  <a:solidFill>
                    <a:schemeClr val="tx1">
                      <a:lumMod val="65000"/>
                    </a:schemeClr>
                  </a:solidFill>
                  <a:latin typeface="Gill Sans" charset="0"/>
                  <a:ea typeface="Gill Sans" charset="0"/>
                  <a:cs typeface="Gill Sans" charset="0"/>
                </a:rPr>
                <a:t>SAMC</a:t>
              </a:r>
              <a:endParaRPr lang="en-US" sz="2000" dirty="0" smtClean="0">
                <a:solidFill>
                  <a:schemeClr val="tx1">
                    <a:lumMod val="65000"/>
                  </a:schemeClr>
                </a:solidFill>
                <a:latin typeface="Gill Sans" charset="0"/>
                <a:ea typeface="Gill Sans" charset="0"/>
                <a:cs typeface="Gill Sans" charset="0"/>
              </a:endParaRPr>
            </a:p>
          </p:txBody>
        </p:sp>
        <p:sp>
          <p:nvSpPr>
            <p:cNvPr id="17" name="TextBox 16"/>
            <p:cNvSpPr txBox="1"/>
            <p:nvPr/>
          </p:nvSpPr>
          <p:spPr>
            <a:xfrm>
              <a:off x="2272510" y="3483011"/>
              <a:ext cx="1313180" cy="461665"/>
            </a:xfrm>
            <a:prstGeom prst="rect">
              <a:avLst/>
            </a:prstGeom>
            <a:noFill/>
          </p:spPr>
          <p:txBody>
            <a:bodyPr wrap="none" rtlCol="0">
              <a:spAutoFit/>
            </a:bodyPr>
            <a:lstStyle/>
            <a:p>
              <a:pPr algn="ctr"/>
              <a:r>
                <a:rPr lang="en-US" sz="2400" dirty="0" err="1" smtClean="0">
                  <a:solidFill>
                    <a:schemeClr val="tx1">
                      <a:lumMod val="65000"/>
                    </a:schemeClr>
                  </a:solidFill>
                  <a:latin typeface="Gill Sans" charset="0"/>
                  <a:ea typeface="Gill Sans" charset="0"/>
                  <a:cs typeface="Gill Sans" charset="0"/>
                </a:rPr>
                <a:t>Limplock</a:t>
              </a:r>
              <a:endParaRPr lang="en-US" sz="2000" dirty="0" smtClean="0">
                <a:solidFill>
                  <a:schemeClr val="tx1">
                    <a:lumMod val="65000"/>
                  </a:schemeClr>
                </a:solidFill>
                <a:latin typeface="Gill Sans" charset="0"/>
                <a:ea typeface="Gill Sans" charset="0"/>
                <a:cs typeface="Gill Sans" charset="0"/>
              </a:endParaRPr>
            </a:p>
          </p:txBody>
        </p:sp>
      </p:grpSp>
      <p:sp>
        <p:nvSpPr>
          <p:cNvPr id="18" name="TextBox 17"/>
          <p:cNvSpPr txBox="1"/>
          <p:nvPr/>
        </p:nvSpPr>
        <p:spPr>
          <a:xfrm>
            <a:off x="676879" y="601013"/>
            <a:ext cx="2595903" cy="523220"/>
          </a:xfrm>
          <a:prstGeom prst="rect">
            <a:avLst/>
          </a:prstGeom>
          <a:noFill/>
        </p:spPr>
        <p:txBody>
          <a:bodyPr wrap="none" rtlCol="0">
            <a:spAutoFit/>
          </a:bodyPr>
          <a:lstStyle/>
          <a:p>
            <a:pPr algn="ctr"/>
            <a:r>
              <a:rPr lang="en-US" sz="2800" b="1" dirty="0" smtClean="0">
                <a:solidFill>
                  <a:schemeClr val="bg1"/>
                </a:solidFill>
                <a:latin typeface="Gill Sans" charset="0"/>
                <a:ea typeface="Gill Sans" charset="0"/>
                <a:cs typeface="Gill Sans" charset="0"/>
              </a:rPr>
              <a:t>Other Works</a:t>
            </a:r>
          </a:p>
        </p:txBody>
      </p:sp>
      <p:grpSp>
        <p:nvGrpSpPr>
          <p:cNvPr id="6" name="Group 5"/>
          <p:cNvGrpSpPr/>
          <p:nvPr/>
        </p:nvGrpSpPr>
        <p:grpSpPr>
          <a:xfrm>
            <a:off x="340419" y="1124233"/>
            <a:ext cx="1481496" cy="3866966"/>
            <a:chOff x="340419" y="1124233"/>
            <a:chExt cx="1481496" cy="3866966"/>
          </a:xfrm>
        </p:grpSpPr>
        <p:sp>
          <p:nvSpPr>
            <p:cNvPr id="8" name="TextBox 7"/>
            <p:cNvSpPr txBox="1"/>
            <p:nvPr/>
          </p:nvSpPr>
          <p:spPr>
            <a:xfrm>
              <a:off x="340419" y="1124233"/>
              <a:ext cx="1481496" cy="830997"/>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Storage</a:t>
              </a:r>
            </a:p>
            <a:p>
              <a:pPr algn="ctr"/>
              <a:r>
                <a:rPr lang="en-US" sz="2400" b="1" dirty="0" smtClean="0">
                  <a:solidFill>
                    <a:schemeClr val="bg1"/>
                  </a:solidFill>
                  <a:latin typeface="Gill Sans" charset="0"/>
                  <a:ea typeface="Gill Sans" charset="0"/>
                  <a:cs typeface="Gill Sans" charset="0"/>
                </a:rPr>
                <a:t>Systems</a:t>
              </a:r>
            </a:p>
          </p:txBody>
        </p:sp>
        <p:sp>
          <p:nvSpPr>
            <p:cNvPr id="14" name="TextBox 13"/>
            <p:cNvSpPr txBox="1"/>
            <p:nvPr/>
          </p:nvSpPr>
          <p:spPr>
            <a:xfrm>
              <a:off x="539693" y="3483011"/>
              <a:ext cx="941283" cy="461665"/>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FEMU</a:t>
              </a:r>
              <a:endParaRPr lang="en-US" sz="2000" dirty="0" smtClean="0">
                <a:solidFill>
                  <a:schemeClr val="bg1"/>
                </a:solidFill>
                <a:latin typeface="Gill Sans" charset="0"/>
                <a:ea typeface="Gill Sans" charset="0"/>
                <a:cs typeface="Gill Sans" charset="0"/>
              </a:endParaRPr>
            </a:p>
          </p:txBody>
        </p:sp>
        <p:sp>
          <p:nvSpPr>
            <p:cNvPr id="22" name="TextBox 21"/>
            <p:cNvSpPr txBox="1"/>
            <p:nvPr/>
          </p:nvSpPr>
          <p:spPr>
            <a:xfrm>
              <a:off x="462523" y="4529534"/>
              <a:ext cx="1095621" cy="461665"/>
            </a:xfrm>
            <a:prstGeom prst="rect">
              <a:avLst/>
            </a:prstGeom>
            <a:noFill/>
          </p:spPr>
          <p:txBody>
            <a:bodyPr wrap="none" rtlCol="0">
              <a:spAutoFit/>
            </a:bodyPr>
            <a:lstStyle/>
            <a:p>
              <a:pPr algn="ctr"/>
              <a:r>
                <a:rPr lang="en-US" sz="2400" dirty="0" err="1" smtClean="0">
                  <a:solidFill>
                    <a:schemeClr val="bg1"/>
                  </a:solidFill>
                  <a:latin typeface="Gill Sans" charset="0"/>
                  <a:ea typeface="Gill Sans" charset="0"/>
                  <a:cs typeface="Gill Sans" charset="0"/>
                </a:rPr>
                <a:t>LeapIO</a:t>
              </a:r>
              <a:endParaRPr lang="en-US" sz="2400" dirty="0">
                <a:solidFill>
                  <a:schemeClr val="bg1"/>
                </a:solidFill>
                <a:latin typeface="Gill Sans" charset="0"/>
                <a:ea typeface="Gill Sans" charset="0"/>
                <a:cs typeface="Gill Sans" charset="0"/>
              </a:endParaRPr>
            </a:p>
          </p:txBody>
        </p:sp>
      </p:grpSp>
      <p:grpSp>
        <p:nvGrpSpPr>
          <p:cNvPr id="26" name="Group 25"/>
          <p:cNvGrpSpPr/>
          <p:nvPr/>
        </p:nvGrpSpPr>
        <p:grpSpPr>
          <a:xfrm>
            <a:off x="2380245" y="626780"/>
            <a:ext cx="9793217" cy="3305868"/>
            <a:chOff x="2380245" y="626780"/>
            <a:chExt cx="9793217" cy="3305868"/>
          </a:xfrm>
        </p:grpSpPr>
        <p:grpSp>
          <p:nvGrpSpPr>
            <p:cNvPr id="21" name="Group 20"/>
            <p:cNvGrpSpPr/>
            <p:nvPr/>
          </p:nvGrpSpPr>
          <p:grpSpPr>
            <a:xfrm>
              <a:off x="2380245" y="626780"/>
              <a:ext cx="9793217" cy="3305868"/>
              <a:chOff x="2380245" y="626780"/>
              <a:chExt cx="9793217" cy="3305868"/>
            </a:xfrm>
          </p:grpSpPr>
          <p:grpSp>
            <p:nvGrpSpPr>
              <p:cNvPr id="9" name="Group 8"/>
              <p:cNvGrpSpPr/>
              <p:nvPr/>
            </p:nvGrpSpPr>
            <p:grpSpPr>
              <a:xfrm>
                <a:off x="2380245" y="3372081"/>
                <a:ext cx="6317089" cy="560567"/>
                <a:chOff x="2427137" y="3372081"/>
                <a:chExt cx="6317089" cy="560567"/>
              </a:xfrm>
            </p:grpSpPr>
            <p:cxnSp>
              <p:nvCxnSpPr>
                <p:cNvPr id="52" name="Straight Connector 51"/>
                <p:cNvCxnSpPr/>
                <p:nvPr/>
              </p:nvCxnSpPr>
              <p:spPr>
                <a:xfrm>
                  <a:off x="2427137" y="3930843"/>
                  <a:ext cx="1277323"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3694872" y="3372081"/>
                  <a:ext cx="203689" cy="560567"/>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a:off x="3904083" y="3372081"/>
                  <a:ext cx="4840143" cy="1"/>
                </a:xfrm>
                <a:prstGeom prst="line">
                  <a:avLst/>
                </a:prstGeom>
              </p:spPr>
              <p:style>
                <a:lnRef idx="1">
                  <a:schemeClr val="dk1"/>
                </a:lnRef>
                <a:fillRef idx="0">
                  <a:schemeClr val="dk1"/>
                </a:fillRef>
                <a:effectRef idx="0">
                  <a:schemeClr val="dk1"/>
                </a:effectRef>
                <a:fontRef idx="minor">
                  <a:schemeClr val="tx1"/>
                </a:fontRef>
              </p:style>
            </p:cxn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733" y="626780"/>
                <a:ext cx="3207377" cy="141304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380" y="2054730"/>
                <a:ext cx="3440082" cy="1406769"/>
              </a:xfrm>
              <a:prstGeom prst="rect">
                <a:avLst/>
              </a:prstGeom>
            </p:spPr>
          </p:pic>
          <p:sp>
            <p:nvSpPr>
              <p:cNvPr id="62" name="TextBox 61"/>
              <p:cNvSpPr txBox="1"/>
              <p:nvPr/>
            </p:nvSpPr>
            <p:spPr>
              <a:xfrm>
                <a:off x="3682206" y="2987944"/>
                <a:ext cx="5126853"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Flash emulator to foster full-stack SSD research</a:t>
                </a:r>
                <a:endParaRPr lang="en-US" dirty="0" smtClean="0">
                  <a:solidFill>
                    <a:schemeClr val="bg1"/>
                  </a:solidFill>
                  <a:latin typeface="Gill Sans" charset="0"/>
                  <a:ea typeface="Gill Sans" charset="0"/>
                  <a:cs typeface="Gill Sans" charset="0"/>
                </a:endParaRPr>
              </a:p>
            </p:txBody>
          </p:sp>
        </p:grpSp>
        <p:sp>
          <p:nvSpPr>
            <p:cNvPr id="74" name="TextBox 73"/>
            <p:cNvSpPr txBox="1"/>
            <p:nvPr/>
          </p:nvSpPr>
          <p:spPr>
            <a:xfrm>
              <a:off x="5717835" y="3375289"/>
              <a:ext cx="1551515" cy="276999"/>
            </a:xfrm>
            <a:prstGeom prst="rect">
              <a:avLst/>
            </a:prstGeom>
            <a:noFill/>
          </p:spPr>
          <p:txBody>
            <a:bodyPr wrap="none" rtlCol="0">
              <a:spAutoFit/>
            </a:bodyPr>
            <a:lstStyle/>
            <a:p>
              <a:pPr algn="ctr"/>
              <a:r>
                <a:rPr lang="en-US" sz="1200" dirty="0" smtClean="0">
                  <a:solidFill>
                    <a:schemeClr val="tx1">
                      <a:lumMod val="65000"/>
                    </a:schemeClr>
                  </a:solidFill>
                  <a:latin typeface="Gill Sans" charset="0"/>
                  <a:ea typeface="Gill Sans" charset="0"/>
                  <a:cs typeface="Gill Sans" charset="0"/>
                </a:rPr>
                <a:t>[FAST ’18], 2</a:t>
              </a:r>
              <a:r>
                <a:rPr lang="en-US" sz="1200" baseline="30000" dirty="0" smtClean="0">
                  <a:solidFill>
                    <a:schemeClr val="tx1">
                      <a:lumMod val="65000"/>
                    </a:schemeClr>
                  </a:solidFill>
                  <a:latin typeface="Gill Sans" charset="0"/>
                  <a:ea typeface="Gill Sans" charset="0"/>
                  <a:cs typeface="Gill Sans" charset="0"/>
                </a:rPr>
                <a:t>nd</a:t>
              </a:r>
              <a:r>
                <a:rPr lang="en-US" sz="1200" dirty="0" smtClean="0">
                  <a:solidFill>
                    <a:schemeClr val="tx1">
                      <a:lumMod val="65000"/>
                    </a:schemeClr>
                  </a:solidFill>
                  <a:latin typeface="Gill Sans" charset="0"/>
                  <a:ea typeface="Gill Sans" charset="0"/>
                  <a:cs typeface="Gill Sans" charset="0"/>
                </a:rPr>
                <a:t> author</a:t>
              </a:r>
              <a:endParaRPr lang="en-US" sz="1100" dirty="0" smtClean="0">
                <a:solidFill>
                  <a:schemeClr val="tx1">
                    <a:lumMod val="65000"/>
                  </a:schemeClr>
                </a:solidFill>
                <a:latin typeface="Gill Sans" charset="0"/>
                <a:ea typeface="Gill Sans" charset="0"/>
                <a:cs typeface="Gill Sans" charset="0"/>
              </a:endParaRPr>
            </a:p>
          </p:txBody>
        </p:sp>
      </p:grpSp>
      <p:grpSp>
        <p:nvGrpSpPr>
          <p:cNvPr id="28" name="Group 27"/>
          <p:cNvGrpSpPr/>
          <p:nvPr/>
        </p:nvGrpSpPr>
        <p:grpSpPr>
          <a:xfrm>
            <a:off x="2390419" y="3511266"/>
            <a:ext cx="9575142" cy="3216918"/>
            <a:chOff x="2390419" y="3511266"/>
            <a:chExt cx="9575142" cy="3216918"/>
          </a:xfrm>
        </p:grpSpPr>
        <p:grpSp>
          <p:nvGrpSpPr>
            <p:cNvPr id="24" name="Group 23"/>
            <p:cNvGrpSpPr/>
            <p:nvPr/>
          </p:nvGrpSpPr>
          <p:grpSpPr>
            <a:xfrm>
              <a:off x="2390419" y="3511266"/>
              <a:ext cx="9575142" cy="3216918"/>
              <a:chOff x="2390419" y="3511266"/>
              <a:chExt cx="9575142" cy="3216918"/>
            </a:xfrm>
          </p:grpSpPr>
          <p:grpSp>
            <p:nvGrpSpPr>
              <p:cNvPr id="64" name="Group 63"/>
              <p:cNvGrpSpPr/>
              <p:nvPr/>
            </p:nvGrpSpPr>
            <p:grpSpPr>
              <a:xfrm>
                <a:off x="2390419" y="4578105"/>
                <a:ext cx="6342961" cy="399958"/>
                <a:chOff x="2427137" y="3372081"/>
                <a:chExt cx="6317089" cy="560567"/>
              </a:xfrm>
            </p:grpSpPr>
            <p:cxnSp>
              <p:nvCxnSpPr>
                <p:cNvPr id="66" name="Straight Connector 65"/>
                <p:cNvCxnSpPr/>
                <p:nvPr/>
              </p:nvCxnSpPr>
              <p:spPr>
                <a:xfrm>
                  <a:off x="2427137" y="3930843"/>
                  <a:ext cx="1277323"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3694872" y="3372081"/>
                  <a:ext cx="203689" cy="560567"/>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3904083" y="3372081"/>
                  <a:ext cx="4840143" cy="1"/>
                </a:xfrm>
                <a:prstGeom prst="line">
                  <a:avLst/>
                </a:prstGeom>
              </p:spPr>
              <p:style>
                <a:lnRef idx="1">
                  <a:schemeClr val="dk1"/>
                </a:lnRef>
                <a:fillRef idx="0">
                  <a:schemeClr val="dk1"/>
                </a:fillRef>
                <a:effectRef idx="0">
                  <a:schemeClr val="dk1"/>
                </a:effectRef>
                <a:fontRef idx="minor">
                  <a:schemeClr val="tx1"/>
                </a:fontRef>
              </p:style>
            </p:cxnSp>
          </p:grpSp>
          <p:sp>
            <p:nvSpPr>
              <p:cNvPr id="70" name="TextBox 69"/>
              <p:cNvSpPr txBox="1"/>
              <p:nvPr/>
            </p:nvSpPr>
            <p:spPr>
              <a:xfrm>
                <a:off x="3708940" y="4218006"/>
                <a:ext cx="5136663" cy="400110"/>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Offloading costly storage services to ARM chips</a:t>
                </a:r>
                <a:endParaRPr lang="en-US" dirty="0" smtClean="0">
                  <a:solidFill>
                    <a:schemeClr val="bg1"/>
                  </a:solidFill>
                  <a:latin typeface="Gill Sans" charset="0"/>
                  <a:ea typeface="Gill Sans" charset="0"/>
                  <a:cs typeface="Gill Sans"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197" y="3511266"/>
                <a:ext cx="2454671" cy="1813589"/>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4092" y="5086816"/>
                <a:ext cx="1961469" cy="1641368"/>
              </a:xfrm>
              <a:prstGeom prst="rect">
                <a:avLst/>
              </a:prstGeom>
            </p:spPr>
          </p:pic>
        </p:grpSp>
        <p:sp>
          <p:nvSpPr>
            <p:cNvPr id="83" name="TextBox 82"/>
            <p:cNvSpPr txBox="1"/>
            <p:nvPr/>
          </p:nvSpPr>
          <p:spPr>
            <a:xfrm>
              <a:off x="5621080" y="4578105"/>
              <a:ext cx="1745029" cy="276999"/>
            </a:xfrm>
            <a:prstGeom prst="rect">
              <a:avLst/>
            </a:prstGeom>
            <a:noFill/>
          </p:spPr>
          <p:txBody>
            <a:bodyPr wrap="none" rtlCol="0">
              <a:spAutoFit/>
            </a:bodyPr>
            <a:lstStyle/>
            <a:p>
              <a:pPr algn="ctr"/>
              <a:r>
                <a:rPr lang="en-US" sz="1200" dirty="0" smtClean="0">
                  <a:solidFill>
                    <a:schemeClr val="tx1">
                      <a:lumMod val="65000"/>
                    </a:schemeClr>
                  </a:solidFill>
                  <a:latin typeface="Gill Sans" charset="0"/>
                  <a:ea typeface="Gill Sans" charset="0"/>
                  <a:cs typeface="Gill Sans" charset="0"/>
                </a:rPr>
                <a:t>[ASPLOS ’20], 2</a:t>
              </a:r>
              <a:r>
                <a:rPr lang="en-US" sz="1200" baseline="30000" dirty="0" smtClean="0">
                  <a:solidFill>
                    <a:schemeClr val="tx1">
                      <a:lumMod val="65000"/>
                    </a:schemeClr>
                  </a:solidFill>
                  <a:latin typeface="Gill Sans" charset="0"/>
                  <a:ea typeface="Gill Sans" charset="0"/>
                  <a:cs typeface="Gill Sans" charset="0"/>
                </a:rPr>
                <a:t>nd</a:t>
              </a:r>
              <a:r>
                <a:rPr lang="en-US" sz="1200" dirty="0" smtClean="0">
                  <a:solidFill>
                    <a:schemeClr val="tx1">
                      <a:lumMod val="65000"/>
                    </a:schemeClr>
                  </a:solidFill>
                  <a:latin typeface="Gill Sans" charset="0"/>
                  <a:ea typeface="Gill Sans" charset="0"/>
                  <a:cs typeface="Gill Sans" charset="0"/>
                </a:rPr>
                <a:t> author</a:t>
              </a:r>
              <a:endParaRPr lang="en-US" sz="1100" dirty="0" smtClean="0">
                <a:solidFill>
                  <a:schemeClr val="tx1">
                    <a:lumMod val="65000"/>
                  </a:schemeClr>
                </a:solidFill>
                <a:latin typeface="Gill Sans" charset="0"/>
                <a:ea typeface="Gill Sans" charset="0"/>
                <a:cs typeface="Gill Sans" charset="0"/>
              </a:endParaRPr>
            </a:p>
          </p:txBody>
        </p:sp>
      </p:grpSp>
    </p:spTree>
    <p:extLst>
      <p:ext uri="{BB962C8B-B14F-4D97-AF65-F5344CB8AC3E}">
        <p14:creationId xmlns:p14="http://schemas.microsoft.com/office/powerpoint/2010/main" val="10624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78 0.0007 L 0.15586 0.0007 " pathEditMode="relative" rAng="0" ptsTypes="AA">
                                      <p:cBhvr>
                                        <p:cTn id="6" dur="1000" fill="hold"/>
                                        <p:tgtEl>
                                          <p:spTgt spid="6"/>
                                        </p:tgtEl>
                                        <p:attrNameLst>
                                          <p:attrName>ppt_x</p:attrName>
                                          <p:attrName>ppt_y</p:attrName>
                                        </p:attrNameLst>
                                      </p:cBhvr>
                                      <p:rCtr x="7747" y="0"/>
                                    </p:animMotion>
                                  </p:childTnLst>
                                </p:cTn>
                              </p:par>
                              <p:par>
                                <p:cTn id="7" presetID="0" presetClass="path" presetSubtype="0" accel="50000" decel="50000" fill="hold" nodeType="withEffect">
                                  <p:stCondLst>
                                    <p:cond delay="0"/>
                                  </p:stCondLst>
                                  <p:childTnLst>
                                    <p:animMotion origin="layout" path="M -3.33333E-6 1.85185E-6 L -0.15494 0.00069 " pathEditMode="relative" rAng="0" ptsTypes="AA">
                                      <p:cBhvr>
                                        <p:cTn id="8" dur="1000" fill="hold"/>
                                        <p:tgtEl>
                                          <p:spTgt spid="2"/>
                                        </p:tgtEl>
                                        <p:attrNameLst>
                                          <p:attrName>ppt_x</p:attrName>
                                          <p:attrName>ppt_y</p:attrName>
                                        </p:attrNameLst>
                                      </p:cBhvr>
                                      <p:rCtr x="-7747" y="23"/>
                                    </p:animMotion>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96043" y="1709278"/>
            <a:ext cx="10564586" cy="1470025"/>
          </a:xfrm>
        </p:spPr>
        <p:txBody>
          <a:bodyPr/>
          <a:lstStyle/>
          <a:p>
            <a:r>
              <a:rPr lang="en-US" dirty="0" smtClean="0"/>
              <a:t>Future Work</a:t>
            </a:r>
            <a:endParaRPr lang="en-US" b="0" dirty="0"/>
          </a:p>
        </p:txBody>
      </p:sp>
    </p:spTree>
    <p:extLst>
      <p:ext uri="{BB962C8B-B14F-4D97-AF65-F5344CB8AC3E}">
        <p14:creationId xmlns:p14="http://schemas.microsoft.com/office/powerpoint/2010/main" val="8051669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B103FE0-4CAE-BA4F-AA10-3C5B674E4E34}"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69</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ML for Storage</a:t>
            </a:r>
            <a:endParaRPr lang="en-US" sz="2400" dirty="0"/>
          </a:p>
        </p:txBody>
      </p:sp>
      <p:sp>
        <p:nvSpPr>
          <p:cNvPr id="9" name="TextBox 8"/>
          <p:cNvSpPr txBox="1"/>
          <p:nvPr/>
        </p:nvSpPr>
        <p:spPr>
          <a:xfrm>
            <a:off x="225385" y="3369099"/>
            <a:ext cx="3345147" cy="1077218"/>
          </a:xfrm>
          <a:prstGeom prst="rect">
            <a:avLst/>
          </a:prstGeom>
          <a:noFill/>
        </p:spPr>
        <p:txBody>
          <a:bodyPr wrap="none" rtlCol="0">
            <a:spAutoFit/>
          </a:bodyPr>
          <a:lstStyle/>
          <a:p>
            <a:pPr algn="ctr"/>
            <a:r>
              <a:rPr lang="en-US" sz="3200" b="1" i="1" dirty="0" smtClean="0">
                <a:solidFill>
                  <a:schemeClr val="bg1"/>
                </a:solidFill>
                <a:latin typeface="Gill Sans" charset="0"/>
                <a:ea typeface="Gill Sans" charset="0"/>
                <a:cs typeface="Gill Sans" charset="0"/>
              </a:rPr>
              <a:t>ML-for-system </a:t>
            </a:r>
          </a:p>
          <a:p>
            <a:pPr algn="ctr"/>
            <a:r>
              <a:rPr lang="en-US" sz="3200" b="1" i="1" dirty="0">
                <a:solidFill>
                  <a:schemeClr val="bg1"/>
                </a:solidFill>
                <a:latin typeface="Gill Sans" charset="0"/>
                <a:ea typeface="Gill Sans" charset="0"/>
                <a:cs typeface="Gill Sans" charset="0"/>
              </a:rPr>
              <a:t>d</a:t>
            </a:r>
            <a:r>
              <a:rPr lang="en-US" sz="3200" b="1" i="1" dirty="0" smtClean="0">
                <a:solidFill>
                  <a:schemeClr val="bg1"/>
                </a:solidFill>
                <a:latin typeface="Gill Sans" charset="0"/>
                <a:ea typeface="Gill Sans" charset="0"/>
                <a:cs typeface="Gill Sans" charset="0"/>
              </a:rPr>
              <a:t>ecision making</a:t>
            </a:r>
            <a:endParaRPr lang="en-US" sz="3200" b="1" i="1" dirty="0">
              <a:solidFill>
                <a:schemeClr val="bg1"/>
              </a:solidFill>
              <a:latin typeface="Gill Sans" charset="0"/>
              <a:ea typeface="Gill Sans" charset="0"/>
              <a:cs typeface="Gill Sans" charset="0"/>
            </a:endParaRPr>
          </a:p>
        </p:txBody>
      </p:sp>
      <p:grpSp>
        <p:nvGrpSpPr>
          <p:cNvPr id="28" name="Group 27"/>
          <p:cNvGrpSpPr/>
          <p:nvPr/>
        </p:nvGrpSpPr>
        <p:grpSpPr>
          <a:xfrm>
            <a:off x="3670545" y="1688108"/>
            <a:ext cx="8273492" cy="2262082"/>
            <a:chOff x="3670545" y="1688108"/>
            <a:chExt cx="8273492" cy="2262082"/>
          </a:xfrm>
        </p:grpSpPr>
        <p:grpSp>
          <p:nvGrpSpPr>
            <p:cNvPr id="10" name="Group 9"/>
            <p:cNvGrpSpPr/>
            <p:nvPr/>
          </p:nvGrpSpPr>
          <p:grpSpPr>
            <a:xfrm>
              <a:off x="3670545" y="2258054"/>
              <a:ext cx="2119706" cy="1692136"/>
              <a:chOff x="3742046" y="2242555"/>
              <a:chExt cx="2119706" cy="1692136"/>
            </a:xfrm>
          </p:grpSpPr>
          <p:cxnSp>
            <p:nvCxnSpPr>
              <p:cNvPr id="11" name="Straight Connector 10"/>
              <p:cNvCxnSpPr/>
              <p:nvPr/>
            </p:nvCxnSpPr>
            <p:spPr>
              <a:xfrm>
                <a:off x="3742046" y="3933775"/>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336473" y="2247900"/>
                <a:ext cx="930852" cy="16858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67325" y="2242555"/>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ounded Rectangle 19"/>
            <p:cNvSpPr/>
            <p:nvPr/>
          </p:nvSpPr>
          <p:spPr>
            <a:xfrm>
              <a:off x="5547502" y="178334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cxnSp>
          <p:nvCxnSpPr>
            <p:cNvPr id="21" name="Straight Connector 20"/>
            <p:cNvCxnSpPr/>
            <p:nvPr/>
          </p:nvCxnSpPr>
          <p:spPr>
            <a:xfrm>
              <a:off x="8282693" y="2253763"/>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86414" y="1688108"/>
              <a:ext cx="3257623"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Coarse policies-makings,</a:t>
              </a:r>
            </a:p>
            <a:p>
              <a:pPr algn="ctr"/>
              <a:r>
                <a:rPr lang="en-US" sz="2400" dirty="0" smtClean="0">
                  <a:solidFill>
                    <a:schemeClr val="bg1"/>
                  </a:solidFill>
                  <a:latin typeface="Gill Sans" charset="0"/>
                  <a:ea typeface="Gill Sans" charset="0"/>
                  <a:cs typeface="Gill Sans" charset="0"/>
                </a:rPr>
                <a:t>Real-time decisions</a:t>
              </a:r>
              <a:endParaRPr lang="en-US" sz="2400" dirty="0">
                <a:solidFill>
                  <a:schemeClr val="bg1"/>
                </a:solidFill>
                <a:latin typeface="Gill Sans" charset="0"/>
                <a:ea typeface="Gill Sans" charset="0"/>
                <a:cs typeface="Gill Sans" charset="0"/>
              </a:endParaRPr>
            </a:p>
          </p:txBody>
        </p:sp>
      </p:grpSp>
      <p:grpSp>
        <p:nvGrpSpPr>
          <p:cNvPr id="29" name="Group 28"/>
          <p:cNvGrpSpPr/>
          <p:nvPr/>
        </p:nvGrpSpPr>
        <p:grpSpPr>
          <a:xfrm>
            <a:off x="4264972" y="3446193"/>
            <a:ext cx="7318415" cy="1000125"/>
            <a:chOff x="4264972" y="3446193"/>
            <a:chExt cx="7318415" cy="1000125"/>
          </a:xfrm>
        </p:grpSpPr>
        <p:cxnSp>
          <p:nvCxnSpPr>
            <p:cNvPr id="14" name="Straight Connector 13"/>
            <p:cNvCxnSpPr/>
            <p:nvPr/>
          </p:nvCxnSpPr>
          <p:spPr>
            <a:xfrm>
              <a:off x="4264972" y="3949274"/>
              <a:ext cx="15252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547502" y="344619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cxnSp>
          <p:nvCxnSpPr>
            <p:cNvPr id="22" name="Straight Connector 21"/>
            <p:cNvCxnSpPr/>
            <p:nvPr/>
          </p:nvCxnSpPr>
          <p:spPr>
            <a:xfrm>
              <a:off x="8298192" y="3959049"/>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883609" y="3492210"/>
              <a:ext cx="2699778"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ML to guide utilizing</a:t>
              </a:r>
            </a:p>
            <a:p>
              <a:pPr algn="ctr"/>
              <a:r>
                <a:rPr lang="en-US" sz="2400" dirty="0" smtClean="0">
                  <a:solidFill>
                    <a:schemeClr val="bg1"/>
                  </a:solidFill>
                  <a:latin typeface="Gill Sans" charset="0"/>
                  <a:ea typeface="Gill Sans" charset="0"/>
                  <a:cs typeface="Gill Sans" charset="0"/>
                </a:rPr>
                <a:t>hardware devices</a:t>
              </a:r>
              <a:endParaRPr lang="en-US" sz="2400" dirty="0">
                <a:solidFill>
                  <a:schemeClr val="bg1"/>
                </a:solidFill>
                <a:latin typeface="Gill Sans" charset="0"/>
                <a:ea typeface="Gill Sans" charset="0"/>
                <a:cs typeface="Gill Sans" charset="0"/>
              </a:endParaRPr>
            </a:p>
          </p:txBody>
        </p:sp>
      </p:grpSp>
      <p:grpSp>
        <p:nvGrpSpPr>
          <p:cNvPr id="30" name="Group 29"/>
          <p:cNvGrpSpPr/>
          <p:nvPr/>
        </p:nvGrpSpPr>
        <p:grpSpPr>
          <a:xfrm>
            <a:off x="4275438" y="3959049"/>
            <a:ext cx="7668825" cy="2150116"/>
            <a:chOff x="4275438" y="3959049"/>
            <a:chExt cx="7668825" cy="2150116"/>
          </a:xfrm>
        </p:grpSpPr>
        <p:grpSp>
          <p:nvGrpSpPr>
            <p:cNvPr id="15" name="Group 14"/>
            <p:cNvGrpSpPr/>
            <p:nvPr/>
          </p:nvGrpSpPr>
          <p:grpSpPr>
            <a:xfrm>
              <a:off x="4275438" y="3959049"/>
              <a:ext cx="1525279" cy="1685876"/>
              <a:chOff x="4336473" y="2247900"/>
              <a:chExt cx="1525279" cy="1685876"/>
            </a:xfrm>
          </p:grpSpPr>
          <p:cxnSp>
            <p:nvCxnSpPr>
              <p:cNvPr id="16" name="Straight Connector 15"/>
              <p:cNvCxnSpPr/>
              <p:nvPr/>
            </p:nvCxnSpPr>
            <p:spPr>
              <a:xfrm>
                <a:off x="4336473" y="2247900"/>
                <a:ext cx="930852" cy="16858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67325" y="3916836"/>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5547502" y="510904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cxnSp>
          <p:nvCxnSpPr>
            <p:cNvPr id="23" name="Straight Connector 22"/>
            <p:cNvCxnSpPr/>
            <p:nvPr/>
          </p:nvCxnSpPr>
          <p:spPr>
            <a:xfrm>
              <a:off x="8298191" y="5644925"/>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686192" y="5193603"/>
              <a:ext cx="3258071"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How ML should co-exist</a:t>
              </a:r>
            </a:p>
            <a:p>
              <a:pPr algn="ctr"/>
              <a:r>
                <a:rPr lang="en-US" sz="2400" dirty="0" smtClean="0">
                  <a:solidFill>
                    <a:schemeClr val="bg1"/>
                  </a:solidFill>
                  <a:latin typeface="Gill Sans" charset="0"/>
                  <a:ea typeface="Gill Sans" charset="0"/>
                  <a:cs typeface="Gill Sans" charset="0"/>
                </a:rPr>
                <a:t>with heuristic?</a:t>
              </a:r>
              <a:endParaRPr lang="en-US" sz="2400" dirty="0">
                <a:solidFill>
                  <a:schemeClr val="bg1"/>
                </a:solidFill>
                <a:latin typeface="Gill Sans" charset="0"/>
                <a:ea typeface="Gill Sans" charset="0"/>
                <a:cs typeface="Gill Sans" charset="0"/>
              </a:endParaRPr>
            </a:p>
          </p:txBody>
        </p:sp>
      </p:grpSp>
    </p:spTree>
    <p:extLst>
      <p:ext uri="{BB962C8B-B14F-4D97-AF65-F5344CB8AC3E}">
        <p14:creationId xmlns:p14="http://schemas.microsoft.com/office/powerpoint/2010/main" val="88519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1DD81C-5FE7-6E48-8E56-19E69CF777D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7</a:t>
            </a:fld>
            <a:endParaRPr lang="en-US" dirty="0"/>
          </a:p>
        </p:txBody>
      </p:sp>
      <p:sp>
        <p:nvSpPr>
          <p:cNvPr id="8" name="Title 1"/>
          <p:cNvSpPr>
            <a:spLocks noGrp="1"/>
          </p:cNvSpPr>
          <p:nvPr>
            <p:ph type="title"/>
          </p:nvPr>
        </p:nvSpPr>
        <p:spPr>
          <a:xfrm>
            <a:off x="444494" y="91440"/>
            <a:ext cx="8621875" cy="1143000"/>
          </a:xfrm>
        </p:spPr>
        <p:txBody>
          <a:bodyPr/>
          <a:lstStyle/>
          <a:p>
            <a:r>
              <a:rPr lang="en-US" sz="3600" dirty="0" smtClean="0"/>
              <a:t>My Work</a:t>
            </a:r>
            <a:endParaRPr lang="en-US" sz="3600" dirty="0"/>
          </a:p>
        </p:txBody>
      </p:sp>
      <p:sp>
        <p:nvSpPr>
          <p:cNvPr id="52" name="TextBox 51"/>
          <p:cNvSpPr txBox="1"/>
          <p:nvPr/>
        </p:nvSpPr>
        <p:spPr>
          <a:xfrm>
            <a:off x="3376002" y="2951222"/>
            <a:ext cx="5690367" cy="830997"/>
          </a:xfrm>
          <a:prstGeom prst="rect">
            <a:avLst/>
          </a:prstGeom>
          <a:noFill/>
        </p:spPr>
        <p:txBody>
          <a:bodyPr wrap="square" rtlCol="0">
            <a:spAutoFit/>
          </a:bodyPr>
          <a:lstStyle/>
          <a:p>
            <a:pPr algn="ctr"/>
            <a:r>
              <a:rPr lang="en-US" sz="2400" b="1" dirty="0" smtClean="0">
                <a:solidFill>
                  <a:schemeClr val="bg1"/>
                </a:solidFill>
                <a:latin typeface="Gill Sans" charset="0"/>
                <a:ea typeface="Gill Sans" charset="0"/>
                <a:cs typeface="Gill Sans" charset="0"/>
              </a:rPr>
              <a:t>Focus:</a:t>
            </a:r>
            <a:r>
              <a:rPr lang="en-US" sz="2400" b="1" dirty="0" smtClean="0">
                <a:solidFill>
                  <a:srgbClr val="0000FF"/>
                </a:solidFill>
                <a:latin typeface="Gill Sans" charset="0"/>
                <a:ea typeface="Gill Sans" charset="0"/>
                <a:cs typeface="Gill Sans" charset="0"/>
              </a:rPr>
              <a:t> Data and </a:t>
            </a:r>
          </a:p>
          <a:p>
            <a:pPr algn="ctr"/>
            <a:r>
              <a:rPr lang="en-US" sz="2400" b="1" dirty="0" smtClean="0">
                <a:solidFill>
                  <a:srgbClr val="0000FF"/>
                </a:solidFill>
                <a:latin typeface="Gill Sans" charset="0"/>
                <a:ea typeface="Gill Sans" charset="0"/>
                <a:cs typeface="Gill Sans" charset="0"/>
              </a:rPr>
              <a:t>Storage Systems</a:t>
            </a:r>
          </a:p>
        </p:txBody>
      </p:sp>
      <p:cxnSp>
        <p:nvCxnSpPr>
          <p:cNvPr id="99" name="Straight Connector 98"/>
          <p:cNvCxnSpPr/>
          <p:nvPr/>
        </p:nvCxnSpPr>
        <p:spPr>
          <a:xfrm>
            <a:off x="6585373" y="-7373327"/>
            <a:ext cx="2112007"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240982" y="1572247"/>
            <a:ext cx="3638925" cy="860854"/>
            <a:chOff x="4050923" y="1572247"/>
            <a:chExt cx="3638925" cy="860854"/>
          </a:xfrm>
        </p:grpSpPr>
        <p:sp>
          <p:nvSpPr>
            <p:cNvPr id="65" name="Rounded Rectangle 64"/>
            <p:cNvSpPr/>
            <p:nvPr/>
          </p:nvSpPr>
          <p:spPr>
            <a:xfrm>
              <a:off x="4050923" y="1572247"/>
              <a:ext cx="3638925" cy="860854"/>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 Applications</a:t>
              </a:r>
              <a:endParaRPr lang="en-US" sz="2000" dirty="0">
                <a:latin typeface="Gill Sans" charset="0"/>
                <a:ea typeface="Gill Sans" charset="0"/>
                <a:cs typeface="Gill Sans" charset="0"/>
              </a:endParaRPr>
            </a:p>
          </p:txBody>
        </p:sp>
        <p:grpSp>
          <p:nvGrpSpPr>
            <p:cNvPr id="66" name="Group 65"/>
            <p:cNvGrpSpPr/>
            <p:nvPr/>
          </p:nvGrpSpPr>
          <p:grpSpPr>
            <a:xfrm>
              <a:off x="4302632" y="1861365"/>
              <a:ext cx="3353952" cy="517102"/>
              <a:chOff x="9440292" y="1014786"/>
              <a:chExt cx="3353952" cy="517102"/>
            </a:xfrm>
          </p:grpSpPr>
          <p:pic>
            <p:nvPicPr>
              <p:cNvPr id="67" name="Picture 66"/>
              <p:cNvPicPr>
                <a:picLocks noChangeAspect="1"/>
              </p:cNvPicPr>
              <p:nvPr/>
            </p:nvPicPr>
            <p:blipFill>
              <a:blip r:embed="rId3"/>
              <a:stretch>
                <a:fillRect/>
              </a:stretch>
            </p:blipFill>
            <p:spPr>
              <a:xfrm>
                <a:off x="9440292" y="1155633"/>
                <a:ext cx="376255" cy="376255"/>
              </a:xfrm>
              <a:prstGeom prst="rect">
                <a:avLst/>
              </a:prstGeom>
            </p:spPr>
          </p:pic>
          <p:pic>
            <p:nvPicPr>
              <p:cNvPr id="69" name="Picture 68"/>
              <p:cNvPicPr>
                <a:picLocks noChangeAspect="1"/>
              </p:cNvPicPr>
              <p:nvPr/>
            </p:nvPicPr>
            <p:blipFill>
              <a:blip r:embed="rId4"/>
              <a:stretch>
                <a:fillRect/>
              </a:stretch>
            </p:blipFill>
            <p:spPr>
              <a:xfrm>
                <a:off x="9921653" y="1147252"/>
                <a:ext cx="359655" cy="359655"/>
              </a:xfrm>
              <a:prstGeom prst="rect">
                <a:avLst/>
              </a:prstGeom>
            </p:spPr>
          </p:pic>
          <p:pic>
            <p:nvPicPr>
              <p:cNvPr id="70" name="Picture 69"/>
              <p:cNvPicPr>
                <a:picLocks noChangeAspect="1"/>
              </p:cNvPicPr>
              <p:nvPr/>
            </p:nvPicPr>
            <p:blipFill>
              <a:blip r:embed="rId5"/>
              <a:stretch>
                <a:fillRect/>
              </a:stretch>
            </p:blipFill>
            <p:spPr>
              <a:xfrm>
                <a:off x="10389110" y="1155633"/>
                <a:ext cx="364497" cy="376255"/>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t="1791" r="213"/>
              <a:stretch/>
            </p:blipFill>
            <p:spPr>
              <a:xfrm>
                <a:off x="11875837" y="1128490"/>
                <a:ext cx="447153" cy="390019"/>
              </a:xfrm>
              <a:prstGeom prst="rect">
                <a:avLst/>
              </a:prstGeom>
            </p:spPr>
          </p:pic>
          <p:pic>
            <p:nvPicPr>
              <p:cNvPr id="89" name="Picture 88"/>
              <p:cNvPicPr>
                <a:picLocks noChangeAspect="1"/>
              </p:cNvPicPr>
              <p:nvPr/>
            </p:nvPicPr>
            <p:blipFill>
              <a:blip r:embed="rId7"/>
              <a:stretch>
                <a:fillRect/>
              </a:stretch>
            </p:blipFill>
            <p:spPr>
              <a:xfrm>
                <a:off x="10866246" y="1105391"/>
                <a:ext cx="417752" cy="417752"/>
              </a:xfrm>
              <a:prstGeom prst="rect">
                <a:avLst/>
              </a:prstGeom>
            </p:spPr>
          </p:pic>
          <p:pic>
            <p:nvPicPr>
              <p:cNvPr id="100" name="Picture 99"/>
              <p:cNvPicPr>
                <a:picLocks noChangeAspect="1"/>
              </p:cNvPicPr>
              <p:nvPr/>
            </p:nvPicPr>
            <p:blipFill>
              <a:blip r:embed="rId8"/>
              <a:stretch>
                <a:fillRect/>
              </a:stretch>
            </p:blipFill>
            <p:spPr>
              <a:xfrm>
                <a:off x="11378014" y="1116298"/>
                <a:ext cx="401554" cy="401554"/>
              </a:xfrm>
              <a:prstGeom prst="rect">
                <a:avLst/>
              </a:prstGeom>
            </p:spPr>
          </p:pic>
          <p:sp>
            <p:nvSpPr>
              <p:cNvPr id="101" name="TextBox 100"/>
              <p:cNvSpPr txBox="1"/>
              <p:nvPr/>
            </p:nvSpPr>
            <p:spPr>
              <a:xfrm>
                <a:off x="12301801" y="1014786"/>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grpSp>
        <p:nvGrpSpPr>
          <p:cNvPr id="103" name="Group 102"/>
          <p:cNvGrpSpPr/>
          <p:nvPr/>
        </p:nvGrpSpPr>
        <p:grpSpPr>
          <a:xfrm>
            <a:off x="240599" y="2551930"/>
            <a:ext cx="3606044" cy="912253"/>
            <a:chOff x="4050540" y="2551930"/>
            <a:chExt cx="3606044" cy="912253"/>
          </a:xfrm>
        </p:grpSpPr>
        <p:sp>
          <p:nvSpPr>
            <p:cNvPr id="104" name="Rounded Rectangle 103"/>
            <p:cNvSpPr/>
            <p:nvPr/>
          </p:nvSpPr>
          <p:spPr>
            <a:xfrm>
              <a:off x="4050540" y="2551930"/>
              <a:ext cx="3606044" cy="912253"/>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User-level Software</a:t>
              </a:r>
              <a:endParaRPr lang="en-US" sz="2000" dirty="0">
                <a:latin typeface="Gill Sans" charset="0"/>
                <a:ea typeface="Gill Sans" charset="0"/>
                <a:cs typeface="Gill Sans" charset="0"/>
              </a:endParaRPr>
            </a:p>
          </p:txBody>
        </p:sp>
        <p:grpSp>
          <p:nvGrpSpPr>
            <p:cNvPr id="105" name="Group 104"/>
            <p:cNvGrpSpPr/>
            <p:nvPr/>
          </p:nvGrpSpPr>
          <p:grpSpPr>
            <a:xfrm>
              <a:off x="4714557" y="2845043"/>
              <a:ext cx="2613356" cy="601599"/>
              <a:chOff x="4683932" y="2923313"/>
              <a:chExt cx="2613356" cy="601599"/>
            </a:xfrm>
          </p:grpSpPr>
          <p:pic>
            <p:nvPicPr>
              <p:cNvPr id="106" name="Picture 105"/>
              <p:cNvPicPr>
                <a:picLocks noChangeAspect="1"/>
              </p:cNvPicPr>
              <p:nvPr/>
            </p:nvPicPr>
            <p:blipFill>
              <a:blip r:embed="rId9"/>
              <a:stretch>
                <a:fillRect/>
              </a:stretch>
            </p:blipFill>
            <p:spPr>
              <a:xfrm flipH="1">
                <a:off x="5695023" y="3057517"/>
                <a:ext cx="622654" cy="467395"/>
              </a:xfrm>
              <a:prstGeom prst="rect">
                <a:avLst/>
              </a:prstGeom>
            </p:spPr>
          </p:pic>
          <p:pic>
            <p:nvPicPr>
              <p:cNvPr id="107" name="Picture 106"/>
              <p:cNvPicPr>
                <a:picLocks noChangeAspect="1"/>
              </p:cNvPicPr>
              <p:nvPr/>
            </p:nvPicPr>
            <p:blipFill>
              <a:blip r:embed="rId10"/>
              <a:stretch>
                <a:fillRect/>
              </a:stretch>
            </p:blipFill>
            <p:spPr>
              <a:xfrm>
                <a:off x="6307051" y="3028281"/>
                <a:ext cx="473961" cy="473961"/>
              </a:xfrm>
              <a:prstGeom prst="rect">
                <a:avLst/>
              </a:prstGeom>
            </p:spPr>
          </p:pic>
          <p:sp>
            <p:nvSpPr>
              <p:cNvPr id="108" name="TextBox 107"/>
              <p:cNvSpPr txBox="1"/>
              <p:nvPr/>
            </p:nvSpPr>
            <p:spPr>
              <a:xfrm>
                <a:off x="6804845" y="2923313"/>
                <a:ext cx="492443" cy="461665"/>
              </a:xfrm>
              <a:prstGeom prst="rect">
                <a:avLst/>
              </a:prstGeom>
              <a:noFill/>
            </p:spPr>
            <p:txBody>
              <a:bodyPr wrap="none" rtlCol="0">
                <a:spAutoFit/>
              </a:bodyPr>
              <a:lstStyle/>
              <a:p>
                <a:pPr algn="ctr"/>
                <a:r>
                  <a:rPr lang="is-IS" sz="2400" b="1" i="1" dirty="0"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pic>
            <p:nvPicPr>
              <p:cNvPr id="109" name="Picture 108"/>
              <p:cNvPicPr>
                <a:picLocks noChangeAspect="1"/>
              </p:cNvPicPr>
              <p:nvPr/>
            </p:nvPicPr>
            <p:blipFill>
              <a:blip r:embed="rId11"/>
              <a:stretch>
                <a:fillRect/>
              </a:stretch>
            </p:blipFill>
            <p:spPr>
              <a:xfrm>
                <a:off x="4683932" y="3036969"/>
                <a:ext cx="448221" cy="479601"/>
              </a:xfrm>
              <a:prstGeom prst="rect">
                <a:avLst/>
              </a:prstGeom>
            </p:spPr>
          </p:pic>
          <p:pic>
            <p:nvPicPr>
              <p:cNvPr id="110" name="Picture 109"/>
              <p:cNvPicPr>
                <a:picLocks noChangeAspect="1"/>
              </p:cNvPicPr>
              <p:nvPr/>
            </p:nvPicPr>
            <p:blipFill>
              <a:blip r:embed="rId12"/>
              <a:stretch>
                <a:fillRect/>
              </a:stretch>
            </p:blipFill>
            <p:spPr>
              <a:xfrm>
                <a:off x="5205455" y="3036969"/>
                <a:ext cx="470453" cy="476782"/>
              </a:xfrm>
              <a:prstGeom prst="rect">
                <a:avLst/>
              </a:prstGeom>
            </p:spPr>
          </p:pic>
        </p:grpSp>
      </p:grpSp>
      <p:sp>
        <p:nvSpPr>
          <p:cNvPr id="111" name="Down Arrow 110"/>
          <p:cNvSpPr/>
          <p:nvPr/>
        </p:nvSpPr>
        <p:spPr>
          <a:xfrm>
            <a:off x="1758556" y="3657789"/>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own Arrow 111"/>
          <p:cNvSpPr/>
          <p:nvPr/>
        </p:nvSpPr>
        <p:spPr>
          <a:xfrm>
            <a:off x="1084095" y="3658627"/>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Down Arrow 112"/>
          <p:cNvSpPr/>
          <p:nvPr/>
        </p:nvSpPr>
        <p:spPr>
          <a:xfrm>
            <a:off x="2418141" y="3661328"/>
            <a:ext cx="320177" cy="451534"/>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 name="Group 113"/>
          <p:cNvGrpSpPr/>
          <p:nvPr/>
        </p:nvGrpSpPr>
        <p:grpSpPr>
          <a:xfrm>
            <a:off x="240599" y="5588398"/>
            <a:ext cx="3606044" cy="828611"/>
            <a:chOff x="354418" y="5742350"/>
            <a:chExt cx="3248260" cy="828611"/>
          </a:xfrm>
        </p:grpSpPr>
        <p:sp>
          <p:nvSpPr>
            <p:cNvPr id="115" name="Rounded Rectangle 114"/>
            <p:cNvSpPr/>
            <p:nvPr/>
          </p:nvSpPr>
          <p:spPr>
            <a:xfrm>
              <a:off x="354418" y="5742350"/>
              <a:ext cx="3248260" cy="828611"/>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Hardware Devices</a:t>
              </a:r>
              <a:endParaRPr lang="en-US" sz="2000" dirty="0">
                <a:latin typeface="Gill Sans" charset="0"/>
                <a:ea typeface="Gill Sans" charset="0"/>
                <a:cs typeface="Gill Sans" charset="0"/>
              </a:endParaRPr>
            </a:p>
          </p:txBody>
        </p:sp>
        <p:grpSp>
          <p:nvGrpSpPr>
            <p:cNvPr id="116" name="Group 115"/>
            <p:cNvGrpSpPr/>
            <p:nvPr/>
          </p:nvGrpSpPr>
          <p:grpSpPr>
            <a:xfrm>
              <a:off x="604119" y="6058657"/>
              <a:ext cx="2972444" cy="512304"/>
              <a:chOff x="8783134" y="2727336"/>
              <a:chExt cx="2972444" cy="512304"/>
            </a:xfrm>
          </p:grpSpPr>
          <p:pic>
            <p:nvPicPr>
              <p:cNvPr id="117" name="Picture 1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30898" y="2828299"/>
                <a:ext cx="666339" cy="369188"/>
              </a:xfrm>
              <a:prstGeom prst="rect">
                <a:avLst/>
              </a:prstGeom>
            </p:spPr>
          </p:pic>
          <p:pic>
            <p:nvPicPr>
              <p:cNvPr id="118" name="Picture 1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06750" y="2748270"/>
                <a:ext cx="560335" cy="491370"/>
              </a:xfrm>
              <a:prstGeom prst="rect">
                <a:avLst/>
              </a:prstGeom>
            </p:spPr>
          </p:pic>
          <p:sp>
            <p:nvSpPr>
              <p:cNvPr id="119" name="TextBox 118"/>
              <p:cNvSpPr txBox="1"/>
              <p:nvPr/>
            </p:nvSpPr>
            <p:spPr>
              <a:xfrm>
                <a:off x="11139832" y="2727336"/>
                <a:ext cx="615746" cy="461665"/>
              </a:xfrm>
              <a:prstGeom prst="rect">
                <a:avLst/>
              </a:prstGeom>
              <a:noFill/>
            </p:spPr>
            <p:txBody>
              <a:bodyPr wrap="square" rtlCol="0">
                <a:spAutoFit/>
              </a:bodyPr>
              <a:lstStyle/>
              <a:p>
                <a:pPr algn="ctr"/>
                <a:r>
                  <a:rPr lang="is-IS" sz="2400" b="1" dirty="0" smtClean="0">
                    <a:solidFill>
                      <a:schemeClr val="bg1"/>
                    </a:solidFill>
                    <a:latin typeface="Gill Sans" charset="0"/>
                    <a:ea typeface="Gill Sans" charset="0"/>
                    <a:cs typeface="Gill Sans" charset="0"/>
                  </a:rPr>
                  <a:t>…</a:t>
                </a:r>
                <a:endParaRPr lang="en-US" sz="2400" b="1" dirty="0">
                  <a:solidFill>
                    <a:schemeClr val="bg1"/>
                  </a:solidFill>
                  <a:latin typeface="Gill Sans" charset="0"/>
                  <a:ea typeface="Gill Sans" charset="0"/>
                  <a:cs typeface="Gill Sans" charset="0"/>
                </a:endParaRPr>
              </a:p>
            </p:txBody>
          </p:sp>
          <p:pic>
            <p:nvPicPr>
              <p:cNvPr id="120" name="Picture 119"/>
              <p:cNvPicPr>
                <a:picLocks noChangeAspect="1"/>
              </p:cNvPicPr>
              <p:nvPr/>
            </p:nvPicPr>
            <p:blipFill>
              <a:blip r:embed="rId15"/>
              <a:stretch>
                <a:fillRect/>
              </a:stretch>
            </p:blipFill>
            <p:spPr>
              <a:xfrm>
                <a:off x="9772856" y="2777973"/>
                <a:ext cx="412862" cy="411028"/>
              </a:xfrm>
              <a:prstGeom prst="rect">
                <a:avLst/>
              </a:prstGeom>
            </p:spPr>
          </p:pic>
          <p:pic>
            <p:nvPicPr>
              <p:cNvPr id="121" name="Picture 1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9180377" y="2876278"/>
                <a:ext cx="569726" cy="235353"/>
              </a:xfrm>
              <a:prstGeom prst="rect">
                <a:avLst/>
              </a:prstGeom>
            </p:spPr>
          </p:pic>
          <p:pic>
            <p:nvPicPr>
              <p:cNvPr id="122" name="Picture 1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a:off x="8783134" y="2886062"/>
                <a:ext cx="382424" cy="256543"/>
              </a:xfrm>
              <a:prstGeom prst="rect">
                <a:avLst/>
              </a:prstGeom>
            </p:spPr>
          </p:pic>
        </p:grpSp>
      </p:grpSp>
      <p:grpSp>
        <p:nvGrpSpPr>
          <p:cNvPr id="123" name="Group 122"/>
          <p:cNvGrpSpPr/>
          <p:nvPr/>
        </p:nvGrpSpPr>
        <p:grpSpPr>
          <a:xfrm>
            <a:off x="240599" y="4603784"/>
            <a:ext cx="3639308" cy="830820"/>
            <a:chOff x="342110" y="4793086"/>
            <a:chExt cx="3248260" cy="830820"/>
          </a:xfrm>
        </p:grpSpPr>
        <p:sp>
          <p:nvSpPr>
            <p:cNvPr id="124" name="Rounded Rectangle 123"/>
            <p:cNvSpPr/>
            <p:nvPr/>
          </p:nvSpPr>
          <p:spPr>
            <a:xfrm>
              <a:off x="342110" y="4793086"/>
              <a:ext cx="3248260" cy="830820"/>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2000" dirty="0" smtClean="0">
                  <a:latin typeface="Gill Sans" charset="0"/>
                  <a:ea typeface="Gill Sans" charset="0"/>
                  <a:cs typeface="Gill Sans" charset="0"/>
                </a:rPr>
                <a:t>Operating Systems</a:t>
              </a:r>
              <a:endParaRPr lang="en-US" sz="2000" dirty="0">
                <a:latin typeface="Gill Sans" charset="0"/>
                <a:ea typeface="Gill Sans" charset="0"/>
                <a:cs typeface="Gill Sans" charset="0"/>
              </a:endParaRPr>
            </a:p>
          </p:txBody>
        </p:sp>
        <p:grpSp>
          <p:nvGrpSpPr>
            <p:cNvPr id="125" name="Group 124"/>
            <p:cNvGrpSpPr/>
            <p:nvPr/>
          </p:nvGrpSpPr>
          <p:grpSpPr>
            <a:xfrm>
              <a:off x="897186" y="5105485"/>
              <a:ext cx="2138105" cy="512109"/>
              <a:chOff x="8060912" y="3061695"/>
              <a:chExt cx="2708794" cy="695553"/>
            </a:xfrm>
          </p:grpSpPr>
          <p:pic>
            <p:nvPicPr>
              <p:cNvPr id="126" name="Picture 1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60912" y="3213100"/>
                <a:ext cx="577271" cy="533538"/>
              </a:xfrm>
              <a:prstGeom prst="rect">
                <a:avLst/>
              </a:prstGeom>
            </p:spPr>
          </p:pic>
          <p:pic>
            <p:nvPicPr>
              <p:cNvPr id="127" name="Picture 12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20932" y="3190610"/>
                <a:ext cx="592010" cy="566638"/>
              </a:xfrm>
              <a:prstGeom prst="rect">
                <a:avLst/>
              </a:prstGeom>
            </p:spPr>
          </p:pic>
          <p:pic>
            <p:nvPicPr>
              <p:cNvPr id="128" name="Picture 1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69237" y="3215500"/>
                <a:ext cx="543334" cy="510897"/>
              </a:xfrm>
              <a:prstGeom prst="rect">
                <a:avLst/>
              </a:prstGeom>
            </p:spPr>
          </p:pic>
          <p:pic>
            <p:nvPicPr>
              <p:cNvPr id="129" name="Picture 1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12571" y="3241747"/>
                <a:ext cx="557507" cy="500812"/>
              </a:xfrm>
              <a:prstGeom prst="rect">
                <a:avLst/>
              </a:prstGeom>
            </p:spPr>
          </p:pic>
          <p:sp>
            <p:nvSpPr>
              <p:cNvPr id="130" name="TextBox 129"/>
              <p:cNvSpPr txBox="1"/>
              <p:nvPr/>
            </p:nvSpPr>
            <p:spPr>
              <a:xfrm>
                <a:off x="10277263" y="3061695"/>
                <a:ext cx="492443" cy="461665"/>
              </a:xfrm>
              <a:prstGeom prst="rect">
                <a:avLst/>
              </a:prstGeom>
              <a:noFill/>
            </p:spPr>
            <p:txBody>
              <a:bodyPr wrap="none" rtlCol="0">
                <a:spAutoFit/>
              </a:bodyPr>
              <a:lstStyle/>
              <a:p>
                <a:pPr algn="ctr"/>
                <a:r>
                  <a:rPr lang="is-IS" sz="2400" b="1" i="1" smtClean="0">
                    <a:solidFill>
                      <a:schemeClr val="bg1"/>
                    </a:solidFill>
                    <a:latin typeface="Gill Sans" charset="0"/>
                    <a:ea typeface="Gill Sans" charset="0"/>
                    <a:cs typeface="Gill Sans" charset="0"/>
                  </a:rPr>
                  <a:t>…</a:t>
                </a:r>
                <a:endParaRPr lang="en-US" sz="2400" b="1" i="1" dirty="0">
                  <a:solidFill>
                    <a:schemeClr val="bg1"/>
                  </a:solidFill>
                  <a:latin typeface="Gill Sans" charset="0"/>
                  <a:ea typeface="Gill Sans" charset="0"/>
                  <a:cs typeface="Gill Sans" charset="0"/>
                </a:endParaRPr>
              </a:p>
            </p:txBody>
          </p:sp>
        </p:grpSp>
      </p:grpSp>
      <p:sp>
        <p:nvSpPr>
          <p:cNvPr id="131" name="TextBox 130"/>
          <p:cNvSpPr txBox="1"/>
          <p:nvPr/>
        </p:nvSpPr>
        <p:spPr>
          <a:xfrm>
            <a:off x="1284332" y="4168222"/>
            <a:ext cx="1332416" cy="461665"/>
          </a:xfrm>
          <a:prstGeom prst="rect">
            <a:avLst/>
          </a:prstGeom>
          <a:noFill/>
        </p:spPr>
        <p:txBody>
          <a:bodyPr wrap="none" rtlCol="0">
            <a:spAutoFit/>
          </a:bodyPr>
          <a:lstStyle/>
          <a:p>
            <a:pPr algn="ctr"/>
            <a:r>
              <a:rPr lang="en-US" sz="2400" i="1" dirty="0" smtClean="0">
                <a:solidFill>
                  <a:schemeClr val="bg1"/>
                </a:solidFill>
                <a:latin typeface="Gill Sans" charset="0"/>
                <a:ea typeface="Gill Sans" charset="0"/>
                <a:cs typeface="Gill Sans" charset="0"/>
              </a:rPr>
              <a:t>Resources</a:t>
            </a:r>
            <a:endParaRPr lang="en-US" sz="2400" i="1" dirty="0">
              <a:solidFill>
                <a:schemeClr val="bg1"/>
              </a:solidFill>
              <a:latin typeface="Gill Sans" charset="0"/>
              <a:ea typeface="Gill Sans" charset="0"/>
              <a:cs typeface="Gill Sans" charset="0"/>
            </a:endParaRPr>
          </a:p>
        </p:txBody>
      </p:sp>
      <p:grpSp>
        <p:nvGrpSpPr>
          <p:cNvPr id="26" name="Group 25"/>
          <p:cNvGrpSpPr/>
          <p:nvPr/>
        </p:nvGrpSpPr>
        <p:grpSpPr>
          <a:xfrm>
            <a:off x="1741399" y="2637343"/>
            <a:ext cx="2138920" cy="3769199"/>
            <a:chOff x="3256014" y="2475217"/>
            <a:chExt cx="1951221" cy="4220501"/>
          </a:xfrm>
        </p:grpSpPr>
        <p:sp>
          <p:nvSpPr>
            <p:cNvPr id="21" name="Rectangle 20"/>
            <p:cNvSpPr/>
            <p:nvPr/>
          </p:nvSpPr>
          <p:spPr>
            <a:xfrm>
              <a:off x="3256014" y="2475217"/>
              <a:ext cx="1951221" cy="1686281"/>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3267221" y="4161917"/>
              <a:ext cx="1940014" cy="2533801"/>
            </a:xfrm>
            <a:prstGeom prst="rect">
              <a:avLst/>
            </a:prstGeom>
            <a:solidFill>
              <a:srgbClr val="000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2119362" y="3871795"/>
            <a:ext cx="5791042" cy="2545214"/>
            <a:chOff x="3670479" y="3865846"/>
            <a:chExt cx="7045984" cy="589383"/>
          </a:xfrm>
        </p:grpSpPr>
        <p:cxnSp>
          <p:nvCxnSpPr>
            <p:cNvPr id="29" name="Straight Connector 28"/>
            <p:cNvCxnSpPr/>
            <p:nvPr/>
          </p:nvCxnSpPr>
          <p:spPr>
            <a:xfrm>
              <a:off x="3670479" y="4455229"/>
              <a:ext cx="2614411"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284890" y="3865847"/>
              <a:ext cx="553792" cy="589382"/>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24560" y="3865846"/>
              <a:ext cx="3891903" cy="241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92558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AFC625-79CE-174E-AA5F-F5C514E850D5}"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70</a:t>
            </a:fld>
            <a:endParaRPr lang="en-US" dirty="0"/>
          </a:p>
        </p:txBody>
      </p:sp>
      <p:sp>
        <p:nvSpPr>
          <p:cNvPr id="7" name="Title 1"/>
          <p:cNvSpPr>
            <a:spLocks noGrp="1"/>
          </p:cNvSpPr>
          <p:nvPr>
            <p:ph type="title"/>
          </p:nvPr>
        </p:nvSpPr>
        <p:spPr>
          <a:xfrm>
            <a:off x="444494" y="91440"/>
            <a:ext cx="12489628" cy="1143000"/>
          </a:xfrm>
        </p:spPr>
        <p:txBody>
          <a:bodyPr/>
          <a:lstStyle/>
          <a:p>
            <a:r>
              <a:rPr lang="en-US" sz="3600" dirty="0" smtClean="0"/>
              <a:t>Storage for ML</a:t>
            </a:r>
            <a:endParaRPr lang="en-US" sz="2400" dirty="0"/>
          </a:p>
        </p:txBody>
      </p:sp>
      <p:sp>
        <p:nvSpPr>
          <p:cNvPr id="8" name="Rounded Rectangle 7"/>
          <p:cNvSpPr/>
          <p:nvPr/>
        </p:nvSpPr>
        <p:spPr>
          <a:xfrm>
            <a:off x="5299529" y="5116988"/>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grpSp>
        <p:nvGrpSpPr>
          <p:cNvPr id="35" name="Group 34"/>
          <p:cNvGrpSpPr/>
          <p:nvPr/>
        </p:nvGrpSpPr>
        <p:grpSpPr>
          <a:xfrm>
            <a:off x="364446" y="1267087"/>
            <a:ext cx="11517158" cy="3225725"/>
            <a:chOff x="364446" y="1267087"/>
            <a:chExt cx="11517158" cy="3225725"/>
          </a:xfrm>
        </p:grpSpPr>
        <p:sp>
          <p:nvSpPr>
            <p:cNvPr id="10" name="Rounded Rectangle 9"/>
            <p:cNvSpPr/>
            <p:nvPr/>
          </p:nvSpPr>
          <p:spPr>
            <a:xfrm>
              <a:off x="5299529" y="1791294"/>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11" name="TextBox 10"/>
            <p:cNvSpPr txBox="1"/>
            <p:nvPr/>
          </p:nvSpPr>
          <p:spPr>
            <a:xfrm>
              <a:off x="364446" y="3415594"/>
              <a:ext cx="2763449" cy="1077218"/>
            </a:xfrm>
            <a:prstGeom prst="rect">
              <a:avLst/>
            </a:prstGeom>
            <a:noFill/>
          </p:spPr>
          <p:txBody>
            <a:bodyPr wrap="none" rtlCol="0">
              <a:spAutoFit/>
            </a:bodyPr>
            <a:lstStyle/>
            <a:p>
              <a:pPr algn="ctr"/>
              <a:r>
                <a:rPr lang="en-US" sz="3200" b="1" i="1" dirty="0" smtClean="0">
                  <a:solidFill>
                    <a:schemeClr val="bg1"/>
                  </a:solidFill>
                  <a:latin typeface="Gill Sans" charset="0"/>
                  <a:ea typeface="Gill Sans" charset="0"/>
                  <a:cs typeface="Gill Sans" charset="0"/>
                </a:rPr>
                <a:t>Real-time </a:t>
              </a:r>
            </a:p>
            <a:p>
              <a:pPr algn="ctr"/>
              <a:r>
                <a:rPr lang="en-US" sz="3200" b="1" i="1" dirty="0" smtClean="0">
                  <a:solidFill>
                    <a:schemeClr val="bg1"/>
                  </a:solidFill>
                  <a:latin typeface="Gill Sans" charset="0"/>
                  <a:ea typeface="Gill Sans" charset="0"/>
                  <a:cs typeface="Gill Sans" charset="0"/>
                </a:rPr>
                <a:t>transparency</a:t>
              </a:r>
              <a:endParaRPr lang="en-US" sz="3200" b="1" i="1" dirty="0">
                <a:solidFill>
                  <a:schemeClr val="bg1"/>
                </a:solidFill>
                <a:latin typeface="Gill Sans" charset="0"/>
                <a:ea typeface="Gill Sans" charset="0"/>
                <a:cs typeface="Gill Sans" charset="0"/>
              </a:endParaRPr>
            </a:p>
          </p:txBody>
        </p:sp>
        <p:grpSp>
          <p:nvGrpSpPr>
            <p:cNvPr id="18" name="Group 17"/>
            <p:cNvGrpSpPr/>
            <p:nvPr/>
          </p:nvGrpSpPr>
          <p:grpSpPr>
            <a:xfrm>
              <a:off x="3127895" y="2242555"/>
              <a:ext cx="2119706" cy="1692136"/>
              <a:chOff x="3742046" y="2242555"/>
              <a:chExt cx="2119706" cy="1692136"/>
            </a:xfrm>
          </p:grpSpPr>
          <p:cxnSp>
            <p:nvCxnSpPr>
              <p:cNvPr id="12" name="Straight Connector 11"/>
              <p:cNvCxnSpPr/>
              <p:nvPr/>
            </p:nvCxnSpPr>
            <p:spPr>
              <a:xfrm>
                <a:off x="3742046" y="3933775"/>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36473" y="2247900"/>
                <a:ext cx="930852" cy="16858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67325" y="2242555"/>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8050219" y="2253763"/>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60762" y="1267087"/>
              <a:ext cx="3620842" cy="830997"/>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Channels </a:t>
              </a:r>
              <a:r>
                <a:rPr lang="en-US" sz="2400" smtClean="0">
                  <a:solidFill>
                    <a:schemeClr val="bg1"/>
                  </a:solidFill>
                  <a:latin typeface="Gill Sans" charset="0"/>
                  <a:ea typeface="Gill Sans" charset="0"/>
                  <a:cs typeface="Gill Sans" charset="0"/>
                </a:rPr>
                <a:t>for exchanging performance information </a:t>
              </a:r>
              <a:endParaRPr lang="en-US" sz="2400" dirty="0" smtClean="0">
                <a:solidFill>
                  <a:schemeClr val="bg1"/>
                </a:solidFill>
                <a:latin typeface="Gill Sans" charset="0"/>
                <a:ea typeface="Gill Sans" charset="0"/>
                <a:cs typeface="Gill Sans" charset="0"/>
              </a:endParaRPr>
            </a:p>
          </p:txBody>
        </p:sp>
      </p:grpSp>
      <p:grpSp>
        <p:nvGrpSpPr>
          <p:cNvPr id="36" name="Group 35"/>
          <p:cNvGrpSpPr/>
          <p:nvPr/>
        </p:nvGrpSpPr>
        <p:grpSpPr>
          <a:xfrm>
            <a:off x="3722322" y="3454141"/>
            <a:ext cx="8281140" cy="1000125"/>
            <a:chOff x="3722322" y="3454141"/>
            <a:chExt cx="8281140" cy="1000125"/>
          </a:xfrm>
        </p:grpSpPr>
        <p:sp>
          <p:nvSpPr>
            <p:cNvPr id="9" name="Rounded Rectangle 8"/>
            <p:cNvSpPr/>
            <p:nvPr/>
          </p:nvSpPr>
          <p:spPr>
            <a:xfrm>
              <a:off x="5299529" y="3454141"/>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cxnSp>
          <p:nvCxnSpPr>
            <p:cNvPr id="24" name="Straight Connector 23"/>
            <p:cNvCxnSpPr/>
            <p:nvPr/>
          </p:nvCxnSpPr>
          <p:spPr>
            <a:xfrm>
              <a:off x="3722322" y="3933775"/>
              <a:ext cx="15252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037402" y="3933775"/>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440243" y="3557170"/>
              <a:ext cx="3563219" cy="830997"/>
            </a:xfrm>
            <a:prstGeom prst="rect">
              <a:avLst/>
            </a:prstGeom>
            <a:noFill/>
          </p:spPr>
          <p:txBody>
            <a:bodyPr wrap="none" rtlCol="0">
              <a:spAutoFit/>
            </a:bodyPr>
            <a:lstStyle/>
            <a:p>
              <a:pPr algn="ctr"/>
              <a:r>
                <a:rPr lang="en-US" sz="2400" dirty="0">
                  <a:solidFill>
                    <a:schemeClr val="bg1"/>
                  </a:solidFill>
                  <a:latin typeface="Gill Sans" charset="0"/>
                  <a:ea typeface="Gill Sans" charset="0"/>
                  <a:cs typeface="Gill Sans" charset="0"/>
                </a:rPr>
                <a:t>N</a:t>
              </a:r>
              <a:r>
                <a:rPr lang="en-US" sz="2400" dirty="0" smtClean="0">
                  <a:solidFill>
                    <a:schemeClr val="bg1"/>
                  </a:solidFill>
                  <a:latin typeface="Gill Sans" charset="0"/>
                  <a:ea typeface="Gill Sans" charset="0"/>
                  <a:cs typeface="Gill Sans" charset="0"/>
                </a:rPr>
                <a:t>ear-data computation/ML</a:t>
              </a:r>
            </a:p>
            <a:p>
              <a:pPr algn="ctr"/>
              <a:r>
                <a:rPr lang="en-US" sz="2400" dirty="0">
                  <a:solidFill>
                    <a:schemeClr val="bg1"/>
                  </a:solidFill>
                  <a:latin typeface="Gill Sans" charset="0"/>
                  <a:ea typeface="Gill Sans" charset="0"/>
                  <a:cs typeface="Gill Sans" charset="0"/>
                </a:rPr>
                <a:t>s</a:t>
              </a:r>
              <a:r>
                <a:rPr lang="en-US" sz="2400" dirty="0" smtClean="0">
                  <a:solidFill>
                    <a:schemeClr val="bg1"/>
                  </a:solidFill>
                  <a:latin typeface="Gill Sans" charset="0"/>
                  <a:ea typeface="Gill Sans" charset="0"/>
                  <a:cs typeface="Gill Sans" charset="0"/>
                </a:rPr>
                <a:t>upport through hardware</a:t>
              </a:r>
              <a:endParaRPr lang="en-US" sz="2400" dirty="0">
                <a:solidFill>
                  <a:schemeClr val="bg1"/>
                </a:solidFill>
                <a:latin typeface="Gill Sans" charset="0"/>
                <a:ea typeface="Gill Sans" charset="0"/>
                <a:cs typeface="Gill Sans" charset="0"/>
              </a:endParaRPr>
            </a:p>
          </p:txBody>
        </p:sp>
      </p:grpSp>
      <p:grpSp>
        <p:nvGrpSpPr>
          <p:cNvPr id="28" name="Group 27"/>
          <p:cNvGrpSpPr/>
          <p:nvPr/>
        </p:nvGrpSpPr>
        <p:grpSpPr>
          <a:xfrm>
            <a:off x="3732788" y="3943550"/>
            <a:ext cx="1525279" cy="1685876"/>
            <a:chOff x="4336473" y="2247900"/>
            <a:chExt cx="1525279" cy="1685876"/>
          </a:xfrm>
        </p:grpSpPr>
        <p:cxnSp>
          <p:nvCxnSpPr>
            <p:cNvPr id="30" name="Straight Connector 29"/>
            <p:cNvCxnSpPr/>
            <p:nvPr/>
          </p:nvCxnSpPr>
          <p:spPr>
            <a:xfrm>
              <a:off x="4336473" y="2247900"/>
              <a:ext cx="930852" cy="16858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267325" y="3927786"/>
              <a:ext cx="594427"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062535" y="5615395"/>
            <a:ext cx="248449" cy="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0082" y="5116988"/>
            <a:ext cx="3283911" cy="830997"/>
          </a:xfrm>
          <a:prstGeom prst="rect">
            <a:avLst/>
          </a:prstGeom>
          <a:noFill/>
        </p:spPr>
        <p:txBody>
          <a:bodyPr wrap="none" rtlCol="0">
            <a:spAutoFit/>
          </a:bodyPr>
          <a:lstStyle/>
          <a:p>
            <a:pPr algn="ctr"/>
            <a:r>
              <a:rPr lang="en-US" sz="2400" dirty="0" smtClean="0">
                <a:solidFill>
                  <a:schemeClr val="bg1"/>
                </a:solidFill>
                <a:latin typeface="Gill Sans" charset="0"/>
                <a:ea typeface="Gill Sans" charset="0"/>
                <a:cs typeface="Gill Sans" charset="0"/>
              </a:rPr>
              <a:t>How to best coordinate </a:t>
            </a:r>
          </a:p>
          <a:p>
            <a:pPr algn="ctr"/>
            <a:r>
              <a:rPr lang="en-US" sz="2400" dirty="0">
                <a:solidFill>
                  <a:schemeClr val="bg1"/>
                </a:solidFill>
                <a:latin typeface="Gill Sans" charset="0"/>
                <a:ea typeface="Gill Sans" charset="0"/>
                <a:cs typeface="Gill Sans" charset="0"/>
              </a:rPr>
              <a:t>t</a:t>
            </a:r>
            <a:r>
              <a:rPr lang="en-US" sz="2400" dirty="0" smtClean="0">
                <a:solidFill>
                  <a:schemeClr val="bg1"/>
                </a:solidFill>
                <a:latin typeface="Gill Sans" charset="0"/>
                <a:ea typeface="Gill Sans" charset="0"/>
                <a:cs typeface="Gill Sans" charset="0"/>
              </a:rPr>
              <a:t>hese layers?</a:t>
            </a:r>
            <a:endParaRPr lang="en-US" sz="2400" dirty="0">
              <a:solidFill>
                <a:schemeClr val="bg1"/>
              </a:solidFill>
              <a:latin typeface="Gill Sans" charset="0"/>
              <a:ea typeface="Gill Sans" charset="0"/>
              <a:cs typeface="Gill Sans" charset="0"/>
            </a:endParaRPr>
          </a:p>
        </p:txBody>
      </p:sp>
      <p:sp>
        <p:nvSpPr>
          <p:cNvPr id="34" name="TextBox 33"/>
          <p:cNvSpPr txBox="1"/>
          <p:nvPr/>
        </p:nvSpPr>
        <p:spPr>
          <a:xfrm>
            <a:off x="7906163" y="1975384"/>
            <a:ext cx="4330040" cy="1200329"/>
          </a:xfrm>
          <a:prstGeom prst="rect">
            <a:avLst/>
          </a:prstGeom>
          <a:noFill/>
        </p:spPr>
        <p:txBody>
          <a:bodyPr wrap="square" rtlCol="0">
            <a:spAutoFit/>
          </a:bodyPr>
          <a:lstStyle/>
          <a:p>
            <a:pPr algn="ctr"/>
            <a:r>
              <a:rPr lang="en-US" sz="2400" dirty="0" smtClean="0">
                <a:solidFill>
                  <a:schemeClr val="bg1"/>
                </a:solidFill>
                <a:latin typeface="Gill Sans" charset="0"/>
                <a:ea typeface="Gill Sans" charset="0"/>
                <a:cs typeface="Gill Sans" charset="0"/>
              </a:rPr>
              <a:t>(e.g., data access patterns in </a:t>
            </a:r>
          </a:p>
          <a:p>
            <a:pPr algn="ctr"/>
            <a:r>
              <a:rPr lang="en-US" sz="2400" dirty="0" smtClean="0">
                <a:solidFill>
                  <a:schemeClr val="bg1"/>
                </a:solidFill>
                <a:latin typeface="Gill Sans" charset="0"/>
                <a:ea typeface="Gill Sans" charset="0"/>
                <a:cs typeface="Gill Sans" charset="0"/>
              </a:rPr>
              <a:t>large </a:t>
            </a:r>
            <a:r>
              <a:rPr lang="en-US" sz="2400" dirty="0">
                <a:solidFill>
                  <a:schemeClr val="bg1"/>
                </a:solidFill>
                <a:latin typeface="Gill Sans" charset="0"/>
                <a:ea typeface="Gill Sans" charset="0"/>
                <a:cs typeface="Gill Sans" charset="0"/>
              </a:rPr>
              <a:t>batching</a:t>
            </a:r>
            <a:r>
              <a:rPr lang="en-US" sz="2400" dirty="0" smtClean="0">
                <a:solidFill>
                  <a:schemeClr val="bg1"/>
                </a:solidFill>
                <a:latin typeface="Gill Sans" charset="0"/>
                <a:ea typeface="Gill Sans" charset="0"/>
                <a:cs typeface="Gill Sans" charset="0"/>
              </a:rPr>
              <a:t>, shuffling in ML)</a:t>
            </a:r>
          </a:p>
          <a:p>
            <a:pPr algn="ctr"/>
            <a:r>
              <a:rPr lang="is-IS" sz="2400" dirty="0" smtClean="0">
                <a:solidFill>
                  <a:schemeClr val="bg1"/>
                </a:solidFill>
                <a:latin typeface="Gill Sans" charset="0"/>
                <a:ea typeface="Gill Sans" charset="0"/>
                <a:cs typeface="Gill Sans" charset="0"/>
              </a:rPr>
              <a:t>…</a:t>
            </a:r>
            <a:endParaRPr lang="en-US" sz="2400"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18652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p:tgtEl>
                                          <p:spTgt spid="34"/>
                                        </p:tgtEl>
                                        <p:attrNameLst>
                                          <p:attrName>ppt_y</p:attrName>
                                        </p:attrNameLst>
                                      </p:cBhvr>
                                      <p:tavLst>
                                        <p:tav tm="0">
                                          <p:val>
                                            <p:strVal val="#ppt_y+#ppt_h*1.125000"/>
                                          </p:val>
                                        </p:tav>
                                        <p:tav tm="100000">
                                          <p:val>
                                            <p:strVal val="#ppt_y"/>
                                          </p:val>
                                        </p:tav>
                                      </p:tavLst>
                                    </p:anim>
                                    <p:animEffect transition="in" filter="wipe(up)">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p:bldP spid="3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FB8B08-0AC7-D24E-95CF-EDE6AE1E4A73}"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71</a:t>
            </a:fld>
            <a:endParaRPr lang="en-US" dirty="0"/>
          </a:p>
        </p:txBody>
      </p:sp>
      <p:sp>
        <p:nvSpPr>
          <p:cNvPr id="8" name="Rounded Rectangle 7"/>
          <p:cNvSpPr/>
          <p:nvPr/>
        </p:nvSpPr>
        <p:spPr>
          <a:xfrm>
            <a:off x="3149767" y="536637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9" name="Rounded Rectangle 8"/>
          <p:cNvSpPr/>
          <p:nvPr/>
        </p:nvSpPr>
        <p:spPr>
          <a:xfrm>
            <a:off x="3149767" y="416072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10" name="Rounded Rectangle 9"/>
          <p:cNvSpPr/>
          <p:nvPr/>
        </p:nvSpPr>
        <p:spPr>
          <a:xfrm>
            <a:off x="3149767" y="295507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11" name="Rounded Rectangle 10"/>
          <p:cNvSpPr/>
          <p:nvPr/>
        </p:nvSpPr>
        <p:spPr>
          <a:xfrm>
            <a:off x="3149767" y="1749429"/>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cxnSp>
        <p:nvCxnSpPr>
          <p:cNvPr id="14" name="Straight Connector 13"/>
          <p:cNvCxnSpPr/>
          <p:nvPr/>
        </p:nvCxnSpPr>
        <p:spPr>
          <a:xfrm>
            <a:off x="1234440" y="5499139"/>
            <a:ext cx="2115346" cy="867356"/>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9" y="2466432"/>
            <a:ext cx="2323858" cy="3032707"/>
          </a:xfrm>
          <a:prstGeom prst="rect">
            <a:avLst/>
          </a:prstGeom>
        </p:spPr>
      </p:pic>
      <p:sp>
        <p:nvSpPr>
          <p:cNvPr id="16" name="TextBox 15"/>
          <p:cNvSpPr txBox="1"/>
          <p:nvPr/>
        </p:nvSpPr>
        <p:spPr>
          <a:xfrm>
            <a:off x="237736" y="1185862"/>
            <a:ext cx="6464142" cy="461665"/>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Goal: Fast and stable </a:t>
            </a:r>
            <a:r>
              <a:rPr lang="en-US" sz="2400" i="1" dirty="0" smtClean="0">
                <a:solidFill>
                  <a:schemeClr val="bg1"/>
                </a:solidFill>
                <a:latin typeface="Gill Sans" charset="0"/>
                <a:ea typeface="Gill Sans" charset="0"/>
                <a:cs typeface="Gill Sans" charset="0"/>
              </a:rPr>
              <a:t>data and </a:t>
            </a:r>
            <a:r>
              <a:rPr lang="en-US" sz="2400" dirty="0" smtClean="0">
                <a:solidFill>
                  <a:schemeClr val="bg1"/>
                </a:solidFill>
                <a:latin typeface="Gill Sans" charset="0"/>
                <a:ea typeface="Gill Sans" charset="0"/>
                <a:cs typeface="Gill Sans" charset="0"/>
              </a:rPr>
              <a:t>storage systems</a:t>
            </a:r>
          </a:p>
        </p:txBody>
      </p:sp>
      <p:grpSp>
        <p:nvGrpSpPr>
          <p:cNvPr id="17" name="Group 16"/>
          <p:cNvGrpSpPr/>
          <p:nvPr/>
        </p:nvGrpSpPr>
        <p:grpSpPr>
          <a:xfrm>
            <a:off x="7016153" y="949700"/>
            <a:ext cx="5397074" cy="4010752"/>
            <a:chOff x="6794926" y="1150096"/>
            <a:chExt cx="7656823" cy="5427148"/>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926" y="1440348"/>
              <a:ext cx="5010947" cy="5136896"/>
            </a:xfrm>
            <a:prstGeom prst="rect">
              <a:avLst/>
            </a:prstGeom>
          </p:spPr>
        </p:pic>
        <p:grpSp>
          <p:nvGrpSpPr>
            <p:cNvPr id="19" name="Group 18"/>
            <p:cNvGrpSpPr/>
            <p:nvPr/>
          </p:nvGrpSpPr>
          <p:grpSpPr>
            <a:xfrm>
              <a:off x="8203973" y="1719249"/>
              <a:ext cx="676299" cy="3497561"/>
              <a:chOff x="7936835" y="1999299"/>
              <a:chExt cx="615950" cy="3185461"/>
            </a:xfrm>
          </p:grpSpPr>
          <p:sp>
            <p:nvSpPr>
              <p:cNvPr id="26" name="Arc 25"/>
              <p:cNvSpPr/>
              <p:nvPr/>
            </p:nvSpPr>
            <p:spPr>
              <a:xfrm rot="16200000">
                <a:off x="7606635" y="2329499"/>
                <a:ext cx="1276350" cy="615950"/>
              </a:xfrm>
              <a:prstGeom prst="arc">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p:cNvCxnSpPr/>
              <p:nvPr/>
            </p:nvCxnSpPr>
            <p:spPr>
              <a:xfrm>
                <a:off x="7936835" y="2547039"/>
                <a:ext cx="0" cy="263772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20" name="Down Arrow 19"/>
            <p:cNvSpPr/>
            <p:nvPr/>
          </p:nvSpPr>
          <p:spPr>
            <a:xfrm rot="19023092" flipV="1">
              <a:off x="8308107" y="2266128"/>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9023092" flipV="1">
              <a:off x="8669652" y="1846136"/>
              <a:ext cx="330113" cy="499975"/>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246536" y="1760665"/>
              <a:ext cx="6205213" cy="4559786"/>
              <a:chOff x="7938658" y="2109692"/>
              <a:chExt cx="5805054" cy="4027870"/>
            </a:xfrm>
          </p:grpSpPr>
          <p:sp>
            <p:nvSpPr>
              <p:cNvPr id="24" name="Arc 23"/>
              <p:cNvSpPr/>
              <p:nvPr/>
            </p:nvSpPr>
            <p:spPr>
              <a:xfrm rot="16200000">
                <a:off x="8834177" y="1228027"/>
                <a:ext cx="4027870" cy="57912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p:cNvCxnSpPr/>
              <p:nvPr/>
            </p:nvCxnSpPr>
            <p:spPr>
              <a:xfrm flipH="1">
                <a:off x="7938658" y="4052605"/>
                <a:ext cx="13854" cy="112724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8002678" y="1150096"/>
              <a:ext cx="3353868" cy="461665"/>
            </a:xfrm>
            <a:prstGeom prst="rect">
              <a:avLst/>
            </a:prstGeom>
            <a:noFill/>
          </p:spPr>
          <p:txBody>
            <a:bodyPr wrap="none" rtlCol="0">
              <a:spAutoFit/>
            </a:bodyPr>
            <a:lstStyle/>
            <a:p>
              <a:pPr algn="ctr"/>
              <a:r>
                <a:rPr lang="en-US" sz="2400" b="1" i="1" dirty="0">
                  <a:solidFill>
                    <a:srgbClr val="0000FF"/>
                  </a:solidFill>
                  <a:latin typeface="Gill Sans" charset="0"/>
                  <a:ea typeface="Gill Sans" charset="0"/>
                  <a:cs typeface="Gill Sans" charset="0"/>
                </a:rPr>
                <a:t>“</a:t>
              </a:r>
              <a:r>
                <a:rPr lang="en-US" sz="2400" b="1" i="1" dirty="0" smtClean="0">
                  <a:solidFill>
                    <a:srgbClr val="0000FF"/>
                  </a:solidFill>
                  <a:latin typeface="Gill Sans" charset="0"/>
                  <a:ea typeface="Gill Sans" charset="0"/>
                  <a:cs typeface="Gill Sans" charset="0"/>
                </a:rPr>
                <a:t>Tail-free” achieved!</a:t>
              </a:r>
            </a:p>
          </p:txBody>
        </p:sp>
      </p:grpSp>
      <p:cxnSp>
        <p:nvCxnSpPr>
          <p:cNvPr id="13" name="Straight Connector 12"/>
          <p:cNvCxnSpPr/>
          <p:nvPr/>
        </p:nvCxnSpPr>
        <p:spPr>
          <a:xfrm flipV="1">
            <a:off x="1234440" y="1800681"/>
            <a:ext cx="1915327" cy="1319972"/>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34" name="Picture 33" descr="blue-smiley-face-h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0671" y="915862"/>
            <a:ext cx="539093" cy="540000"/>
          </a:xfrm>
          <a:prstGeom prst="rect">
            <a:avLst/>
          </a:prstGeom>
        </p:spPr>
      </p:pic>
      <p:sp>
        <p:nvSpPr>
          <p:cNvPr id="35" name="Title 1"/>
          <p:cNvSpPr>
            <a:spLocks noGrp="1"/>
          </p:cNvSpPr>
          <p:nvPr>
            <p:ph type="title"/>
          </p:nvPr>
        </p:nvSpPr>
        <p:spPr>
          <a:xfrm>
            <a:off x="444494" y="91440"/>
            <a:ext cx="12489628" cy="1143000"/>
          </a:xfrm>
        </p:spPr>
        <p:txBody>
          <a:bodyPr/>
          <a:lstStyle/>
          <a:p>
            <a:r>
              <a:rPr lang="en-US" sz="3600" dirty="0" smtClean="0"/>
              <a:t>Conclusion</a:t>
            </a:r>
            <a:endParaRPr lang="en-US" sz="2400" dirty="0"/>
          </a:p>
        </p:txBody>
      </p:sp>
      <p:sp>
        <p:nvSpPr>
          <p:cNvPr id="28" name="TextBox 27"/>
          <p:cNvSpPr txBox="1"/>
          <p:nvPr/>
        </p:nvSpPr>
        <p:spPr>
          <a:xfrm>
            <a:off x="7850069" y="5067010"/>
            <a:ext cx="2429640" cy="1384995"/>
          </a:xfrm>
          <a:prstGeom prst="rect">
            <a:avLst/>
          </a:prstGeom>
          <a:noFill/>
        </p:spPr>
        <p:txBody>
          <a:bodyPr wrap="none" rtlCol="0">
            <a:spAutoFit/>
          </a:bodyPr>
          <a:lstStyle/>
          <a:p>
            <a:pPr algn="ctr"/>
            <a:r>
              <a:rPr lang="en-US" sz="2800" b="1" i="1" smtClean="0">
                <a:solidFill>
                  <a:schemeClr val="bg1"/>
                </a:solidFill>
                <a:latin typeface="Gill Sans" charset="0"/>
                <a:ea typeface="Gill Sans" charset="0"/>
                <a:cs typeface="Gill Sans" charset="0"/>
              </a:rPr>
              <a:t>Future Work:</a:t>
            </a:r>
          </a:p>
          <a:p>
            <a:pPr algn="ctr"/>
            <a:r>
              <a:rPr lang="en-US" sz="2800" i="1" smtClean="0">
                <a:solidFill>
                  <a:schemeClr val="bg1"/>
                </a:solidFill>
                <a:latin typeface="Gill Sans" charset="0"/>
                <a:ea typeface="Gill Sans" charset="0"/>
                <a:cs typeface="Gill Sans" charset="0"/>
              </a:rPr>
              <a:t>ML for Storage,</a:t>
            </a:r>
          </a:p>
          <a:p>
            <a:pPr algn="ctr"/>
            <a:r>
              <a:rPr lang="en-US" sz="2800" i="1" smtClean="0">
                <a:solidFill>
                  <a:schemeClr val="bg1"/>
                </a:solidFill>
                <a:latin typeface="Gill Sans" charset="0"/>
                <a:ea typeface="Gill Sans" charset="0"/>
                <a:cs typeface="Gill Sans" charset="0"/>
              </a:rPr>
              <a:t>Storage for ML</a:t>
            </a:r>
          </a:p>
        </p:txBody>
      </p:sp>
    </p:spTree>
    <p:extLst>
      <p:ext uri="{BB962C8B-B14F-4D97-AF65-F5344CB8AC3E}">
        <p14:creationId xmlns:p14="http://schemas.microsoft.com/office/powerpoint/2010/main" val="2402706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80B8D63-2E4B-BD4B-B692-99A4DD49ED62}"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72</a:t>
            </a:fld>
            <a:endParaRPr lang="en-US" dirty="0"/>
          </a:p>
        </p:txBody>
      </p:sp>
      <p:sp>
        <p:nvSpPr>
          <p:cNvPr id="7" name="Oval 6"/>
          <p:cNvSpPr>
            <a:spLocks noChangeAspect="1"/>
          </p:cNvSpPr>
          <p:nvPr/>
        </p:nvSpPr>
        <p:spPr>
          <a:xfrm>
            <a:off x="4931228" y="4661736"/>
            <a:ext cx="2085119" cy="2085502"/>
          </a:xfrm>
          <a:prstGeom prst="ellipse">
            <a:avLst/>
          </a:prstGeom>
          <a:solidFill>
            <a:srgbClr val="66CC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latin typeface="Gill Sans" charset="0"/>
                <a:ea typeface="Gill Sans" charset="0"/>
                <a:cs typeface="Gill Sans" charset="0"/>
              </a:rPr>
              <a:t>MittOS</a:t>
            </a:r>
            <a:r>
              <a:rPr lang="en-US" sz="2400" b="1" dirty="0" smtClean="0">
                <a:latin typeface="Gill Sans" charset="0"/>
                <a:ea typeface="Gill Sans" charset="0"/>
                <a:cs typeface="Gill Sans" charset="0"/>
              </a:rPr>
              <a:t>/Queenie/MLOS</a:t>
            </a:r>
            <a:endParaRPr lang="en-US" sz="2400" b="1" dirty="0">
              <a:latin typeface="Gill Sans" charset="0"/>
              <a:ea typeface="Gill Sans" charset="0"/>
              <a:cs typeface="Gill Sans" charset="0"/>
            </a:endParaRPr>
          </a:p>
        </p:txBody>
      </p:sp>
      <p:sp>
        <p:nvSpPr>
          <p:cNvPr id="15" name="TextBox 14"/>
          <p:cNvSpPr txBox="1"/>
          <p:nvPr/>
        </p:nvSpPr>
        <p:spPr>
          <a:xfrm>
            <a:off x="7356458" y="3452778"/>
            <a:ext cx="2000869" cy="892552"/>
          </a:xfrm>
          <a:prstGeom prst="rect">
            <a:avLst/>
          </a:prstGeom>
          <a:noFill/>
        </p:spPr>
        <p:txBody>
          <a:bodyPr wrap="none" rtlCol="0">
            <a:spAutoFit/>
          </a:bodyPr>
          <a:lstStyle/>
          <a:p>
            <a:pPr algn="ctr"/>
            <a:r>
              <a:rPr lang="en-US" sz="2000" dirty="0" err="1" smtClean="0">
                <a:solidFill>
                  <a:schemeClr val="bg1"/>
                </a:solidFill>
                <a:latin typeface="Gill Sans" charset="0"/>
                <a:ea typeface="Gill Sans" charset="0"/>
                <a:cs typeface="Gill Sans" charset="0"/>
              </a:rPr>
              <a:t>Chrisma</a:t>
            </a:r>
            <a:r>
              <a:rPr lang="en-US" sz="2000" dirty="0" smtClean="0">
                <a:solidFill>
                  <a:schemeClr val="bg1"/>
                </a:solidFill>
                <a:latin typeface="Gill Sans" charset="0"/>
                <a:ea typeface="Gill Sans" charset="0"/>
                <a:cs typeface="Gill Sans" charset="0"/>
              </a:rPr>
              <a:t> </a:t>
            </a:r>
            <a:r>
              <a:rPr lang="en-US" sz="2000" dirty="0" err="1" smtClean="0">
                <a:solidFill>
                  <a:schemeClr val="bg1"/>
                </a:solidFill>
                <a:latin typeface="Gill Sans" charset="0"/>
                <a:ea typeface="Gill Sans" charset="0"/>
                <a:cs typeface="Gill Sans" charset="0"/>
              </a:rPr>
              <a:t>Pakha</a:t>
            </a:r>
            <a:endParaRPr lang="en-US" sz="2000" dirty="0" smtClean="0">
              <a:solidFill>
                <a:schemeClr val="bg1"/>
              </a:solidFill>
              <a:latin typeface="Gill Sans" charset="0"/>
              <a:ea typeface="Gill Sans" charset="0"/>
              <a:cs typeface="Gill Sans" charset="0"/>
            </a:endParaRPr>
          </a:p>
          <a:p>
            <a:pPr algn="ctr"/>
            <a:r>
              <a:rPr lang="en-US" sz="1600" dirty="0" smtClean="0">
                <a:solidFill>
                  <a:schemeClr val="bg1"/>
                </a:solidFill>
                <a:latin typeface="Gill Sans" charset="0"/>
                <a:ea typeface="Gill Sans" charset="0"/>
                <a:cs typeface="Gill Sans" charset="0"/>
              </a:rPr>
              <a:t>Worked on </a:t>
            </a:r>
            <a:r>
              <a:rPr lang="en-US" sz="1600" dirty="0" err="1" smtClean="0">
                <a:solidFill>
                  <a:schemeClr val="bg1"/>
                </a:solidFill>
                <a:latin typeface="Gill Sans" charset="0"/>
                <a:ea typeface="Gill Sans" charset="0"/>
                <a:cs typeface="Gill Sans" charset="0"/>
              </a:rPr>
              <a:t>MittOS</a:t>
            </a:r>
            <a:endParaRPr lang="en-US" sz="1600" dirty="0" smtClean="0">
              <a:solidFill>
                <a:schemeClr val="bg1"/>
              </a:solidFill>
              <a:latin typeface="Gill Sans" charset="0"/>
              <a:ea typeface="Gill Sans" charset="0"/>
              <a:cs typeface="Gill Sans" charset="0"/>
            </a:endParaRPr>
          </a:p>
          <a:p>
            <a:pPr algn="ctr"/>
            <a:r>
              <a:rPr lang="en-US" sz="1600" dirty="0" smtClean="0">
                <a:solidFill>
                  <a:schemeClr val="bg1"/>
                </a:solidFill>
                <a:latin typeface="Gill Sans" charset="0"/>
                <a:ea typeface="Gill Sans" charset="0"/>
                <a:cs typeface="Gill Sans" charset="0"/>
              </a:rPr>
              <a:t>PhD student @ CMU</a:t>
            </a:r>
            <a:endParaRPr lang="en-US" sz="1600" dirty="0">
              <a:solidFill>
                <a:schemeClr val="bg1"/>
              </a:solidFill>
              <a:latin typeface="Gill Sans" charset="0"/>
              <a:ea typeface="Gill Sans" charset="0"/>
              <a:cs typeface="Gill Sans" charset="0"/>
            </a:endParaRPr>
          </a:p>
        </p:txBody>
      </p:sp>
      <p:grpSp>
        <p:nvGrpSpPr>
          <p:cNvPr id="17" name="Group 16"/>
          <p:cNvGrpSpPr/>
          <p:nvPr/>
        </p:nvGrpSpPr>
        <p:grpSpPr>
          <a:xfrm flipH="1">
            <a:off x="2246318" y="5059195"/>
            <a:ext cx="2663042" cy="614903"/>
            <a:chOff x="6809615" y="2371228"/>
            <a:chExt cx="3838833" cy="780520"/>
          </a:xfrm>
        </p:grpSpPr>
        <p:cxnSp>
          <p:nvCxnSpPr>
            <p:cNvPr id="18" name="Straight Connector 17"/>
            <p:cNvCxnSpPr/>
            <p:nvPr/>
          </p:nvCxnSpPr>
          <p:spPr>
            <a:xfrm flipV="1">
              <a:off x="6809615" y="2371228"/>
              <a:ext cx="579157" cy="7805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88770" y="2371228"/>
              <a:ext cx="32596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31411" y="4165207"/>
            <a:ext cx="3291094" cy="892552"/>
          </a:xfrm>
          <a:prstGeom prst="rect">
            <a:avLst/>
          </a:prstGeom>
          <a:noFill/>
        </p:spPr>
        <p:txBody>
          <a:bodyPr wrap="none" rtlCol="0">
            <a:spAutoFit/>
          </a:bodyPr>
          <a:lstStyle/>
          <a:p>
            <a:pPr algn="ctr"/>
            <a:r>
              <a:rPr lang="en-US" sz="2000" dirty="0" err="1" smtClean="0">
                <a:solidFill>
                  <a:schemeClr val="bg1"/>
                </a:solidFill>
                <a:latin typeface="Gill Sans" charset="0"/>
                <a:ea typeface="Gill Sans" charset="0"/>
                <a:cs typeface="Gill Sans" charset="0"/>
              </a:rPr>
              <a:t>Anqi</a:t>
            </a:r>
            <a:r>
              <a:rPr lang="en-US" sz="2000" dirty="0" smtClean="0">
                <a:solidFill>
                  <a:schemeClr val="bg1"/>
                </a:solidFill>
                <a:latin typeface="Gill Sans" charset="0"/>
                <a:ea typeface="Gill Sans" charset="0"/>
                <a:cs typeface="Gill Sans" charset="0"/>
              </a:rPr>
              <a:t> Zhang</a:t>
            </a:r>
          </a:p>
          <a:p>
            <a:pPr algn="ctr"/>
            <a:r>
              <a:rPr lang="en-US" sz="1600" dirty="0" smtClean="0">
                <a:solidFill>
                  <a:schemeClr val="bg1"/>
                </a:solidFill>
                <a:latin typeface="Gill Sans" charset="0"/>
                <a:ea typeface="Gill Sans" charset="0"/>
                <a:cs typeface="Gill Sans" charset="0"/>
              </a:rPr>
              <a:t>Worked on accuracy aspect in MLOS</a:t>
            </a:r>
          </a:p>
          <a:p>
            <a:pPr algn="ctr"/>
            <a:r>
              <a:rPr lang="en-US" sz="1600" dirty="0" smtClean="0">
                <a:solidFill>
                  <a:schemeClr val="bg1"/>
                </a:solidFill>
                <a:latin typeface="Gill Sans" charset="0"/>
                <a:ea typeface="Gill Sans" charset="0"/>
                <a:cs typeface="Gill Sans" charset="0"/>
              </a:rPr>
              <a:t>PhD student @ NYU</a:t>
            </a:r>
            <a:endParaRPr lang="en-US" sz="1600" dirty="0">
              <a:solidFill>
                <a:schemeClr val="bg1"/>
              </a:solidFill>
              <a:latin typeface="Gill Sans" charset="0"/>
              <a:ea typeface="Gill Sans" charset="0"/>
              <a:cs typeface="Gill Sans" charset="0"/>
            </a:endParaRPr>
          </a:p>
        </p:txBody>
      </p:sp>
      <p:sp>
        <p:nvSpPr>
          <p:cNvPr id="26" name="TextBox 25"/>
          <p:cNvSpPr txBox="1"/>
          <p:nvPr/>
        </p:nvSpPr>
        <p:spPr>
          <a:xfrm>
            <a:off x="444494" y="5491905"/>
            <a:ext cx="4054315" cy="1169551"/>
          </a:xfrm>
          <a:prstGeom prst="rect">
            <a:avLst/>
          </a:prstGeom>
          <a:noFill/>
        </p:spPr>
        <p:txBody>
          <a:bodyPr wrap="none" rtlCol="0">
            <a:spAutoFit/>
          </a:bodyPr>
          <a:lstStyle/>
          <a:p>
            <a:pPr algn="ctr"/>
            <a:r>
              <a:rPr lang="en-US" sz="2000" dirty="0" err="1" smtClean="0">
                <a:solidFill>
                  <a:schemeClr val="bg1"/>
                </a:solidFill>
                <a:latin typeface="Gill Sans" charset="0"/>
                <a:ea typeface="Gill Sans" charset="0"/>
                <a:cs typeface="Gill Sans" charset="0"/>
              </a:rPr>
              <a:t>Nanqinqin</a:t>
            </a:r>
            <a:r>
              <a:rPr lang="en-US" sz="2000" dirty="0" smtClean="0">
                <a:solidFill>
                  <a:schemeClr val="bg1"/>
                </a:solidFill>
                <a:latin typeface="Gill Sans" charset="0"/>
                <a:ea typeface="Gill Sans" charset="0"/>
                <a:cs typeface="Gill Sans" charset="0"/>
              </a:rPr>
              <a:t> Li</a:t>
            </a:r>
          </a:p>
          <a:p>
            <a:pPr algn="ctr"/>
            <a:r>
              <a:rPr lang="en-US" sz="1600" dirty="0" smtClean="0">
                <a:solidFill>
                  <a:schemeClr val="bg1"/>
                </a:solidFill>
                <a:latin typeface="Gill Sans" charset="0"/>
                <a:ea typeface="Gill Sans" charset="0"/>
                <a:cs typeface="Gill Sans" charset="0"/>
              </a:rPr>
              <a:t>Works on Queenie </a:t>
            </a:r>
          </a:p>
          <a:p>
            <a:pPr algn="ctr"/>
            <a:r>
              <a:rPr lang="en-US" sz="1600" dirty="0" smtClean="0">
                <a:solidFill>
                  <a:schemeClr val="bg1"/>
                </a:solidFill>
                <a:latin typeface="Gill Sans" charset="0"/>
                <a:ea typeface="Gill Sans" charset="0"/>
                <a:cs typeface="Gill Sans" charset="0"/>
              </a:rPr>
              <a:t>FAST ’20 submission with top-10 overall merit</a:t>
            </a:r>
          </a:p>
          <a:p>
            <a:pPr algn="ctr"/>
            <a:r>
              <a:rPr lang="en-US" sz="1600" dirty="0" smtClean="0">
                <a:solidFill>
                  <a:schemeClr val="bg1"/>
                </a:solidFill>
                <a:latin typeface="Gill Sans" charset="0"/>
                <a:ea typeface="Gill Sans" charset="0"/>
                <a:cs typeface="Gill Sans" charset="0"/>
              </a:rPr>
              <a:t>PhD Offer @ Princeton, PSU, UCSD</a:t>
            </a:r>
            <a:r>
              <a:rPr lang="is-IS" sz="1600" dirty="0" smtClean="0">
                <a:solidFill>
                  <a:schemeClr val="bg1"/>
                </a:solidFill>
                <a:latin typeface="Gill Sans" charset="0"/>
                <a:ea typeface="Gill Sans" charset="0"/>
                <a:cs typeface="Gill Sans" charset="0"/>
              </a:rPr>
              <a:t>…</a:t>
            </a:r>
            <a:endParaRPr lang="en-US" sz="1600" dirty="0">
              <a:solidFill>
                <a:schemeClr val="bg1"/>
              </a:solidFill>
              <a:latin typeface="Gill Sans" charset="0"/>
              <a:ea typeface="Gill Sans" charset="0"/>
              <a:cs typeface="Gill Sans" charset="0"/>
            </a:endParaRPr>
          </a:p>
        </p:txBody>
      </p:sp>
      <p:cxnSp>
        <p:nvCxnSpPr>
          <p:cNvPr id="27" name="Straight Connector 26"/>
          <p:cNvCxnSpPr/>
          <p:nvPr/>
        </p:nvCxnSpPr>
        <p:spPr>
          <a:xfrm flipH="1">
            <a:off x="878126" y="6662242"/>
            <a:ext cx="462776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7016347" y="5491905"/>
            <a:ext cx="414444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288531" y="4324907"/>
            <a:ext cx="3735126" cy="1138773"/>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Olivia </a:t>
            </a:r>
            <a:r>
              <a:rPr lang="en-US" sz="2000" dirty="0" err="1" smtClean="0">
                <a:solidFill>
                  <a:schemeClr val="bg1"/>
                </a:solidFill>
                <a:latin typeface="Gill Sans" charset="0"/>
                <a:ea typeface="Gill Sans" charset="0"/>
                <a:cs typeface="Gill Sans" charset="0"/>
              </a:rPr>
              <a:t>Weng</a:t>
            </a:r>
            <a:endParaRPr lang="en-US" sz="2000" dirty="0" smtClean="0">
              <a:solidFill>
                <a:schemeClr val="bg1"/>
              </a:solidFill>
              <a:latin typeface="Gill Sans" charset="0"/>
              <a:ea typeface="Gill Sans" charset="0"/>
              <a:cs typeface="Gill Sans" charset="0"/>
            </a:endParaRPr>
          </a:p>
          <a:p>
            <a:pPr algn="ctr"/>
            <a:r>
              <a:rPr lang="en-US" sz="1600" dirty="0" smtClean="0">
                <a:solidFill>
                  <a:schemeClr val="bg1"/>
                </a:solidFill>
                <a:latin typeface="Gill Sans" charset="0"/>
                <a:ea typeface="Gill Sans" charset="0"/>
                <a:cs typeface="Gill Sans" charset="0"/>
              </a:rPr>
              <a:t>Works on overhead optimization in MLOS</a:t>
            </a:r>
          </a:p>
          <a:p>
            <a:pPr algn="ctr"/>
            <a:r>
              <a:rPr lang="en-US" sz="1600" dirty="0" smtClean="0">
                <a:solidFill>
                  <a:schemeClr val="bg1"/>
                </a:solidFill>
                <a:latin typeface="Gill Sans" charset="0"/>
                <a:ea typeface="Gill Sans" charset="0"/>
                <a:cs typeface="Gill Sans" charset="0"/>
              </a:rPr>
              <a:t>Publishes at </a:t>
            </a:r>
            <a:r>
              <a:rPr lang="en-US" sz="1600" dirty="0" err="1" smtClean="0">
                <a:solidFill>
                  <a:schemeClr val="bg1"/>
                </a:solidFill>
                <a:latin typeface="Gill Sans" charset="0"/>
                <a:ea typeface="Gill Sans" charset="0"/>
                <a:cs typeface="Gill Sans" charset="0"/>
              </a:rPr>
              <a:t>AccML</a:t>
            </a:r>
            <a:r>
              <a:rPr lang="en-US" sz="1600" dirty="0" smtClean="0">
                <a:solidFill>
                  <a:schemeClr val="bg1"/>
                </a:solidFill>
                <a:latin typeface="Gill Sans" charset="0"/>
                <a:ea typeface="Gill Sans" charset="0"/>
                <a:cs typeface="Gill Sans" charset="0"/>
              </a:rPr>
              <a:t> </a:t>
            </a:r>
            <a:r>
              <a:rPr lang="en-US" sz="1600" dirty="0" err="1" smtClean="0">
                <a:solidFill>
                  <a:schemeClr val="bg1"/>
                </a:solidFill>
                <a:latin typeface="Gill Sans" charset="0"/>
                <a:ea typeface="Gill Sans" charset="0"/>
                <a:cs typeface="Gill Sans" charset="0"/>
              </a:rPr>
              <a:t>Workhop</a:t>
            </a:r>
            <a:endParaRPr lang="en-US" sz="1600" dirty="0" smtClean="0">
              <a:solidFill>
                <a:schemeClr val="bg1"/>
              </a:solidFill>
              <a:latin typeface="Gill Sans" charset="0"/>
              <a:ea typeface="Gill Sans" charset="0"/>
              <a:cs typeface="Gill Sans" charset="0"/>
            </a:endParaRPr>
          </a:p>
          <a:p>
            <a:pPr algn="ctr"/>
            <a:r>
              <a:rPr lang="en-US" sz="1600" dirty="0" smtClean="0">
                <a:solidFill>
                  <a:schemeClr val="bg1"/>
                </a:solidFill>
                <a:latin typeface="Gill Sans" charset="0"/>
                <a:ea typeface="Gill Sans" charset="0"/>
                <a:cs typeface="Gill Sans" charset="0"/>
              </a:rPr>
              <a:t>PhD Offer @ </a:t>
            </a:r>
            <a:r>
              <a:rPr lang="en-US" sz="1600" dirty="0" smtClean="0">
                <a:solidFill>
                  <a:schemeClr val="bg1"/>
                </a:solidFill>
                <a:latin typeface="Gill Sans" charset="0"/>
                <a:ea typeface="Gill Sans" charset="0"/>
                <a:cs typeface="Gill Sans" charset="0"/>
              </a:rPr>
              <a:t>Princeton</a:t>
            </a:r>
            <a:r>
              <a:rPr lang="is-IS" sz="1600" dirty="0" smtClean="0">
                <a:solidFill>
                  <a:schemeClr val="bg1"/>
                </a:solidFill>
                <a:latin typeface="Gill Sans" charset="0"/>
                <a:ea typeface="Gill Sans" charset="0"/>
                <a:cs typeface="Gill Sans" charset="0"/>
              </a:rPr>
              <a:t>, UCSD...</a:t>
            </a:r>
            <a:endParaRPr lang="en-US" sz="1600" dirty="0">
              <a:solidFill>
                <a:schemeClr val="bg1"/>
              </a:solidFill>
              <a:latin typeface="Gill Sans" charset="0"/>
              <a:ea typeface="Gill Sans" charset="0"/>
              <a:cs typeface="Gill Sans" charset="0"/>
            </a:endParaRPr>
          </a:p>
        </p:txBody>
      </p:sp>
      <p:sp>
        <p:nvSpPr>
          <p:cNvPr id="39" name="TextBox 38"/>
          <p:cNvSpPr txBox="1"/>
          <p:nvPr/>
        </p:nvSpPr>
        <p:spPr>
          <a:xfrm>
            <a:off x="7539394" y="5447292"/>
            <a:ext cx="3635867" cy="1138773"/>
          </a:xfrm>
          <a:prstGeom prst="rect">
            <a:avLst/>
          </a:prstGeom>
          <a:noFill/>
        </p:spPr>
        <p:txBody>
          <a:bodyPr wrap="none" rtlCol="0">
            <a:spAutoFit/>
          </a:bodyPr>
          <a:lstStyle/>
          <a:p>
            <a:pPr algn="ctr"/>
            <a:r>
              <a:rPr lang="en-US" sz="2000" dirty="0" smtClean="0">
                <a:solidFill>
                  <a:schemeClr val="bg1"/>
                </a:solidFill>
                <a:latin typeface="Gill Sans" charset="0"/>
                <a:ea typeface="Gill Sans" charset="0"/>
                <a:cs typeface="Gill Sans" charset="0"/>
              </a:rPr>
              <a:t>Anne Farrell</a:t>
            </a:r>
          </a:p>
          <a:p>
            <a:pPr algn="ctr"/>
            <a:r>
              <a:rPr lang="en-US" sz="1600" dirty="0" smtClean="0">
                <a:solidFill>
                  <a:schemeClr val="bg1"/>
                </a:solidFill>
                <a:latin typeface="Gill Sans" charset="0"/>
                <a:ea typeface="Gill Sans" charset="0"/>
                <a:cs typeface="Gill Sans" charset="0"/>
              </a:rPr>
              <a:t>“Trades accuracy for overall performance</a:t>
            </a:r>
          </a:p>
          <a:p>
            <a:pPr algn="ctr"/>
            <a:r>
              <a:rPr lang="en-US" sz="1600" dirty="0" smtClean="0">
                <a:solidFill>
                  <a:schemeClr val="bg1"/>
                </a:solidFill>
                <a:latin typeface="Gill Sans" charset="0"/>
                <a:ea typeface="Gill Sans" charset="0"/>
                <a:cs typeface="Gill Sans" charset="0"/>
              </a:rPr>
              <a:t>in ML-for-Storage solutions”</a:t>
            </a:r>
          </a:p>
          <a:p>
            <a:pPr algn="ctr"/>
            <a:r>
              <a:rPr lang="en-US" sz="1600" dirty="0" smtClean="0">
                <a:solidFill>
                  <a:schemeClr val="bg1"/>
                </a:solidFill>
                <a:latin typeface="Gill Sans" charset="0"/>
                <a:ea typeface="Gill Sans" charset="0"/>
                <a:cs typeface="Gill Sans" charset="0"/>
              </a:rPr>
              <a:t>PhD Defense @ </a:t>
            </a:r>
            <a:r>
              <a:rPr lang="en-US" sz="1600" dirty="0" err="1" smtClean="0">
                <a:solidFill>
                  <a:schemeClr val="bg1"/>
                </a:solidFill>
                <a:latin typeface="Gill Sans" charset="0"/>
                <a:ea typeface="Gill Sans" charset="0"/>
                <a:cs typeface="Gill Sans" charset="0"/>
              </a:rPr>
              <a:t>UChicago</a:t>
            </a:r>
            <a:endParaRPr lang="en-US" sz="1600" dirty="0">
              <a:solidFill>
                <a:schemeClr val="bg1"/>
              </a:solidFill>
              <a:latin typeface="Gill Sans" charset="0"/>
              <a:ea typeface="Gill Sans" charset="0"/>
              <a:cs typeface="Gill Sans" charset="0"/>
            </a:endParaRPr>
          </a:p>
        </p:txBody>
      </p:sp>
      <p:grpSp>
        <p:nvGrpSpPr>
          <p:cNvPr id="51" name="Group 50"/>
          <p:cNvGrpSpPr/>
          <p:nvPr/>
        </p:nvGrpSpPr>
        <p:grpSpPr>
          <a:xfrm>
            <a:off x="6885355" y="6202208"/>
            <a:ext cx="4358284" cy="414670"/>
            <a:chOff x="6439594" y="4306173"/>
            <a:chExt cx="4804045" cy="1783768"/>
          </a:xfrm>
        </p:grpSpPr>
        <p:cxnSp>
          <p:nvCxnSpPr>
            <p:cNvPr id="43" name="Straight Connector 42"/>
            <p:cNvCxnSpPr/>
            <p:nvPr/>
          </p:nvCxnSpPr>
          <p:spPr>
            <a:xfrm>
              <a:off x="6439594" y="4306173"/>
              <a:ext cx="659599" cy="17837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7099193" y="6089941"/>
              <a:ext cx="414444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flipH="1">
            <a:off x="6745148" y="4352214"/>
            <a:ext cx="2749357" cy="619043"/>
            <a:chOff x="3549937" y="2371228"/>
            <a:chExt cx="3838834" cy="780520"/>
          </a:xfrm>
        </p:grpSpPr>
        <p:cxnSp>
          <p:nvCxnSpPr>
            <p:cNvPr id="48" name="Straight Connector 47"/>
            <p:cNvCxnSpPr/>
            <p:nvPr/>
          </p:nvCxnSpPr>
          <p:spPr>
            <a:xfrm flipH="1" flipV="1">
              <a:off x="6809615" y="2371228"/>
              <a:ext cx="579156" cy="7805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549937" y="2371228"/>
              <a:ext cx="32596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itle 1"/>
          <p:cNvSpPr>
            <a:spLocks noGrp="1"/>
          </p:cNvSpPr>
          <p:nvPr>
            <p:ph type="title"/>
          </p:nvPr>
        </p:nvSpPr>
        <p:spPr>
          <a:xfrm>
            <a:off x="444494" y="91440"/>
            <a:ext cx="12489628" cy="1143000"/>
          </a:xfrm>
        </p:spPr>
        <p:txBody>
          <a:bodyPr/>
          <a:lstStyle/>
          <a:p>
            <a:r>
              <a:rPr lang="en-US" sz="3600" dirty="0" smtClean="0"/>
              <a:t>Acknowledgement</a:t>
            </a:r>
            <a:endParaRPr lang="en-US" sz="2400" dirty="0"/>
          </a:p>
        </p:txBody>
      </p:sp>
      <p:sp>
        <p:nvSpPr>
          <p:cNvPr id="33" name="TextBox 32"/>
          <p:cNvSpPr txBox="1"/>
          <p:nvPr/>
        </p:nvSpPr>
        <p:spPr>
          <a:xfrm>
            <a:off x="2246318" y="1850751"/>
            <a:ext cx="7748083" cy="954107"/>
          </a:xfrm>
          <a:prstGeom prst="rect">
            <a:avLst/>
          </a:prstGeom>
          <a:noFill/>
        </p:spPr>
        <p:txBody>
          <a:bodyPr wrap="none" rtlCol="0">
            <a:spAutoFit/>
          </a:bodyPr>
          <a:lstStyle/>
          <a:p>
            <a:r>
              <a:rPr lang="en-US" sz="2800" dirty="0" smtClean="0">
                <a:solidFill>
                  <a:schemeClr val="bg1"/>
                </a:solidFill>
                <a:latin typeface="Gill Sans" charset="0"/>
                <a:ea typeface="Gill Sans" charset="0"/>
                <a:cs typeface="Gill Sans" charset="0"/>
              </a:rPr>
              <a:t>H. </a:t>
            </a:r>
            <a:r>
              <a:rPr lang="en-US" sz="2800" dirty="0" err="1" smtClean="0">
                <a:solidFill>
                  <a:schemeClr val="bg1"/>
                </a:solidFill>
                <a:latin typeface="Gill Sans" charset="0"/>
                <a:ea typeface="Gill Sans" charset="0"/>
                <a:cs typeface="Gill Sans" charset="0"/>
              </a:rPr>
              <a:t>Gunawi</a:t>
            </a:r>
            <a:r>
              <a:rPr lang="en-US" sz="2800" dirty="0" smtClean="0">
                <a:solidFill>
                  <a:schemeClr val="bg1"/>
                </a:solidFill>
                <a:latin typeface="Gill Sans" charset="0"/>
                <a:ea typeface="Gill Sans" charset="0"/>
                <a:cs typeface="Gill Sans" charset="0"/>
              </a:rPr>
              <a:t>,  A. </a:t>
            </a:r>
            <a:r>
              <a:rPr lang="en-US" sz="2800" dirty="0" err="1" smtClean="0">
                <a:solidFill>
                  <a:schemeClr val="bg1"/>
                </a:solidFill>
                <a:latin typeface="Gill Sans" charset="0"/>
                <a:ea typeface="Gill Sans" charset="0"/>
                <a:cs typeface="Gill Sans" charset="0"/>
              </a:rPr>
              <a:t>Chien</a:t>
            </a:r>
            <a:r>
              <a:rPr lang="en-US" sz="2800" dirty="0" smtClean="0">
                <a:solidFill>
                  <a:schemeClr val="bg1"/>
                </a:solidFill>
                <a:latin typeface="Gill Sans" charset="0"/>
                <a:ea typeface="Gill Sans" charset="0"/>
                <a:cs typeface="Gill Sans" charset="0"/>
              </a:rPr>
              <a:t>, H. Hoffmann, H. Li, R. </a:t>
            </a:r>
            <a:r>
              <a:rPr lang="en-US" sz="2800" dirty="0" err="1" smtClean="0">
                <a:solidFill>
                  <a:schemeClr val="bg1"/>
                </a:solidFill>
                <a:latin typeface="Gill Sans" charset="0"/>
                <a:ea typeface="Gill Sans" charset="0"/>
                <a:cs typeface="Gill Sans" charset="0"/>
              </a:rPr>
              <a:t>Suminto</a:t>
            </a:r>
            <a:r>
              <a:rPr lang="en-US" sz="2800" dirty="0" smtClean="0">
                <a:solidFill>
                  <a:schemeClr val="bg1"/>
                </a:solidFill>
                <a:latin typeface="Gill Sans" charset="0"/>
                <a:ea typeface="Gill Sans" charset="0"/>
                <a:cs typeface="Gill Sans" charset="0"/>
              </a:rPr>
              <a:t>, </a:t>
            </a:r>
          </a:p>
          <a:p>
            <a:r>
              <a:rPr lang="en-US" sz="2800" dirty="0" smtClean="0">
                <a:solidFill>
                  <a:schemeClr val="bg1"/>
                </a:solidFill>
                <a:latin typeface="Gill Sans" charset="0"/>
                <a:ea typeface="Gill Sans" charset="0"/>
                <a:cs typeface="Gill Sans" charset="0"/>
              </a:rPr>
              <a:t>J. </a:t>
            </a:r>
            <a:r>
              <a:rPr lang="en-US" sz="2800" dirty="0" err="1" smtClean="0">
                <a:solidFill>
                  <a:schemeClr val="bg1"/>
                </a:solidFill>
                <a:latin typeface="Gill Sans" charset="0"/>
                <a:ea typeface="Gill Sans" charset="0"/>
                <a:cs typeface="Gill Sans" charset="0"/>
              </a:rPr>
              <a:t>Lukman</a:t>
            </a:r>
            <a:r>
              <a:rPr lang="en-US" sz="2800" dirty="0" smtClean="0">
                <a:solidFill>
                  <a:schemeClr val="bg1"/>
                </a:solidFill>
                <a:latin typeface="Gill Sans" charset="0"/>
                <a:ea typeface="Gill Sans" charset="0"/>
                <a:cs typeface="Gill Sans" charset="0"/>
              </a:rPr>
              <a:t>, T</a:t>
            </a:r>
            <a:r>
              <a:rPr lang="en-US" sz="2800" dirty="0">
                <a:solidFill>
                  <a:schemeClr val="bg1"/>
                </a:solidFill>
                <a:latin typeface="Gill Sans" charset="0"/>
                <a:ea typeface="Gill Sans" charset="0"/>
                <a:cs typeface="Gill Sans" charset="0"/>
              </a:rPr>
              <a:t>. </a:t>
            </a:r>
            <a:r>
              <a:rPr lang="en-US" sz="2800" dirty="0" err="1" smtClean="0">
                <a:solidFill>
                  <a:schemeClr val="bg1"/>
                </a:solidFill>
                <a:latin typeface="Gill Sans" charset="0"/>
                <a:ea typeface="Gill Sans" charset="0"/>
                <a:cs typeface="Gill Sans" charset="0"/>
              </a:rPr>
              <a:t>Leesatapornwongsa</a:t>
            </a:r>
            <a:r>
              <a:rPr lang="en-US" sz="2800" dirty="0" smtClean="0">
                <a:solidFill>
                  <a:schemeClr val="bg1"/>
                </a:solidFill>
                <a:latin typeface="Gill Sans" charset="0"/>
                <a:ea typeface="Gill Sans" charset="0"/>
                <a:cs typeface="Gill Sans" charset="0"/>
              </a:rPr>
              <a:t>, X. Lin, T. </a:t>
            </a:r>
            <a:r>
              <a:rPr lang="en-US" sz="2800" dirty="0" err="1" smtClean="0">
                <a:solidFill>
                  <a:schemeClr val="bg1"/>
                </a:solidFill>
                <a:latin typeface="Gill Sans" charset="0"/>
                <a:ea typeface="Gill Sans" charset="0"/>
                <a:cs typeface="Gill Sans" charset="0"/>
              </a:rPr>
              <a:t>Emami</a:t>
            </a:r>
            <a:r>
              <a:rPr lang="is-IS" sz="2800" dirty="0" smtClean="0">
                <a:solidFill>
                  <a:schemeClr val="bg1"/>
                </a:solidFill>
                <a:latin typeface="Gill Sans" charset="0"/>
                <a:ea typeface="Gill Sans" charset="0"/>
                <a:cs typeface="Gill Sans" charset="0"/>
              </a:rPr>
              <a:t>…</a:t>
            </a:r>
            <a:endParaRPr lang="en-US" sz="2800" dirty="0">
              <a:solidFill>
                <a:schemeClr val="bg1"/>
              </a:solidFill>
              <a:latin typeface="Gill Sans" charset="0"/>
              <a:ea typeface="Gill Sans" charset="0"/>
              <a:cs typeface="Gill Sans" charset="0"/>
            </a:endParaRPr>
          </a:p>
        </p:txBody>
      </p:sp>
      <p:sp>
        <p:nvSpPr>
          <p:cNvPr id="6" name="Rectangle 5"/>
          <p:cNvSpPr/>
          <p:nvPr/>
        </p:nvSpPr>
        <p:spPr>
          <a:xfrm>
            <a:off x="878126" y="3147915"/>
            <a:ext cx="1911101" cy="523220"/>
          </a:xfrm>
          <a:prstGeom prst="rect">
            <a:avLst/>
          </a:prstGeom>
        </p:spPr>
        <p:txBody>
          <a:bodyPr wrap="none">
            <a:spAutoFit/>
          </a:bodyPr>
          <a:lstStyle/>
          <a:p>
            <a:r>
              <a:rPr lang="en-US" sz="2800" b="1" dirty="0" smtClean="0">
                <a:solidFill>
                  <a:schemeClr val="bg1"/>
                </a:solidFill>
                <a:latin typeface="Gill Sans" charset="0"/>
                <a:ea typeface="Gill Sans" charset="0"/>
                <a:cs typeface="Gill Sans" charset="0"/>
              </a:rPr>
              <a:t>Advisees:</a:t>
            </a:r>
            <a:endParaRPr lang="en-US" sz="2800" b="1" dirty="0">
              <a:solidFill>
                <a:schemeClr val="bg1"/>
              </a:solidFill>
              <a:latin typeface="Gill Sans" charset="0"/>
              <a:ea typeface="Gill Sans" charset="0"/>
              <a:cs typeface="Gill Sans" charset="0"/>
            </a:endParaRPr>
          </a:p>
        </p:txBody>
      </p:sp>
      <p:sp>
        <p:nvSpPr>
          <p:cNvPr id="35" name="TextBox 34"/>
          <p:cNvSpPr txBox="1"/>
          <p:nvPr/>
        </p:nvSpPr>
        <p:spPr>
          <a:xfrm>
            <a:off x="911283" y="1273956"/>
            <a:ext cx="4519892" cy="523220"/>
          </a:xfrm>
          <a:prstGeom prst="rect">
            <a:avLst/>
          </a:prstGeom>
          <a:noFill/>
        </p:spPr>
        <p:txBody>
          <a:bodyPr wrap="none" rtlCol="0">
            <a:spAutoFit/>
          </a:bodyPr>
          <a:lstStyle/>
          <a:p>
            <a:r>
              <a:rPr lang="en-US" sz="2800" b="1" dirty="0" smtClean="0">
                <a:solidFill>
                  <a:schemeClr val="bg1"/>
                </a:solidFill>
                <a:latin typeface="Gill Sans" charset="0"/>
                <a:ea typeface="Gill Sans" charset="0"/>
                <a:cs typeface="Gill Sans" charset="0"/>
              </a:rPr>
              <a:t>Advisors </a:t>
            </a:r>
            <a:r>
              <a:rPr lang="en-US" sz="2800" dirty="0" smtClean="0">
                <a:solidFill>
                  <a:schemeClr val="bg1"/>
                </a:solidFill>
                <a:latin typeface="Gill Sans" charset="0"/>
                <a:ea typeface="Gill Sans" charset="0"/>
                <a:cs typeface="Gill Sans" charset="0"/>
              </a:rPr>
              <a:t>and </a:t>
            </a:r>
            <a:r>
              <a:rPr lang="en-US" sz="2800" b="1" dirty="0" smtClean="0">
                <a:solidFill>
                  <a:schemeClr val="bg1"/>
                </a:solidFill>
                <a:latin typeface="Gill Sans" charset="0"/>
                <a:ea typeface="Gill Sans" charset="0"/>
                <a:cs typeface="Gill Sans" charset="0"/>
              </a:rPr>
              <a:t>colleagues</a:t>
            </a:r>
            <a:r>
              <a:rPr lang="en-US" sz="2800" dirty="0" smtClean="0">
                <a:solidFill>
                  <a:schemeClr val="bg1"/>
                </a:solidFill>
                <a:latin typeface="Gill Sans" charset="0"/>
                <a:ea typeface="Gill Sans" charset="0"/>
                <a:cs typeface="Gill Sans" charset="0"/>
              </a:rPr>
              <a:t>: </a:t>
            </a:r>
          </a:p>
        </p:txBody>
      </p:sp>
    </p:spTree>
    <p:extLst>
      <p:ext uri="{BB962C8B-B14F-4D97-AF65-F5344CB8AC3E}">
        <p14:creationId xmlns:p14="http://schemas.microsoft.com/office/powerpoint/2010/main" val="18016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up)">
                                      <p:cBhvr>
                                        <p:cTn id="8" dur="500"/>
                                        <p:tgtEl>
                                          <p:spTgt spid="3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dissolve">
                                      <p:cBhvr>
                                        <p:cTn id="33" dur="500"/>
                                        <p:tgtEl>
                                          <p:spTgt spid="21"/>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dissolv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dissolve">
                                      <p:cBhvr>
                                        <p:cTn id="57" dur="500"/>
                                        <p:tgtEl>
                                          <p:spTgt spid="39"/>
                                        </p:tgtEl>
                                      </p:cBhvr>
                                    </p:animEffect>
                                  </p:childTnLst>
                                </p:cTn>
                              </p:par>
                              <p:par>
                                <p:cTn id="58" presetID="9"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dissolve">
                                      <p:cBhvr>
                                        <p:cTn id="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21" grpId="0"/>
      <p:bldP spid="26" grpId="0"/>
      <p:bldP spid="30" grpId="0"/>
      <p:bldP spid="39" grpId="0"/>
      <p:bldP spid="33" grpId="0"/>
      <p:bldP spid="6"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AF973D-0835-D847-B5FA-BF90293FAF5B}"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73</a:t>
            </a:fld>
            <a:endParaRPr lang="en-US" dirty="0"/>
          </a:p>
        </p:txBody>
      </p:sp>
      <p:sp>
        <p:nvSpPr>
          <p:cNvPr id="7" name="Title 1"/>
          <p:cNvSpPr>
            <a:spLocks noGrp="1"/>
          </p:cNvSpPr>
          <p:nvPr>
            <p:ph type="title"/>
          </p:nvPr>
        </p:nvSpPr>
        <p:spPr>
          <a:xfrm>
            <a:off x="7599506" y="3137473"/>
            <a:ext cx="3365506" cy="1188720"/>
          </a:xfrm>
        </p:spPr>
        <p:txBody>
          <a:bodyPr/>
          <a:lstStyle/>
          <a:p>
            <a:pPr algn="ctr"/>
            <a:r>
              <a:rPr lang="en-US" sz="3600" dirty="0" smtClean="0"/>
              <a:t>Thank you!</a:t>
            </a:r>
            <a:br>
              <a:rPr lang="en-US" sz="3600" dirty="0" smtClean="0"/>
            </a:br>
            <a:r>
              <a:rPr lang="en-US" sz="3600" dirty="0" smtClean="0"/>
              <a:t/>
            </a:r>
            <a:br>
              <a:rPr lang="en-US" sz="3600" dirty="0" smtClean="0"/>
            </a:br>
            <a:r>
              <a:rPr lang="en-US" sz="3600" dirty="0" smtClean="0"/>
              <a:t>Questions?</a:t>
            </a:r>
            <a:endParaRPr lang="en-US" sz="2400" dirty="0"/>
          </a:p>
        </p:txBody>
      </p:sp>
      <p:sp>
        <p:nvSpPr>
          <p:cNvPr id="6" name="Rounded Rectangle 5"/>
          <p:cNvSpPr/>
          <p:nvPr/>
        </p:nvSpPr>
        <p:spPr>
          <a:xfrm>
            <a:off x="3149767" y="536637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8" name="Rounded Rectangle 7"/>
          <p:cNvSpPr/>
          <p:nvPr/>
        </p:nvSpPr>
        <p:spPr>
          <a:xfrm>
            <a:off x="3149767" y="416072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9" name="Rounded Rectangle 8"/>
          <p:cNvSpPr/>
          <p:nvPr/>
        </p:nvSpPr>
        <p:spPr>
          <a:xfrm>
            <a:off x="3149767" y="295507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10" name="Rounded Rectangle 9"/>
          <p:cNvSpPr/>
          <p:nvPr/>
        </p:nvSpPr>
        <p:spPr>
          <a:xfrm>
            <a:off x="3149767" y="1749429"/>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cxnSp>
        <p:nvCxnSpPr>
          <p:cNvPr id="11" name="Straight Connector 10"/>
          <p:cNvCxnSpPr/>
          <p:nvPr/>
        </p:nvCxnSpPr>
        <p:spPr>
          <a:xfrm>
            <a:off x="2374490" y="4890507"/>
            <a:ext cx="775277" cy="1475988"/>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39" y="1857800"/>
            <a:ext cx="2323858" cy="3032707"/>
          </a:xfrm>
          <a:prstGeom prst="rect">
            <a:avLst/>
          </a:prstGeom>
        </p:spPr>
      </p:pic>
      <p:sp>
        <p:nvSpPr>
          <p:cNvPr id="13" name="TextBox 12"/>
          <p:cNvSpPr txBox="1"/>
          <p:nvPr/>
        </p:nvSpPr>
        <p:spPr>
          <a:xfrm>
            <a:off x="237736" y="1185862"/>
            <a:ext cx="6464142" cy="461665"/>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Goal: Fast and stable </a:t>
            </a:r>
            <a:r>
              <a:rPr lang="en-US" sz="2400" i="1" dirty="0" smtClean="0">
                <a:solidFill>
                  <a:schemeClr val="bg1"/>
                </a:solidFill>
                <a:latin typeface="Gill Sans" charset="0"/>
                <a:ea typeface="Gill Sans" charset="0"/>
                <a:cs typeface="Gill Sans" charset="0"/>
              </a:rPr>
              <a:t>data and </a:t>
            </a:r>
            <a:r>
              <a:rPr lang="en-US" sz="2400" dirty="0" smtClean="0">
                <a:solidFill>
                  <a:schemeClr val="bg1"/>
                </a:solidFill>
                <a:latin typeface="Gill Sans" charset="0"/>
                <a:ea typeface="Gill Sans" charset="0"/>
                <a:cs typeface="Gill Sans" charset="0"/>
              </a:rPr>
              <a:t>storage systems</a:t>
            </a:r>
          </a:p>
        </p:txBody>
      </p:sp>
      <p:cxnSp>
        <p:nvCxnSpPr>
          <p:cNvPr id="14" name="Straight Connector 13"/>
          <p:cNvCxnSpPr>
            <a:stCxn id="12" idx="0"/>
          </p:cNvCxnSpPr>
          <p:nvPr/>
        </p:nvCxnSpPr>
        <p:spPr>
          <a:xfrm flipV="1">
            <a:off x="1392468" y="1749430"/>
            <a:ext cx="1957318" cy="108370"/>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7648" y="5173934"/>
            <a:ext cx="2429640" cy="1384995"/>
          </a:xfrm>
          <a:prstGeom prst="rect">
            <a:avLst/>
          </a:prstGeom>
          <a:noFill/>
        </p:spPr>
        <p:txBody>
          <a:bodyPr wrap="none" rtlCol="0">
            <a:spAutoFit/>
          </a:bodyPr>
          <a:lstStyle/>
          <a:p>
            <a:pPr algn="ctr"/>
            <a:r>
              <a:rPr lang="en-US" sz="2800" b="1" i="1" smtClean="0">
                <a:solidFill>
                  <a:schemeClr val="bg1"/>
                </a:solidFill>
                <a:latin typeface="Gill Sans" charset="0"/>
                <a:ea typeface="Gill Sans" charset="0"/>
                <a:cs typeface="Gill Sans" charset="0"/>
              </a:rPr>
              <a:t>Future Work:</a:t>
            </a:r>
          </a:p>
          <a:p>
            <a:pPr algn="ctr"/>
            <a:r>
              <a:rPr lang="en-US" sz="2800" i="1" smtClean="0">
                <a:solidFill>
                  <a:schemeClr val="bg1"/>
                </a:solidFill>
                <a:latin typeface="Gill Sans" charset="0"/>
                <a:ea typeface="Gill Sans" charset="0"/>
                <a:cs typeface="Gill Sans" charset="0"/>
              </a:rPr>
              <a:t>ML for Storage,</a:t>
            </a:r>
          </a:p>
          <a:p>
            <a:pPr algn="ctr"/>
            <a:r>
              <a:rPr lang="en-US" sz="2800" i="1" smtClean="0">
                <a:solidFill>
                  <a:schemeClr val="bg1"/>
                </a:solidFill>
                <a:latin typeface="Gill Sans" charset="0"/>
                <a:ea typeface="Gill Sans" charset="0"/>
                <a:cs typeface="Gill Sans" charset="0"/>
              </a:rPr>
              <a:t>Storage for ML</a:t>
            </a:r>
          </a:p>
        </p:txBody>
      </p:sp>
    </p:spTree>
    <p:extLst>
      <p:ext uri="{BB962C8B-B14F-4D97-AF65-F5344CB8AC3E}">
        <p14:creationId xmlns:p14="http://schemas.microsoft.com/office/powerpoint/2010/main" val="2030165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a:xfrm flipH="1">
            <a:off x="1179783" y="4255524"/>
            <a:ext cx="225086" cy="810522"/>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87A11EED-EA5C-B449-84C6-AFEF1B7F2976}"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8</a:t>
            </a:fld>
            <a:endParaRPr lang="en-US" dirty="0"/>
          </a:p>
        </p:txBody>
      </p:sp>
      <p:sp>
        <p:nvSpPr>
          <p:cNvPr id="7" name="Title 1"/>
          <p:cNvSpPr>
            <a:spLocks noGrp="1"/>
          </p:cNvSpPr>
          <p:nvPr>
            <p:ph type="title"/>
          </p:nvPr>
        </p:nvSpPr>
        <p:spPr>
          <a:xfrm>
            <a:off x="444494" y="91440"/>
            <a:ext cx="8621875" cy="1143000"/>
          </a:xfrm>
        </p:spPr>
        <p:txBody>
          <a:bodyPr/>
          <a:lstStyle/>
          <a:p>
            <a:r>
              <a:rPr lang="en-US" sz="3600" dirty="0" smtClean="0"/>
              <a:t>Cutting Tail </a:t>
            </a:r>
            <a:r>
              <a:rPr lang="en-US" sz="3600" dirty="0"/>
              <a:t>i</a:t>
            </a:r>
            <a:r>
              <a:rPr lang="en-US" sz="3600" dirty="0" smtClean="0"/>
              <a:t>n Data and Storage</a:t>
            </a:r>
            <a:endParaRPr lang="en-US" sz="3600" dirty="0"/>
          </a:p>
        </p:txBody>
      </p:sp>
      <p:sp>
        <p:nvSpPr>
          <p:cNvPr id="9" name="Rounded Rectangle 8"/>
          <p:cNvSpPr/>
          <p:nvPr/>
        </p:nvSpPr>
        <p:spPr>
          <a:xfrm>
            <a:off x="3469807" y="5366370"/>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10" name="Rounded Rectangle 9"/>
          <p:cNvSpPr/>
          <p:nvPr/>
        </p:nvSpPr>
        <p:spPr>
          <a:xfrm>
            <a:off x="3469807" y="4160723"/>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11" name="Rounded Rectangle 10"/>
          <p:cNvSpPr/>
          <p:nvPr/>
        </p:nvSpPr>
        <p:spPr>
          <a:xfrm>
            <a:off x="3469807" y="2955076"/>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12" name="Rounded Rectangle 11"/>
          <p:cNvSpPr/>
          <p:nvPr/>
        </p:nvSpPr>
        <p:spPr>
          <a:xfrm>
            <a:off x="3469807" y="1749429"/>
            <a:ext cx="2750690"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sp>
        <p:nvSpPr>
          <p:cNvPr id="43" name="TextBox 42"/>
          <p:cNvSpPr txBox="1"/>
          <p:nvPr/>
        </p:nvSpPr>
        <p:spPr>
          <a:xfrm>
            <a:off x="36659" y="5105058"/>
            <a:ext cx="2437474" cy="830997"/>
          </a:xfrm>
          <a:prstGeom prst="rect">
            <a:avLst/>
          </a:prstGeom>
          <a:noFill/>
        </p:spPr>
        <p:txBody>
          <a:bodyPr wrap="square" rtlCol="0">
            <a:spAutoFit/>
          </a:bodyPr>
          <a:lstStyle/>
          <a:p>
            <a:pPr algn="ctr"/>
            <a:r>
              <a:rPr lang="en-US" sz="2400" b="1" i="1" dirty="0" smtClean="0">
                <a:solidFill>
                  <a:srgbClr val="0000FF"/>
                </a:solidFill>
                <a:latin typeface="Gill Sans" charset="0"/>
                <a:ea typeface="Gill Sans" charset="0"/>
                <a:cs typeface="Gill Sans" charset="0"/>
              </a:rPr>
              <a:t>Low and stable </a:t>
            </a:r>
          </a:p>
          <a:p>
            <a:pPr algn="ctr"/>
            <a:r>
              <a:rPr lang="en-US" sz="2400" b="1" i="1" dirty="0" smtClean="0">
                <a:solidFill>
                  <a:srgbClr val="0000FF"/>
                </a:solidFill>
                <a:latin typeface="Gill Sans" charset="0"/>
                <a:ea typeface="Gill Sans" charset="0"/>
                <a:cs typeface="Gill Sans" charset="0"/>
              </a:rPr>
              <a:t>latencies</a:t>
            </a:r>
          </a:p>
        </p:txBody>
      </p:sp>
      <p:cxnSp>
        <p:nvCxnSpPr>
          <p:cNvPr id="45" name="Straight Connector 44"/>
          <p:cNvCxnSpPr/>
          <p:nvPr/>
        </p:nvCxnSpPr>
        <p:spPr>
          <a:xfrm flipV="1">
            <a:off x="1790162" y="1749430"/>
            <a:ext cx="1679644" cy="499711"/>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790162" y="4631783"/>
            <a:ext cx="1679644" cy="1734712"/>
          </a:xfrm>
          <a:prstGeom prst="line">
            <a:avLst/>
          </a:prstGeom>
          <a:ln w="25400">
            <a:solidFill>
              <a:srgbClr val="0000FF"/>
            </a:solidFill>
            <a:prstDash val="dash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95" y="2257249"/>
            <a:ext cx="1538445" cy="2007719"/>
          </a:xfrm>
          <a:prstGeom prst="rect">
            <a:avLst/>
          </a:prstGeom>
        </p:spPr>
      </p:pic>
    </p:spTree>
    <p:extLst>
      <p:ext uri="{BB962C8B-B14F-4D97-AF65-F5344CB8AC3E}">
        <p14:creationId xmlns:p14="http://schemas.microsoft.com/office/powerpoint/2010/main" val="122279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par>
                          <p:cTn id="9" fill="hold">
                            <p:stCondLst>
                              <p:cond delay="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500"/>
                            </p:stCondLst>
                            <p:childTnLst>
                              <p:par>
                                <p:cTn id="15" presetID="12" presetClass="entr" presetSubtype="4" fill="hold" grpId="0" nodeType="afterEffect">
                                  <p:stCondLst>
                                    <p:cond delay="7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par>
                          <p:cTn id="19" fill="hold">
                            <p:stCondLst>
                              <p:cond delay="1750"/>
                            </p:stCondLst>
                            <p:childTnLst>
                              <p:par>
                                <p:cTn id="20" presetID="12" presetClass="entr" presetSubtype="4" fill="hold" grpId="0" nodeType="after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par>
                          <p:cTn id="24" fill="hold">
                            <p:stCondLst>
                              <p:cond delay="3000"/>
                            </p:stCondLst>
                            <p:childTnLst>
                              <p:par>
                                <p:cTn id="25" presetID="12" presetClass="entr" presetSubtype="4" fill="hold" grpId="0" nodeType="afterEffect">
                                  <p:stCondLst>
                                    <p:cond delay="7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up)">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762C5C-8A46-054D-86C1-6EC818504C55}" type="datetime1">
              <a:rPr lang="en-US" smtClean="0"/>
              <a:t>3/14/20</a:t>
            </a:fld>
            <a:endParaRPr lang="en-US" dirty="0"/>
          </a:p>
        </p:txBody>
      </p:sp>
      <p:sp>
        <p:nvSpPr>
          <p:cNvPr id="4" name="Footer Placeholder 3"/>
          <p:cNvSpPr>
            <a:spLocks noGrp="1"/>
          </p:cNvSpPr>
          <p:nvPr>
            <p:ph type="ftr" sz="quarter" idx="11"/>
          </p:nvPr>
        </p:nvSpPr>
        <p:spPr/>
        <p:txBody>
          <a:bodyPr/>
          <a:lstStyle/>
          <a:p>
            <a:r>
              <a:rPr lang="en-US" smtClean="0"/>
              <a:t>Fast and Stable Data Storage Systems</a:t>
            </a:r>
            <a:endParaRPr lang="en-US" dirty="0"/>
          </a:p>
        </p:txBody>
      </p:sp>
      <p:sp>
        <p:nvSpPr>
          <p:cNvPr id="5" name="Slide Number Placeholder 4"/>
          <p:cNvSpPr>
            <a:spLocks noGrp="1"/>
          </p:cNvSpPr>
          <p:nvPr>
            <p:ph type="sldNum" sz="quarter" idx="12"/>
          </p:nvPr>
        </p:nvSpPr>
        <p:spPr/>
        <p:txBody>
          <a:bodyPr/>
          <a:lstStyle/>
          <a:p>
            <a:fld id="{38237106-F2ED-405E-BC33-CC3CF426205F}" type="slidenum">
              <a:rPr lang="en-US" smtClean="0"/>
              <a:pPr/>
              <a:t>9</a:t>
            </a:fld>
            <a:endParaRPr lang="en-US" dirty="0"/>
          </a:p>
        </p:txBody>
      </p:sp>
      <p:sp>
        <p:nvSpPr>
          <p:cNvPr id="7" name="Title 1"/>
          <p:cNvSpPr>
            <a:spLocks noGrp="1"/>
          </p:cNvSpPr>
          <p:nvPr>
            <p:ph type="title"/>
          </p:nvPr>
        </p:nvSpPr>
        <p:spPr>
          <a:xfrm>
            <a:off x="667093" y="91440"/>
            <a:ext cx="8621875" cy="1143000"/>
          </a:xfrm>
        </p:spPr>
        <p:txBody>
          <a:bodyPr/>
          <a:lstStyle/>
          <a:p>
            <a:r>
              <a:rPr lang="en-US" sz="3600" dirty="0" smtClean="0"/>
              <a:t>Data Approach</a:t>
            </a:r>
            <a:endParaRPr lang="en-US" sz="3600" dirty="0"/>
          </a:p>
        </p:txBody>
      </p:sp>
      <p:grpSp>
        <p:nvGrpSpPr>
          <p:cNvPr id="13" name="Group 12"/>
          <p:cNvGrpSpPr/>
          <p:nvPr/>
        </p:nvGrpSpPr>
        <p:grpSpPr>
          <a:xfrm>
            <a:off x="3572653" y="1710792"/>
            <a:ext cx="7825150" cy="4109458"/>
            <a:chOff x="8043863" y="3768945"/>
            <a:chExt cx="7029454" cy="903068"/>
          </a:xfrm>
        </p:grpSpPr>
        <p:cxnSp>
          <p:nvCxnSpPr>
            <p:cNvPr id="14" name="Straight Connector 13"/>
            <p:cNvCxnSpPr/>
            <p:nvPr/>
          </p:nvCxnSpPr>
          <p:spPr>
            <a:xfrm flipV="1">
              <a:off x="8043863" y="3768945"/>
              <a:ext cx="485775" cy="903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529638" y="3768945"/>
              <a:ext cx="654367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337956" y="3064069"/>
            <a:ext cx="964917" cy="1041543"/>
            <a:chOff x="392105" y="2134148"/>
            <a:chExt cx="1509719" cy="1639338"/>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05" y="2134148"/>
              <a:ext cx="693745" cy="66327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87" y="2603535"/>
              <a:ext cx="973137" cy="1169951"/>
            </a:xfrm>
            <a:prstGeom prst="rect">
              <a:avLst/>
            </a:prstGeom>
          </p:spPr>
        </p:pic>
      </p:grpSp>
      <p:pic>
        <p:nvPicPr>
          <p:cNvPr id="30" name="Picture 29"/>
          <p:cNvPicPr>
            <a:picLocks noChangeAspect="1"/>
          </p:cNvPicPr>
          <p:nvPr/>
        </p:nvPicPr>
        <p:blipFill>
          <a:blip r:embed="rId5"/>
          <a:stretch>
            <a:fillRect/>
          </a:stretch>
        </p:blipFill>
        <p:spPr>
          <a:xfrm>
            <a:off x="5013250" y="5084020"/>
            <a:ext cx="678606" cy="67559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7105" y="5026007"/>
            <a:ext cx="712262" cy="878008"/>
          </a:xfrm>
          <a:prstGeom prst="rect">
            <a:avLst/>
          </a:prstGeom>
        </p:spPr>
      </p:pic>
      <p:sp>
        <p:nvSpPr>
          <p:cNvPr id="32" name="TextBox 31"/>
          <p:cNvSpPr txBox="1"/>
          <p:nvPr/>
        </p:nvSpPr>
        <p:spPr>
          <a:xfrm>
            <a:off x="4893510" y="5835133"/>
            <a:ext cx="787395" cy="646331"/>
          </a:xfrm>
          <a:prstGeom prst="rect">
            <a:avLst/>
          </a:prstGeom>
          <a:noFill/>
        </p:spPr>
        <p:txBody>
          <a:bodyPr wrap="none" rtlCol="0">
            <a:spAutoFit/>
          </a:bodyPr>
          <a:lstStyle/>
          <a:p>
            <a:pPr algn="ctr"/>
            <a:r>
              <a:rPr lang="en-US" dirty="0" smtClean="0">
                <a:solidFill>
                  <a:schemeClr val="bg1"/>
                </a:solidFill>
                <a:latin typeface="Gill Sans" charset="0"/>
                <a:ea typeface="Gill Sans" charset="0"/>
                <a:cs typeface="Gill Sans" charset="0"/>
              </a:rPr>
              <a:t>450k+</a:t>
            </a:r>
          </a:p>
          <a:p>
            <a:pPr algn="ctr"/>
            <a:r>
              <a:rPr lang="en-US" dirty="0" smtClean="0">
                <a:solidFill>
                  <a:schemeClr val="bg1"/>
                </a:solidFill>
                <a:latin typeface="Gill Sans" charset="0"/>
                <a:ea typeface="Gill Sans" charset="0"/>
                <a:cs typeface="Gill Sans" charset="0"/>
              </a:rPr>
              <a:t>HDDs</a:t>
            </a:r>
          </a:p>
        </p:txBody>
      </p:sp>
      <p:sp>
        <p:nvSpPr>
          <p:cNvPr id="33" name="TextBox 32"/>
          <p:cNvSpPr txBox="1"/>
          <p:nvPr/>
        </p:nvSpPr>
        <p:spPr>
          <a:xfrm>
            <a:off x="6335498" y="5820250"/>
            <a:ext cx="657552" cy="646331"/>
          </a:xfrm>
          <a:prstGeom prst="rect">
            <a:avLst/>
          </a:prstGeom>
          <a:noFill/>
        </p:spPr>
        <p:txBody>
          <a:bodyPr wrap="none" rtlCol="0">
            <a:spAutoFit/>
          </a:bodyPr>
          <a:lstStyle/>
          <a:p>
            <a:pPr algn="ctr"/>
            <a:r>
              <a:rPr lang="en-US" dirty="0" smtClean="0">
                <a:solidFill>
                  <a:schemeClr val="bg1"/>
                </a:solidFill>
                <a:latin typeface="Gill Sans" charset="0"/>
                <a:ea typeface="Gill Sans" charset="0"/>
                <a:cs typeface="Gill Sans" charset="0"/>
              </a:rPr>
              <a:t>4k+</a:t>
            </a:r>
          </a:p>
          <a:p>
            <a:pPr algn="ctr"/>
            <a:r>
              <a:rPr lang="en-US" dirty="0" smtClean="0">
                <a:solidFill>
                  <a:schemeClr val="bg1"/>
                </a:solidFill>
                <a:latin typeface="Gill Sans" charset="0"/>
                <a:ea typeface="Gill Sans" charset="0"/>
                <a:cs typeface="Gill Sans" charset="0"/>
              </a:rPr>
              <a:t>SSDs</a:t>
            </a:r>
          </a:p>
        </p:txBody>
      </p:sp>
      <p:sp>
        <p:nvSpPr>
          <p:cNvPr id="34" name="TextBox 33"/>
          <p:cNvSpPr txBox="1"/>
          <p:nvPr/>
        </p:nvSpPr>
        <p:spPr>
          <a:xfrm>
            <a:off x="4256971" y="3198756"/>
            <a:ext cx="1252459" cy="923330"/>
          </a:xfrm>
          <a:prstGeom prst="rect">
            <a:avLst/>
          </a:prstGeom>
          <a:noFill/>
        </p:spPr>
        <p:txBody>
          <a:bodyPr wrap="none" rtlCol="0">
            <a:spAutoFit/>
          </a:bodyPr>
          <a:lstStyle/>
          <a:p>
            <a:pPr algn="ctr"/>
            <a:r>
              <a:rPr lang="en-US" dirty="0" smtClean="0">
                <a:solidFill>
                  <a:schemeClr val="bg1"/>
                </a:solidFill>
                <a:latin typeface="Gill Sans" charset="0"/>
                <a:ea typeface="Gill Sans" charset="0"/>
                <a:cs typeface="Gill Sans" charset="0"/>
              </a:rPr>
              <a:t>~900M </a:t>
            </a:r>
          </a:p>
          <a:p>
            <a:pPr algn="ctr"/>
            <a:r>
              <a:rPr lang="en-US" dirty="0" smtClean="0">
                <a:solidFill>
                  <a:schemeClr val="bg1"/>
                </a:solidFill>
                <a:latin typeface="Gill Sans" charset="0"/>
                <a:ea typeface="Gill Sans" charset="0"/>
                <a:cs typeface="Gill Sans" charset="0"/>
              </a:rPr>
              <a:t>drive hours</a:t>
            </a:r>
          </a:p>
          <a:p>
            <a:pPr algn="ctr"/>
            <a:r>
              <a:rPr lang="en-US" dirty="0">
                <a:solidFill>
                  <a:schemeClr val="bg1"/>
                </a:solidFill>
                <a:latin typeface="Gill Sans" charset="0"/>
                <a:ea typeface="Gill Sans" charset="0"/>
                <a:cs typeface="Gill Sans" charset="0"/>
              </a:rPr>
              <a:t>p</a:t>
            </a:r>
            <a:r>
              <a:rPr lang="en-US" dirty="0" smtClean="0">
                <a:solidFill>
                  <a:schemeClr val="bg1"/>
                </a:solidFill>
                <a:latin typeface="Gill Sans" charset="0"/>
                <a:ea typeface="Gill Sans" charset="0"/>
                <a:cs typeface="Gill Sans" charset="0"/>
              </a:rPr>
              <a:t>erf. log</a:t>
            </a:r>
          </a:p>
        </p:txBody>
      </p:sp>
      <p:cxnSp>
        <p:nvCxnSpPr>
          <p:cNvPr id="35" name="Straight Connector 34"/>
          <p:cNvCxnSpPr/>
          <p:nvPr/>
        </p:nvCxnSpPr>
        <p:spPr>
          <a:xfrm flipH="1">
            <a:off x="5456598" y="4213745"/>
            <a:ext cx="363817" cy="74436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6118262" y="4208607"/>
            <a:ext cx="267994" cy="749503"/>
          </a:xfrm>
          <a:prstGeom prst="line">
            <a:avLst/>
          </a:prstGeom>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7338030" y="3686498"/>
            <a:ext cx="4712380" cy="1938992"/>
          </a:xfrm>
          <a:prstGeom prst="rect">
            <a:avLst/>
          </a:prstGeom>
          <a:noFill/>
        </p:spPr>
        <p:txBody>
          <a:bodyPr wrap="square" rtlCol="0">
            <a:spAutoFit/>
          </a:bodyPr>
          <a:lstStyle/>
          <a:p>
            <a:pPr marL="342900" indent="-342900">
              <a:buFont typeface="ZapfDingbatsITC" charset="0"/>
              <a:buChar char="✚"/>
            </a:pPr>
            <a:r>
              <a:rPr lang="en-US" sz="2400" dirty="0" smtClean="0">
                <a:solidFill>
                  <a:schemeClr val="bg1"/>
                </a:solidFill>
                <a:latin typeface="Gill Sans" charset="0"/>
                <a:ea typeface="Gill Sans" charset="0"/>
                <a:cs typeface="Gill Sans" charset="0"/>
              </a:rPr>
              <a:t> Disks have tails; SSDs are worse</a:t>
            </a:r>
          </a:p>
          <a:p>
            <a:pPr marL="342900" indent="-342900">
              <a:buFont typeface="ZapfDingbatsITC" charset="0"/>
              <a:buChar char="✚"/>
            </a:pPr>
            <a:r>
              <a:rPr lang="en-US" sz="2400" dirty="0">
                <a:solidFill>
                  <a:schemeClr val="bg1"/>
                </a:solidFill>
                <a:latin typeface="Gill Sans" charset="0"/>
                <a:ea typeface="Gill Sans" charset="0"/>
                <a:cs typeface="Gill Sans" charset="0"/>
              </a:rPr>
              <a:t> C</a:t>
            </a:r>
            <a:r>
              <a:rPr lang="en-US" sz="2400" dirty="0" smtClean="0">
                <a:solidFill>
                  <a:schemeClr val="bg1"/>
                </a:solidFill>
                <a:latin typeface="Gill Sans" charset="0"/>
                <a:ea typeface="Gill Sans" charset="0"/>
                <a:cs typeface="Gill Sans" charset="0"/>
              </a:rPr>
              <a:t>aused by resource contentions</a:t>
            </a:r>
          </a:p>
          <a:p>
            <a:r>
              <a:rPr lang="en-US" sz="2400" dirty="0">
                <a:solidFill>
                  <a:schemeClr val="bg1"/>
                </a:solidFill>
                <a:latin typeface="Gill Sans" charset="0"/>
                <a:ea typeface="Gill Sans" charset="0"/>
                <a:cs typeface="Gill Sans" charset="0"/>
              </a:rPr>
              <a:t> </a:t>
            </a:r>
            <a:r>
              <a:rPr lang="en-US" sz="2400" dirty="0" smtClean="0">
                <a:solidFill>
                  <a:schemeClr val="bg1"/>
                </a:solidFill>
                <a:latin typeface="Gill Sans" charset="0"/>
                <a:ea typeface="Gill Sans" charset="0"/>
                <a:cs typeface="Gill Sans" charset="0"/>
              </a:rPr>
              <a:t>    and internal complexities</a:t>
            </a:r>
          </a:p>
          <a:p>
            <a:pPr marL="342900" indent="-342900">
              <a:buFont typeface="ZapfDingbatsITC" charset="0"/>
              <a:buChar char="✚"/>
            </a:pPr>
            <a:r>
              <a:rPr lang="en-US" sz="2400" dirty="0">
                <a:solidFill>
                  <a:schemeClr val="bg1"/>
                </a:solidFill>
                <a:latin typeface="Gill Sans" charset="0"/>
                <a:ea typeface="Gill Sans" charset="0"/>
                <a:cs typeface="Gill Sans" charset="0"/>
              </a:rPr>
              <a:t> </a:t>
            </a:r>
            <a:r>
              <a:rPr lang="en-US" sz="2400" dirty="0" smtClean="0">
                <a:solidFill>
                  <a:srgbClr val="FF0000"/>
                </a:solidFill>
                <a:latin typeface="Gill Sans" charset="0"/>
                <a:ea typeface="Gill Sans" charset="0"/>
                <a:cs typeface="Gill Sans" charset="0"/>
              </a:rPr>
              <a:t>Tail latencies </a:t>
            </a:r>
            <a:r>
              <a:rPr lang="en-US" sz="2400" dirty="0" smtClean="0">
                <a:solidFill>
                  <a:schemeClr val="bg1"/>
                </a:solidFill>
                <a:latin typeface="Gill Sans" charset="0"/>
                <a:ea typeface="Gill Sans" charset="0"/>
                <a:cs typeface="Gill Sans" charset="0"/>
              </a:rPr>
              <a:t>are becoming more  </a:t>
            </a:r>
          </a:p>
          <a:p>
            <a:r>
              <a:rPr lang="en-US" sz="2400" dirty="0" smtClean="0">
                <a:solidFill>
                  <a:schemeClr val="bg1"/>
                </a:solidFill>
                <a:latin typeface="Gill Sans" charset="0"/>
                <a:ea typeface="Gill Sans" charset="0"/>
                <a:cs typeface="Gill Sans" charset="0"/>
              </a:rPr>
              <a:t>     </a:t>
            </a:r>
            <a:r>
              <a:rPr lang="en-US" sz="2400" dirty="0" smtClean="0">
                <a:solidFill>
                  <a:srgbClr val="FF0000"/>
                </a:solidFill>
                <a:latin typeface="Gill Sans" charset="0"/>
                <a:ea typeface="Gill Sans" charset="0"/>
                <a:cs typeface="Gill Sans" charset="0"/>
              </a:rPr>
              <a:t>prevalent</a:t>
            </a:r>
            <a:r>
              <a:rPr lang="en-US" sz="2400" dirty="0" smtClean="0">
                <a:solidFill>
                  <a:schemeClr val="bg1"/>
                </a:solidFill>
                <a:latin typeface="Gill Sans" charset="0"/>
                <a:ea typeface="Gill Sans" charset="0"/>
                <a:cs typeface="Gill Sans" charset="0"/>
              </a:rPr>
              <a:t>, </a:t>
            </a:r>
            <a:r>
              <a:rPr lang="en-US" sz="2400" dirty="0" smtClean="0">
                <a:solidFill>
                  <a:srgbClr val="FF0000"/>
                </a:solidFill>
                <a:latin typeface="Gill Sans" charset="0"/>
                <a:ea typeface="Gill Sans" charset="0"/>
                <a:cs typeface="Gill Sans" charset="0"/>
              </a:rPr>
              <a:t>intrinsic</a:t>
            </a:r>
            <a:r>
              <a:rPr lang="en-US" sz="2400" dirty="0" smtClean="0">
                <a:solidFill>
                  <a:schemeClr val="bg1"/>
                </a:solidFill>
                <a:latin typeface="Gill Sans" charset="0"/>
                <a:ea typeface="Gill Sans" charset="0"/>
                <a:cs typeface="Gill Sans" charset="0"/>
              </a:rPr>
              <a:t>, and </a:t>
            </a:r>
            <a:r>
              <a:rPr lang="en-US" sz="2400" dirty="0" smtClean="0">
                <a:solidFill>
                  <a:srgbClr val="FF0000"/>
                </a:solidFill>
                <a:latin typeface="Gill Sans" charset="0"/>
                <a:ea typeface="Gill Sans" charset="0"/>
                <a:cs typeface="Gill Sans" charset="0"/>
              </a:rPr>
              <a:t>heavy</a:t>
            </a:r>
          </a:p>
        </p:txBody>
      </p:sp>
      <p:grpSp>
        <p:nvGrpSpPr>
          <p:cNvPr id="8" name="Group 7"/>
          <p:cNvGrpSpPr/>
          <p:nvPr/>
        </p:nvGrpSpPr>
        <p:grpSpPr>
          <a:xfrm>
            <a:off x="483198" y="1563627"/>
            <a:ext cx="3119447" cy="4764231"/>
            <a:chOff x="483198" y="1563627"/>
            <a:chExt cx="3810678" cy="4764231"/>
          </a:xfrm>
        </p:grpSpPr>
        <p:sp>
          <p:nvSpPr>
            <p:cNvPr id="45" name="Rounded Rectangle 44"/>
            <p:cNvSpPr/>
            <p:nvPr/>
          </p:nvSpPr>
          <p:spPr>
            <a:xfrm>
              <a:off x="856813" y="5327733"/>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Data Approach</a:t>
              </a:r>
            </a:p>
          </p:txBody>
        </p:sp>
        <p:sp>
          <p:nvSpPr>
            <p:cNvPr id="46" name="Rounded Rectangle 45"/>
            <p:cNvSpPr/>
            <p:nvPr/>
          </p:nvSpPr>
          <p:spPr>
            <a:xfrm>
              <a:off x="856813" y="4122086"/>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Hardware-level Approach</a:t>
              </a:r>
              <a:endParaRPr lang="en-US" sz="2000" b="1" dirty="0">
                <a:latin typeface="Gill Sans" charset="0"/>
                <a:ea typeface="Gill Sans" charset="0"/>
                <a:cs typeface="Gill Sans" charset="0"/>
              </a:endParaRPr>
            </a:p>
          </p:txBody>
        </p:sp>
        <p:sp>
          <p:nvSpPr>
            <p:cNvPr id="47" name="Rounded Rectangle 46"/>
            <p:cNvSpPr/>
            <p:nvPr/>
          </p:nvSpPr>
          <p:spPr>
            <a:xfrm>
              <a:off x="856813" y="2916439"/>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OS-level Approach</a:t>
              </a:r>
              <a:endParaRPr lang="en-US" sz="2000" b="1" dirty="0">
                <a:latin typeface="Gill Sans" charset="0"/>
                <a:ea typeface="Gill Sans" charset="0"/>
                <a:cs typeface="Gill Sans" charset="0"/>
              </a:endParaRPr>
            </a:p>
          </p:txBody>
        </p:sp>
        <p:sp>
          <p:nvSpPr>
            <p:cNvPr id="48" name="Rounded Rectangle 47"/>
            <p:cNvSpPr/>
            <p:nvPr/>
          </p:nvSpPr>
          <p:spPr>
            <a:xfrm>
              <a:off x="856813" y="1710792"/>
              <a:ext cx="3400425" cy="1000125"/>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Gill Sans" charset="0"/>
                  <a:ea typeface="Gill Sans" charset="0"/>
                  <a:cs typeface="Gill Sans" charset="0"/>
                </a:rPr>
                <a:t>ML-for-system Approach</a:t>
              </a:r>
              <a:endParaRPr lang="en-US" sz="2000" b="1" dirty="0">
                <a:latin typeface="Gill Sans" charset="0"/>
                <a:ea typeface="Gill Sans" charset="0"/>
                <a:cs typeface="Gill Sans" charset="0"/>
              </a:endParaRPr>
            </a:p>
          </p:txBody>
        </p:sp>
        <p:sp>
          <p:nvSpPr>
            <p:cNvPr id="39" name="Rectangle 38"/>
            <p:cNvSpPr/>
            <p:nvPr/>
          </p:nvSpPr>
          <p:spPr>
            <a:xfrm>
              <a:off x="483198" y="1563627"/>
              <a:ext cx="3810678" cy="3745975"/>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5790307" y="1235343"/>
            <a:ext cx="4400948" cy="461665"/>
          </a:xfrm>
          <a:prstGeom prst="rect">
            <a:avLst/>
          </a:prstGeom>
          <a:noFill/>
        </p:spPr>
        <p:txBody>
          <a:bodyPr wrap="none" rtlCol="0">
            <a:spAutoFit/>
          </a:bodyPr>
          <a:lstStyle/>
          <a:p>
            <a:pPr algn="ctr"/>
            <a:r>
              <a:rPr lang="en-US" sz="2400" b="1" dirty="0" smtClean="0">
                <a:solidFill>
                  <a:schemeClr val="bg1"/>
                </a:solidFill>
                <a:latin typeface="Gill Sans" charset="0"/>
                <a:ea typeface="Gill Sans" charset="0"/>
                <a:cs typeface="Gill Sans" charset="0"/>
              </a:rPr>
              <a:t>Do tails exist? How severe?</a:t>
            </a:r>
            <a:endParaRPr lang="en-US" sz="2400" b="1" dirty="0">
              <a:solidFill>
                <a:schemeClr val="bg1"/>
              </a:solidFill>
              <a:latin typeface="Gill Sans" charset="0"/>
              <a:ea typeface="Gill Sans" charset="0"/>
              <a:cs typeface="Gill Sans" charset="0"/>
            </a:endParaRPr>
          </a:p>
        </p:txBody>
      </p:sp>
      <p:sp>
        <p:nvSpPr>
          <p:cNvPr id="42" name="TextBox 41"/>
          <p:cNvSpPr txBox="1"/>
          <p:nvPr/>
        </p:nvSpPr>
        <p:spPr>
          <a:xfrm>
            <a:off x="4378009" y="1982548"/>
            <a:ext cx="3480505" cy="1077218"/>
          </a:xfrm>
          <a:prstGeom prst="rect">
            <a:avLst/>
          </a:prstGeom>
          <a:noFill/>
        </p:spPr>
        <p:txBody>
          <a:bodyPr wrap="none" rtlCol="0">
            <a:spAutoFit/>
          </a:bodyPr>
          <a:lstStyle/>
          <a:p>
            <a:pPr algn="ctr"/>
            <a:r>
              <a:rPr lang="en-US" sz="2400" b="1" i="1" dirty="0" smtClean="0">
                <a:solidFill>
                  <a:srgbClr val="0000FF"/>
                </a:solidFill>
                <a:latin typeface="Gill Sans" charset="0"/>
                <a:ea typeface="Gill Sans" charset="0"/>
                <a:cs typeface="Gill Sans" charset="0"/>
              </a:rPr>
              <a:t>First, largest tail study</a:t>
            </a:r>
          </a:p>
          <a:p>
            <a:pPr algn="ctr"/>
            <a:r>
              <a:rPr lang="en-US" sz="2400" i="1" dirty="0" smtClean="0">
                <a:solidFill>
                  <a:schemeClr val="bg1"/>
                </a:solidFill>
                <a:latin typeface="Gill Sans" charset="0"/>
                <a:ea typeface="Gill Sans" charset="0"/>
                <a:cs typeface="Gill Sans" charset="0"/>
              </a:rPr>
              <a:t>in storage devices</a:t>
            </a:r>
          </a:p>
          <a:p>
            <a:pPr algn="ctr"/>
            <a:r>
              <a:rPr lang="en-US" sz="1600" i="1" dirty="0" err="1" smtClean="0">
                <a:solidFill>
                  <a:schemeClr val="bg1"/>
                </a:solidFill>
                <a:latin typeface="Gill Sans" charset="0"/>
                <a:ea typeface="Gill Sans" charset="0"/>
                <a:cs typeface="Gill Sans" charset="0"/>
              </a:rPr>
              <a:t>TailAtStore</a:t>
            </a:r>
            <a:r>
              <a:rPr lang="en-US" sz="1600" i="1" dirty="0" smtClean="0">
                <a:solidFill>
                  <a:schemeClr val="bg1"/>
                </a:solidFill>
                <a:latin typeface="Gill Sans" charset="0"/>
                <a:ea typeface="Gill Sans" charset="0"/>
                <a:cs typeface="Gill Sans" charset="0"/>
              </a:rPr>
              <a:t> </a:t>
            </a:r>
            <a:r>
              <a:rPr lang="en-US" sz="1600" i="1" dirty="0">
                <a:solidFill>
                  <a:schemeClr val="bg1"/>
                </a:solidFill>
                <a:latin typeface="Gill Sans" charset="0"/>
                <a:ea typeface="Gill Sans" charset="0"/>
                <a:cs typeface="Gill Sans" charset="0"/>
              </a:rPr>
              <a:t>[FAST ’16</a:t>
            </a:r>
            <a:r>
              <a:rPr lang="en-US" sz="1600" i="1" dirty="0" smtClean="0">
                <a:solidFill>
                  <a:schemeClr val="bg1"/>
                </a:solidFill>
                <a:latin typeface="Gill Sans" charset="0"/>
                <a:ea typeface="Gill Sans" charset="0"/>
                <a:cs typeface="Gill Sans" charset="0"/>
              </a:rPr>
              <a:t>]</a:t>
            </a:r>
            <a:endParaRPr lang="en-US" sz="1600" i="1"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73073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par>
                                <p:cTn id="12" presetID="9"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dissolve">
                                      <p:cBhvr>
                                        <p:cTn id="14" dur="500"/>
                                        <p:tgtEl>
                                          <p:spTgt spid="27"/>
                                        </p:tgtEl>
                                      </p:cBhvr>
                                    </p:animEffect>
                                  </p:childTnLst>
                                </p:cTn>
                              </p:par>
                              <p:par>
                                <p:cTn id="15" presetID="9"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par>
                                <p:cTn id="18" presetID="9"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 calcmode="lin" valueType="num">
                                      <p:cBhvr additive="base">
                                        <p:cTn id="37" dur="500"/>
                                        <p:tgtEl>
                                          <p:spTgt spid="38">
                                            <p:txEl>
                                              <p:pRg st="0" end="0"/>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8">
                                            <p:txEl>
                                              <p:pRg st="1" end="1"/>
                                            </p:txEl>
                                          </p:spTgt>
                                        </p:tgtEl>
                                        <p:attrNameLst>
                                          <p:attrName>style.visibility</p:attrName>
                                        </p:attrNameLst>
                                      </p:cBhvr>
                                      <p:to>
                                        <p:strVal val="visible"/>
                                      </p:to>
                                    </p:set>
                                    <p:anim calcmode="lin" valueType="num">
                                      <p:cBhvr additive="base">
                                        <p:cTn id="43" dur="500"/>
                                        <p:tgtEl>
                                          <p:spTgt spid="38">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8">
                                            <p:txEl>
                                              <p:pRg st="1" end="1"/>
                                            </p:txEl>
                                          </p:spTgt>
                                        </p:tgtEl>
                                      </p:cBhvr>
                                    </p:animEffect>
                                  </p:childTnLst>
                                </p:cTn>
                              </p:par>
                              <p:par>
                                <p:cTn id="45" presetID="12" presetClass="entr" presetSubtype="4" fill="hold" nodeType="withEffect">
                                  <p:stCondLst>
                                    <p:cond delay="0"/>
                                  </p:stCondLst>
                                  <p:childTnLst>
                                    <p:set>
                                      <p:cBhvr>
                                        <p:cTn id="46" dur="1" fill="hold">
                                          <p:stCondLst>
                                            <p:cond delay="0"/>
                                          </p:stCondLst>
                                        </p:cTn>
                                        <p:tgtEl>
                                          <p:spTgt spid="38">
                                            <p:txEl>
                                              <p:pRg st="2" end="2"/>
                                            </p:txEl>
                                          </p:spTgt>
                                        </p:tgtEl>
                                        <p:attrNameLst>
                                          <p:attrName>style.visibility</p:attrName>
                                        </p:attrNameLst>
                                      </p:cBhvr>
                                      <p:to>
                                        <p:strVal val="visible"/>
                                      </p:to>
                                    </p:set>
                                    <p:anim calcmode="lin" valueType="num">
                                      <p:cBhvr additive="base">
                                        <p:cTn id="47" dur="500"/>
                                        <p:tgtEl>
                                          <p:spTgt spid="38">
                                            <p:txEl>
                                              <p:pRg st="2" end="2"/>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8">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38">
                                            <p:txEl>
                                              <p:pRg st="3" end="3"/>
                                            </p:txEl>
                                          </p:spTgt>
                                        </p:tgtEl>
                                        <p:attrNameLst>
                                          <p:attrName>style.visibility</p:attrName>
                                        </p:attrNameLst>
                                      </p:cBhvr>
                                      <p:to>
                                        <p:strVal val="visible"/>
                                      </p:to>
                                    </p:set>
                                    <p:anim calcmode="lin" valueType="num">
                                      <p:cBhvr additive="base">
                                        <p:cTn id="53" dur="500"/>
                                        <p:tgtEl>
                                          <p:spTgt spid="38">
                                            <p:txEl>
                                              <p:pRg st="3" end="3"/>
                                            </p:txEl>
                                          </p:spTgt>
                                        </p:tgtEl>
                                        <p:attrNameLst>
                                          <p:attrName>ppt_y</p:attrName>
                                        </p:attrNameLst>
                                      </p:cBhvr>
                                      <p:tavLst>
                                        <p:tav tm="0">
                                          <p:val>
                                            <p:strVal val="#ppt_y+#ppt_h*1.125000"/>
                                          </p:val>
                                        </p:tav>
                                        <p:tav tm="100000">
                                          <p:val>
                                            <p:strVal val="#ppt_y"/>
                                          </p:val>
                                        </p:tav>
                                      </p:tavLst>
                                    </p:anim>
                                    <p:animEffect transition="in" filter="wipe(up)">
                                      <p:cBhvr>
                                        <p:cTn id="54" dur="500"/>
                                        <p:tgtEl>
                                          <p:spTgt spid="38">
                                            <p:txEl>
                                              <p:pRg st="3" end="3"/>
                                            </p:txEl>
                                          </p:spTgt>
                                        </p:tgtEl>
                                      </p:cBhvr>
                                    </p:animEffect>
                                  </p:childTnLst>
                                </p:cTn>
                              </p:par>
                              <p:par>
                                <p:cTn id="55" presetID="12" presetClass="entr" presetSubtype="4" fill="hold" nodeType="withEffect">
                                  <p:stCondLst>
                                    <p:cond delay="0"/>
                                  </p:stCondLst>
                                  <p:childTnLst>
                                    <p:set>
                                      <p:cBhvr>
                                        <p:cTn id="56" dur="1" fill="hold">
                                          <p:stCondLst>
                                            <p:cond delay="0"/>
                                          </p:stCondLst>
                                        </p:cTn>
                                        <p:tgtEl>
                                          <p:spTgt spid="38">
                                            <p:txEl>
                                              <p:pRg st="4" end="4"/>
                                            </p:txEl>
                                          </p:spTgt>
                                        </p:tgtEl>
                                        <p:attrNameLst>
                                          <p:attrName>style.visibility</p:attrName>
                                        </p:attrNameLst>
                                      </p:cBhvr>
                                      <p:to>
                                        <p:strVal val="visible"/>
                                      </p:to>
                                    </p:set>
                                    <p:anim calcmode="lin" valueType="num">
                                      <p:cBhvr additive="base">
                                        <p:cTn id="57" dur="500"/>
                                        <p:tgtEl>
                                          <p:spTgt spid="38">
                                            <p:txEl>
                                              <p:pRg st="4" end="4"/>
                                            </p:txEl>
                                          </p:spTgt>
                                        </p:tgtEl>
                                        <p:attrNameLst>
                                          <p:attrName>ppt_y</p:attrName>
                                        </p:attrNameLst>
                                      </p:cBhvr>
                                      <p:tavLst>
                                        <p:tav tm="0">
                                          <p:val>
                                            <p:strVal val="#ppt_y+#ppt_h*1.125000"/>
                                          </p:val>
                                        </p:tav>
                                        <p:tav tm="100000">
                                          <p:val>
                                            <p:strVal val="#ppt_y"/>
                                          </p:val>
                                        </p:tav>
                                      </p:tavLst>
                                    </p:anim>
                                    <p:animEffect transition="in" filter="wipe(up)">
                                      <p:cBhvr>
                                        <p:cTn id="58"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42" grpId="0"/>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63554</TotalTime>
  <Words>10688</Words>
  <Application>Microsoft Macintosh PowerPoint</Application>
  <PresentationFormat>Widescreen</PresentationFormat>
  <Paragraphs>2030</Paragraphs>
  <Slides>73</Slides>
  <Notes>72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Apple Chancery</vt:lpstr>
      <vt:lpstr>Arial Narrow</vt:lpstr>
      <vt:lpstr>Calibri</vt:lpstr>
      <vt:lpstr>Gill Sans</vt:lpstr>
      <vt:lpstr>Lucida Grande</vt:lpstr>
      <vt:lpstr>Verdana</vt:lpstr>
      <vt:lpstr>Wingdings</vt:lpstr>
      <vt:lpstr>ZapfDingbatsITC</vt:lpstr>
      <vt:lpstr>宋体</vt:lpstr>
      <vt:lpstr>Arial</vt:lpstr>
      <vt:lpstr>Horizon</vt:lpstr>
      <vt:lpstr>Fast and Stable Data and Storage Systems  in Milli/Micro-second Era</vt:lpstr>
      <vt:lpstr>PowerPoint Presentation</vt:lpstr>
      <vt:lpstr>The Need for Stability</vt:lpstr>
      <vt:lpstr>Instability (in CDF graphs)</vt:lpstr>
      <vt:lpstr>Reasons Behind Tail</vt:lpstr>
      <vt:lpstr>Hard Problem</vt:lpstr>
      <vt:lpstr>My Work</vt:lpstr>
      <vt:lpstr>Cutting Tail in Data and Storage</vt:lpstr>
      <vt:lpstr>Data Approach</vt:lpstr>
      <vt:lpstr>Hardware-level      Approach</vt:lpstr>
      <vt:lpstr>     OS-level      Approach</vt:lpstr>
      <vt:lpstr>ML-for-system     Approach</vt:lpstr>
      <vt:lpstr>PowerPoint Presentation</vt:lpstr>
      <vt:lpstr>PowerPoint Presentation</vt:lpstr>
      <vt:lpstr>Millisecond Tail Tolerant OS Performance Transparency via Deadline-aware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for Operating Systems Predicting Per I/O Latency on Commodity SSDs</vt:lpstr>
      <vt:lpstr>Not All SSDs Are “Open”</vt:lpstr>
      <vt:lpstr>Per I/O Prediction On More Devices</vt:lpstr>
      <vt:lpstr>Current SSD Tail-Prediction Approaches</vt:lpstr>
      <vt:lpstr>Current SSD Tail-Prediction Approach</vt:lpstr>
      <vt:lpstr>MLOS Approach</vt:lpstr>
      <vt:lpstr>ML/OS Objectives</vt:lpstr>
      <vt:lpstr>Towards Accuracy</vt:lpstr>
      <vt:lpstr>Towards Accuracy</vt:lpstr>
      <vt:lpstr>Towards Low Overhead</vt:lpstr>
      <vt:lpstr>Towards Low Overhead</vt:lpstr>
      <vt:lpstr>Other Solved Challenges</vt:lpstr>
      <vt:lpstr>Evaluation Setup</vt:lpstr>
      <vt:lpstr>Baseline – in Read-only Scenario</vt:lpstr>
      <vt:lpstr>Hedged – in Read-only Scenario</vt:lpstr>
      <vt:lpstr>MLOS – in Read-only Scenario</vt:lpstr>
      <vt:lpstr>MLOS vs. Oracle – in Read-only Scenario</vt:lpstr>
      <vt:lpstr>Read-write Scenario</vt:lpstr>
      <vt:lpstr>ML/OS Summary</vt:lpstr>
      <vt:lpstr>PowerPoint Presentation</vt:lpstr>
      <vt:lpstr>Heuristic Reduces Misprediction</vt:lpstr>
      <vt:lpstr>PowerPoint Presentation</vt:lpstr>
      <vt:lpstr>Summary</vt:lpstr>
      <vt:lpstr>Other Works</vt:lpstr>
      <vt:lpstr>PowerPoint Presentation</vt:lpstr>
      <vt:lpstr>PowerPoint Presentation</vt:lpstr>
      <vt:lpstr>Future Work</vt:lpstr>
      <vt:lpstr>ML for Storage</vt:lpstr>
      <vt:lpstr>Storage for ML</vt:lpstr>
      <vt:lpstr>Conclusion</vt:lpstr>
      <vt:lpstr>Acknowledgement</vt:lpstr>
      <vt:lpstr>Thank you!  Questions?</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 G</dc:creator>
  <cp:lastModifiedBy>Mingzhe Hao</cp:lastModifiedBy>
  <cp:revision>2687</cp:revision>
  <cp:lastPrinted>2020-02-11T21:08:21Z</cp:lastPrinted>
  <dcterms:created xsi:type="dcterms:W3CDTF">2010-10-14T08:11:44Z</dcterms:created>
  <dcterms:modified xsi:type="dcterms:W3CDTF">2020-03-22T19:05:00Z</dcterms:modified>
</cp:coreProperties>
</file>